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1.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4" r:id="rId4"/>
    <p:sldMasterId id="2147484211" r:id="rId5"/>
    <p:sldMasterId id="2147484216" r:id="rId6"/>
    <p:sldMasterId id="2147484227" r:id="rId7"/>
    <p:sldMasterId id="2147484239" r:id="rId8"/>
    <p:sldMasterId id="2147484254" r:id="rId9"/>
    <p:sldMasterId id="2147484259" r:id="rId10"/>
    <p:sldMasterId id="2147484273" r:id="rId11"/>
    <p:sldMasterId id="2147484278" r:id="rId12"/>
    <p:sldMasterId id="2147484321" r:id="rId13"/>
    <p:sldMasterId id="2147484329" r:id="rId14"/>
    <p:sldMasterId id="2147484334" r:id="rId15"/>
  </p:sldMasterIdLst>
  <p:notesMasterIdLst>
    <p:notesMasterId r:id="rId58"/>
  </p:notesMasterIdLst>
  <p:handoutMasterIdLst>
    <p:handoutMasterId r:id="rId59"/>
  </p:handoutMasterIdLst>
  <p:sldIdLst>
    <p:sldId id="387" r:id="rId16"/>
    <p:sldId id="478" r:id="rId17"/>
    <p:sldId id="388" r:id="rId18"/>
    <p:sldId id="520" r:id="rId19"/>
    <p:sldId id="521" r:id="rId20"/>
    <p:sldId id="522" r:id="rId21"/>
    <p:sldId id="523" r:id="rId22"/>
    <p:sldId id="526" r:id="rId23"/>
    <p:sldId id="527" r:id="rId24"/>
    <p:sldId id="528" r:id="rId25"/>
    <p:sldId id="529" r:id="rId26"/>
    <p:sldId id="530" r:id="rId27"/>
    <p:sldId id="531" r:id="rId28"/>
    <p:sldId id="532" r:id="rId29"/>
    <p:sldId id="533" r:id="rId30"/>
    <p:sldId id="534" r:id="rId31"/>
    <p:sldId id="535" r:id="rId32"/>
    <p:sldId id="536" r:id="rId33"/>
    <p:sldId id="537" r:id="rId34"/>
    <p:sldId id="538" r:id="rId35"/>
    <p:sldId id="539" r:id="rId36"/>
    <p:sldId id="540" r:id="rId37"/>
    <p:sldId id="541" r:id="rId38"/>
    <p:sldId id="542" r:id="rId39"/>
    <p:sldId id="543" r:id="rId40"/>
    <p:sldId id="443" r:id="rId41"/>
    <p:sldId id="482" r:id="rId42"/>
    <p:sldId id="484" r:id="rId43"/>
    <p:sldId id="485" r:id="rId44"/>
    <p:sldId id="486" r:id="rId45"/>
    <p:sldId id="525" r:id="rId46"/>
    <p:sldId id="487" r:id="rId47"/>
    <p:sldId id="488" r:id="rId48"/>
    <p:sldId id="489" r:id="rId49"/>
    <p:sldId id="490" r:id="rId50"/>
    <p:sldId id="491" r:id="rId51"/>
    <p:sldId id="497" r:id="rId52"/>
    <p:sldId id="492" r:id="rId53"/>
    <p:sldId id="493" r:id="rId54"/>
    <p:sldId id="494" r:id="rId55"/>
    <p:sldId id="524" r:id="rId56"/>
    <p:sldId id="495" r:id="rId57"/>
  </p:sldIdLst>
  <p:sldSz cx="12192000" cy="6858000"/>
  <p:notesSz cx="6797675" cy="9926638"/>
  <p:defaultTextStyle>
    <a:defPPr>
      <a:defRPr lang="en-US"/>
    </a:defPPr>
    <a:lvl1pPr algn="l" defTabSz="912813"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5613" indent="1588" algn="l" defTabSz="912813"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2813" indent="1588" algn="l" defTabSz="912813"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013" indent="1588" algn="l" defTabSz="912813"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213" indent="1588" algn="l" defTabSz="912813"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144">
          <p15:clr>
            <a:srgbClr val="A4A3A4"/>
          </p15:clr>
        </p15:guide>
        <p15:guide id="2" orient="horz" pos="895">
          <p15:clr>
            <a:srgbClr val="A4A3A4"/>
          </p15:clr>
        </p15:guide>
        <p15:guide id="3" orient="horz" pos="1484">
          <p15:clr>
            <a:srgbClr val="A4A3A4"/>
          </p15:clr>
        </p15:guide>
        <p15:guide id="4" orient="horz" pos="1200">
          <p15:clr>
            <a:srgbClr val="A4A3A4"/>
          </p15:clr>
        </p15:guide>
        <p15:guide id="5" orient="horz" pos="4032">
          <p15:clr>
            <a:srgbClr val="A4A3A4"/>
          </p15:clr>
        </p15:guide>
        <p15:guide id="6" orient="horz" pos="4319">
          <p15:clr>
            <a:srgbClr val="A4A3A4"/>
          </p15:clr>
        </p15:guide>
        <p15:guide id="7" pos="3840">
          <p15:clr>
            <a:srgbClr val="A4A3A4"/>
          </p15:clr>
        </p15:guide>
        <p15:guide id="8" pos="320">
          <p15:clr>
            <a:srgbClr val="A4A3A4"/>
          </p15:clr>
        </p15:guide>
        <p15:guide id="9" pos="613">
          <p15:clr>
            <a:srgbClr val="A4A3A4"/>
          </p15:clr>
        </p15:guide>
        <p15:guide id="10" pos="7360">
          <p15:clr>
            <a:srgbClr val="A4A3A4"/>
          </p15:clr>
        </p15:guide>
        <p15:guide id="11" pos="1151">
          <p15:clr>
            <a:srgbClr val="A4A3A4"/>
          </p15:clr>
        </p15:guide>
        <p15:guide id="12" pos="706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FFFF"/>
    <a:srgbClr val="FF0066"/>
    <a:srgbClr val="FFFFFF"/>
    <a:srgbClr val="F6AE1E"/>
    <a:srgbClr val="F3AF35"/>
    <a:srgbClr val="9C42E6"/>
    <a:srgbClr val="D194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34" autoAdjust="0"/>
    <p:restoredTop sz="96212" autoAdjust="0"/>
  </p:normalViewPr>
  <p:slideViewPr>
    <p:cSldViewPr snapToGrid="0" snapToObjects="1">
      <p:cViewPr varScale="1">
        <p:scale>
          <a:sx n="117" d="100"/>
          <a:sy n="117" d="100"/>
        </p:scale>
        <p:origin x="-108" y="-246"/>
      </p:cViewPr>
      <p:guideLst>
        <p:guide orient="horz" pos="144"/>
        <p:guide orient="horz" pos="895"/>
        <p:guide orient="horz" pos="1484"/>
        <p:guide orient="horz" pos="1200"/>
        <p:guide orient="horz" pos="4032"/>
        <p:guide orient="horz" pos="4319"/>
        <p:guide pos="3840"/>
        <p:guide pos="320"/>
        <p:guide pos="613"/>
        <p:guide pos="7360"/>
        <p:guide pos="1151"/>
        <p:guide pos="7065"/>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80" d="100"/>
          <a:sy n="80" d="100"/>
        </p:scale>
        <p:origin x="-205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notesMaster" Target="notesMasters/notesMaster1.xml"/><Relationship Id="rId79"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8" Type="http://schemas.openxmlformats.org/officeDocument/2006/relationships/slideMaster" Target="slideMasters/slideMaster5.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39DFE92-FA6B-4E88-B00B-0A9B47574983}"/>
              </a:ext>
            </a:extLst>
          </p:cNvPr>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ltLang="zh-CN"/>
          </a:p>
        </p:txBody>
      </p:sp>
      <p:sp>
        <p:nvSpPr>
          <p:cNvPr id="3" name="Date Placeholder 2">
            <a:extLst>
              <a:ext uri="{FF2B5EF4-FFF2-40B4-BE49-F238E27FC236}">
                <a16:creationId xmlns="" xmlns:a16="http://schemas.microsoft.com/office/drawing/2014/main" id="{FD924FB8-33BA-4231-9A70-7D1D2B980111}"/>
              </a:ext>
            </a:extLst>
          </p:cNvPr>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539EFD4C-DCDA-4B81-ADD8-D02CAB04285E}" type="datetimeFigureOut">
              <a:rPr lang="en-US" altLang="zh-CN"/>
              <a:pPr>
                <a:defRPr/>
              </a:pPr>
              <a:t>5/25/2023</a:t>
            </a:fld>
            <a:endParaRPr lang="en-US" altLang="zh-CN"/>
          </a:p>
        </p:txBody>
      </p:sp>
      <p:sp>
        <p:nvSpPr>
          <p:cNvPr id="4" name="Footer Placeholder 3">
            <a:extLst>
              <a:ext uri="{FF2B5EF4-FFF2-40B4-BE49-F238E27FC236}">
                <a16:creationId xmlns="" xmlns:a16="http://schemas.microsoft.com/office/drawing/2014/main" id="{C1F5042A-9D0F-441C-9F17-B05537DC4CD9}"/>
              </a:ext>
            </a:extLst>
          </p:cNvPr>
          <p:cNvSpPr>
            <a:spLocks noGrp="1"/>
          </p:cNvSpPr>
          <p:nvPr>
            <p:ph type="ftr" sz="quarter" idx="2"/>
          </p:nvPr>
        </p:nvSpPr>
        <p:spPr>
          <a:xfrm>
            <a:off x="0" y="9428583"/>
            <a:ext cx="6193437" cy="496332"/>
          </a:xfrm>
          <a:prstGeom prst="rect">
            <a:avLst/>
          </a:prstGeom>
        </p:spPr>
        <p:txBody>
          <a:bodyPr vert="horz" lIns="91440" tIns="45720" rIns="91440" bIns="45720" rtlCol="0" anchor="b"/>
          <a:lstStyle>
            <a:lvl1pPr algn="l" defTabSz="914363" eaLnBrk="1" fontAlgn="auto" hangingPunct="1">
              <a:spcBef>
                <a:spcPts val="0"/>
              </a:spcBef>
              <a:spcAft>
                <a:spcPts val="0"/>
              </a:spcAft>
              <a:defRPr sz="500">
                <a:solidFill>
                  <a:srgbClr val="000000"/>
                </a:solidFill>
                <a:latin typeface="+mn-lt"/>
                <a:ea typeface="+mn-ea"/>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a:extLst>
              <a:ext uri="{FF2B5EF4-FFF2-40B4-BE49-F238E27FC236}">
                <a16:creationId xmlns="" xmlns:a16="http://schemas.microsoft.com/office/drawing/2014/main" id="{849EE96C-5B1E-403A-B02E-49FB6BCC1452}"/>
              </a:ext>
            </a:extLst>
          </p:cNvPr>
          <p:cNvSpPr>
            <a:spLocks noGrp="1"/>
          </p:cNvSpPr>
          <p:nvPr>
            <p:ph type="sldNum" sz="quarter" idx="3"/>
          </p:nvPr>
        </p:nvSpPr>
        <p:spPr>
          <a:xfrm>
            <a:off x="6193438" y="9428583"/>
            <a:ext cx="602665"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6107F10-BFAF-4EB0-8C4D-678D01B420EE}" type="slidenum">
              <a:rPr lang="en-US" altLang="zh-CN"/>
              <a:pPr>
                <a:defRPr/>
              </a:pPr>
              <a:t>‹#›</a:t>
            </a:fld>
            <a:endParaRPr lang="en-US" altLang="zh-CN"/>
          </a:p>
        </p:txBody>
      </p:sp>
    </p:spTree>
    <p:extLst>
      <p:ext uri="{BB962C8B-B14F-4D97-AF65-F5344CB8AC3E}">
        <p14:creationId xmlns:p14="http://schemas.microsoft.com/office/powerpoint/2010/main" val="3408670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C623195F-1BD2-4DFA-8B7C-E4A39300C9EC}"/>
              </a:ext>
            </a:extLst>
          </p:cNvPr>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ltLang="zh-CN"/>
          </a:p>
        </p:txBody>
      </p:sp>
      <p:sp>
        <p:nvSpPr>
          <p:cNvPr id="3" name="Date Placeholder 2">
            <a:extLst>
              <a:ext uri="{FF2B5EF4-FFF2-40B4-BE49-F238E27FC236}">
                <a16:creationId xmlns="" xmlns:a16="http://schemas.microsoft.com/office/drawing/2014/main" id="{66D6C63B-54CD-4E33-B1F7-69CD6A248287}"/>
              </a:ext>
            </a:extLst>
          </p:cNvPr>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D8845E77-E8C5-4C96-AC47-FB2123C89CCB}" type="datetimeFigureOut">
              <a:rPr lang="en-US" altLang="zh-CN"/>
              <a:pPr>
                <a:defRPr/>
              </a:pPr>
              <a:t>5/25/2023</a:t>
            </a:fld>
            <a:endParaRPr lang="en-US" altLang="zh-CN"/>
          </a:p>
        </p:txBody>
      </p:sp>
      <p:sp>
        <p:nvSpPr>
          <p:cNvPr id="4" name="Slide Image Placeholder 3">
            <a:extLst>
              <a:ext uri="{FF2B5EF4-FFF2-40B4-BE49-F238E27FC236}">
                <a16:creationId xmlns="" xmlns:a16="http://schemas.microsoft.com/office/drawing/2014/main" id="{3AEDBE8B-92A3-4D99-B721-6A04B73CF4D1}"/>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37A4657D-C026-434C-A980-2F984100A660}"/>
              </a:ext>
            </a:extLst>
          </p:cNvPr>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 xmlns:a16="http://schemas.microsoft.com/office/drawing/2014/main" id="{0463447F-3870-4B84-BA96-50ED2DB5D387}"/>
              </a:ext>
            </a:extLst>
          </p:cNvPr>
          <p:cNvSpPr>
            <a:spLocks noGrp="1"/>
          </p:cNvSpPr>
          <p:nvPr>
            <p:ph type="ftr" sz="quarter" idx="4"/>
          </p:nvPr>
        </p:nvSpPr>
        <p:spPr>
          <a:xfrm>
            <a:off x="0" y="9428583"/>
            <a:ext cx="6117908" cy="496332"/>
          </a:xfrm>
          <a:prstGeom prst="rect">
            <a:avLst/>
          </a:prstGeom>
        </p:spPr>
        <p:txBody>
          <a:bodyPr vert="horz" lIns="91440" tIns="45720" rIns="91440" bIns="45720" rtlCol="0" anchor="b"/>
          <a:lstStyle>
            <a:lvl1pPr algn="l" defTabSz="914363" eaLnBrk="1" fontAlgn="auto" hangingPunct="1">
              <a:spcBef>
                <a:spcPts val="0"/>
              </a:spcBef>
              <a:spcAft>
                <a:spcPts val="0"/>
              </a:spcAft>
              <a:defRPr sz="500">
                <a:solidFill>
                  <a:srgbClr val="000000"/>
                </a:solidFill>
                <a:latin typeface="Segoe" pitchFamily="34" charset="0"/>
                <a:ea typeface="+mn-ea"/>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a:extLst>
              <a:ext uri="{FF2B5EF4-FFF2-40B4-BE49-F238E27FC236}">
                <a16:creationId xmlns="" xmlns:a16="http://schemas.microsoft.com/office/drawing/2014/main" id="{FB9D857E-429E-465B-85DB-0BEBC8B42F67}"/>
              </a:ext>
            </a:extLst>
          </p:cNvPr>
          <p:cNvSpPr>
            <a:spLocks noGrp="1"/>
          </p:cNvSpPr>
          <p:nvPr>
            <p:ph type="sldNum" sz="quarter" idx="5"/>
          </p:nvPr>
        </p:nvSpPr>
        <p:spPr>
          <a:xfrm>
            <a:off x="6117908" y="9428583"/>
            <a:ext cx="678194"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B0E1A58-850B-4038-A27C-AC867CF2A186}" type="slidenum">
              <a:rPr lang="en-US" altLang="zh-CN"/>
              <a:pPr>
                <a:defRPr/>
              </a:pPr>
              <a:t>‹#›</a:t>
            </a:fld>
            <a:endParaRPr lang="en-US" altLang="zh-CN"/>
          </a:p>
        </p:txBody>
      </p:sp>
    </p:spTree>
    <p:extLst>
      <p:ext uri="{BB962C8B-B14F-4D97-AF65-F5344CB8AC3E}">
        <p14:creationId xmlns:p14="http://schemas.microsoft.com/office/powerpoint/2010/main" val="2275694974"/>
      </p:ext>
    </p:extLst>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panose="020B0604020202020204" pitchFamily="34"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panose="020B0604020202020204" pitchFamily="34"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panose="020B0604020202020204" pitchFamily="34"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panose="020B0604020202020204"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a:extLst>
              <a:ext uri="{FF2B5EF4-FFF2-40B4-BE49-F238E27FC236}">
                <a16:creationId xmlns="" xmlns:a16="http://schemas.microsoft.com/office/drawing/2014/main" id="{BB5C06C4-0A0A-4F79-98B3-9F277D7CFA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备注占位符 2">
            <a:extLst>
              <a:ext uri="{FF2B5EF4-FFF2-40B4-BE49-F238E27FC236}">
                <a16:creationId xmlns="" xmlns:a16="http://schemas.microsoft.com/office/drawing/2014/main" id="{8E2A00AE-0446-4295-BD29-D7031D9984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latin typeface="Segoe"/>
            </a:endParaRPr>
          </a:p>
        </p:txBody>
      </p:sp>
      <p:sp>
        <p:nvSpPr>
          <p:cNvPr id="90116" name="灯片编号占位符 3">
            <a:extLst>
              <a:ext uri="{FF2B5EF4-FFF2-40B4-BE49-F238E27FC236}">
                <a16:creationId xmlns="" xmlns:a16="http://schemas.microsoft.com/office/drawing/2014/main" id="{23A9475E-F0B8-4D73-813E-1F5DBF8A35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ea typeface="宋体" panose="02010600030101010101" pitchFamily="2" charset="-122"/>
              </a:defRPr>
            </a:lvl1pPr>
            <a:lvl2pPr defTabSz="457200">
              <a:defRPr>
                <a:solidFill>
                  <a:schemeClr val="tx1"/>
                </a:solidFill>
                <a:latin typeface="Arial" panose="020B0604020202020204" pitchFamily="34" charset="0"/>
                <a:ea typeface="宋体" panose="02010600030101010101" pitchFamily="2" charset="-122"/>
              </a:defRPr>
            </a:lvl2pPr>
            <a:lvl3pPr defTabSz="457200">
              <a:defRPr>
                <a:solidFill>
                  <a:schemeClr val="tx1"/>
                </a:solidFill>
                <a:latin typeface="Arial" panose="020B0604020202020204" pitchFamily="34" charset="0"/>
                <a:ea typeface="宋体" panose="02010600030101010101" pitchFamily="2" charset="-122"/>
              </a:defRPr>
            </a:lvl3pPr>
            <a:lvl4pPr defTabSz="457200">
              <a:defRPr>
                <a:solidFill>
                  <a:schemeClr val="tx1"/>
                </a:solidFill>
                <a:latin typeface="Arial" panose="020B0604020202020204" pitchFamily="34" charset="0"/>
                <a:ea typeface="宋体" panose="02010600030101010101" pitchFamily="2" charset="-122"/>
              </a:defRPr>
            </a:lvl4pPr>
            <a:lvl5pPr defTabSz="457200">
              <a:defRPr>
                <a:solidFill>
                  <a:schemeClr val="tx1"/>
                </a:solidFill>
                <a:latin typeface="Arial" panose="020B0604020202020204" pitchFamily="34" charset="0"/>
                <a:ea typeface="宋体" panose="02010600030101010101" pitchFamily="2" charset="-122"/>
              </a:defRPr>
            </a:lvl5pPr>
            <a:lvl6pPr marL="2284413" indent="1588"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04A8560-B223-4332-8E70-F37564EF9461}" type="slidenum">
              <a:rPr lang="zh-CN" altLang="en-US">
                <a:solidFill>
                  <a:srgbClr val="000000"/>
                </a:solidFill>
                <a:latin typeface="等线" panose="02010600030101010101" pitchFamily="2" charset="-122"/>
                <a:ea typeface="等线" panose="02010600030101010101" pitchFamily="2" charset="-122"/>
              </a:rPr>
              <a:pPr/>
              <a:t>1</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a:extLst>
              <a:ext uri="{FF2B5EF4-FFF2-40B4-BE49-F238E27FC236}">
                <a16:creationId xmlns="" xmlns:a16="http://schemas.microsoft.com/office/drawing/2014/main" id="{20969A4C-C10C-4682-926B-537EA7C241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备注占位符 2">
            <a:extLst>
              <a:ext uri="{FF2B5EF4-FFF2-40B4-BE49-F238E27FC236}">
                <a16:creationId xmlns="" xmlns:a16="http://schemas.microsoft.com/office/drawing/2014/main" id="{DDE79EF3-A208-4B4E-BBD6-DD973F93BA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Segoe"/>
              <a:ea typeface="等线" panose="02010600030101010101" pitchFamily="2" charset="-122"/>
            </a:endParaRPr>
          </a:p>
        </p:txBody>
      </p:sp>
      <p:sp>
        <p:nvSpPr>
          <p:cNvPr id="93188" name="灯片编号占位符 3">
            <a:extLst>
              <a:ext uri="{FF2B5EF4-FFF2-40B4-BE49-F238E27FC236}">
                <a16:creationId xmlns="" xmlns:a16="http://schemas.microsoft.com/office/drawing/2014/main" id="{183C9D91-B051-4F2C-A76A-B4BA492D9DA6}"/>
              </a:ext>
            </a:extLst>
          </p:cNvPr>
          <p:cNvSpPr>
            <a:spLocks noGrp="1" noChangeArrowheads="1"/>
          </p:cNvSpPr>
          <p:nvPr>
            <p:ph type="sldNum" sz="quarter" idx="5"/>
          </p:nvPr>
        </p:nvSpPr>
        <p:spPr bwMode="auto">
          <a:xfrm>
            <a:off x="3850443" y="9428584"/>
            <a:ext cx="2945659" cy="498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78025CF7-B4F9-4151-BFB8-05DEEE915741}"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2813"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6973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a:extLst>
              <a:ext uri="{FF2B5EF4-FFF2-40B4-BE49-F238E27FC236}">
                <a16:creationId xmlns="" xmlns:a16="http://schemas.microsoft.com/office/drawing/2014/main" id="{20969A4C-C10C-4682-926B-537EA7C241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备注占位符 2">
            <a:extLst>
              <a:ext uri="{FF2B5EF4-FFF2-40B4-BE49-F238E27FC236}">
                <a16:creationId xmlns="" xmlns:a16="http://schemas.microsoft.com/office/drawing/2014/main" id="{DDE79EF3-A208-4B4E-BBD6-DD973F93BA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Segoe"/>
              <a:ea typeface="等线" panose="02010600030101010101" pitchFamily="2" charset="-122"/>
            </a:endParaRPr>
          </a:p>
        </p:txBody>
      </p:sp>
      <p:sp>
        <p:nvSpPr>
          <p:cNvPr id="93188" name="灯片编号占位符 3">
            <a:extLst>
              <a:ext uri="{FF2B5EF4-FFF2-40B4-BE49-F238E27FC236}">
                <a16:creationId xmlns="" xmlns:a16="http://schemas.microsoft.com/office/drawing/2014/main" id="{183C9D91-B051-4F2C-A76A-B4BA492D9DA6}"/>
              </a:ext>
            </a:extLst>
          </p:cNvPr>
          <p:cNvSpPr>
            <a:spLocks noGrp="1" noChangeArrowheads="1"/>
          </p:cNvSpPr>
          <p:nvPr>
            <p:ph type="sldNum" sz="quarter" idx="5"/>
          </p:nvPr>
        </p:nvSpPr>
        <p:spPr bwMode="auto">
          <a:xfrm>
            <a:off x="3850443" y="9428584"/>
            <a:ext cx="2945659" cy="498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8025CF7-B4F9-4151-BFB8-05DEEE915741}" type="slidenum">
              <a:rPr lang="zh-CN" altLang="en-US">
                <a:latin typeface="等线" panose="02010600030101010101" pitchFamily="2" charset="-122"/>
                <a:ea typeface="等线" panose="02010600030101010101" pitchFamily="2" charset="-122"/>
              </a:rPr>
              <a:pPr/>
              <a:t>8</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a:extLst>
              <a:ext uri="{FF2B5EF4-FFF2-40B4-BE49-F238E27FC236}">
                <a16:creationId xmlns="" xmlns:a16="http://schemas.microsoft.com/office/drawing/2014/main" id="{20969A4C-C10C-4682-926B-537EA7C241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备注占位符 2">
            <a:extLst>
              <a:ext uri="{FF2B5EF4-FFF2-40B4-BE49-F238E27FC236}">
                <a16:creationId xmlns="" xmlns:a16="http://schemas.microsoft.com/office/drawing/2014/main" id="{DDE79EF3-A208-4B4E-BBD6-DD973F93BA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Segoe"/>
              <a:ea typeface="等线" panose="02010600030101010101" pitchFamily="2" charset="-122"/>
            </a:endParaRPr>
          </a:p>
        </p:txBody>
      </p:sp>
      <p:sp>
        <p:nvSpPr>
          <p:cNvPr id="93188" name="灯片编号占位符 3">
            <a:extLst>
              <a:ext uri="{FF2B5EF4-FFF2-40B4-BE49-F238E27FC236}">
                <a16:creationId xmlns="" xmlns:a16="http://schemas.microsoft.com/office/drawing/2014/main" id="{183C9D91-B051-4F2C-A76A-B4BA492D9DA6}"/>
              </a:ext>
            </a:extLst>
          </p:cNvPr>
          <p:cNvSpPr>
            <a:spLocks noGrp="1" noChangeArrowheads="1"/>
          </p:cNvSpPr>
          <p:nvPr>
            <p:ph type="sldNum" sz="quarter" idx="5"/>
          </p:nvPr>
        </p:nvSpPr>
        <p:spPr bwMode="auto">
          <a:xfrm>
            <a:off x="3850443" y="9428584"/>
            <a:ext cx="2945659" cy="498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78025CF7-B4F9-4151-BFB8-05DEEE915741}"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912813" rtl="0" eaLnBrk="1" fontAlgn="base" latinLnBrk="0" hangingPunct="1">
                <a:lnSpc>
                  <a:spcPct val="100000"/>
                </a:lnSpc>
                <a:spcBef>
                  <a:spcPct val="0"/>
                </a:spcBef>
                <a:spcAft>
                  <a:spcPct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69738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E14FA69D-AAD6-484C-A36B-EC5AE3184715}"/>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D0DB070D-2F7A-42BF-9746-ABFE7AB16DE0}"/>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89312437-437D-42E5-BA5A-F23AE2BCD1F7}"/>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8163F7F2-A585-4DFA-93C3-430AD53049D3}"/>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2074EE18-560F-4A92-96C2-4F9EF28C8F17}"/>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grpSp>
        <p:nvGrpSpPr>
          <p:cNvPr id="7" name="组合 14">
            <a:extLst>
              <a:ext uri="{FF2B5EF4-FFF2-40B4-BE49-F238E27FC236}">
                <a16:creationId xmlns="" xmlns:a16="http://schemas.microsoft.com/office/drawing/2014/main" id="{06E1D38D-C8A9-4343-864A-6018281B038B}"/>
              </a:ext>
            </a:extLst>
          </p:cNvPr>
          <p:cNvGrpSpPr>
            <a:grpSpLocks/>
          </p:cNvGrpSpPr>
          <p:nvPr userDrawn="1"/>
        </p:nvGrpSpPr>
        <p:grpSpPr bwMode="auto">
          <a:xfrm>
            <a:off x="0" y="0"/>
            <a:ext cx="1154113" cy="1268413"/>
            <a:chOff x="1" y="0"/>
            <a:chExt cx="958066" cy="1053150"/>
          </a:xfrm>
        </p:grpSpPr>
        <p:sp>
          <p:nvSpPr>
            <p:cNvPr id="8" name="任意多边形: 形状 26">
              <a:extLst>
                <a:ext uri="{FF2B5EF4-FFF2-40B4-BE49-F238E27FC236}">
                  <a16:creationId xmlns="" xmlns:a16="http://schemas.microsoft.com/office/drawing/2014/main" id="{F2EE8010-6832-49C5-8451-DE4396B73411}"/>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 xmlns:a16="http://schemas.microsoft.com/office/drawing/2014/main" id="{09C664D4-9C82-4BC1-86F8-E2C341BC3FA4}"/>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10" name="等腰三角形 9">
              <a:extLst>
                <a:ext uri="{FF2B5EF4-FFF2-40B4-BE49-F238E27FC236}">
                  <a16:creationId xmlns="" xmlns:a16="http://schemas.microsoft.com/office/drawing/2014/main" id="{554DD2F9-08C5-4B6E-9464-18C8434162BE}"/>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1" name="等腰三角形 10">
              <a:extLst>
                <a:ext uri="{FF2B5EF4-FFF2-40B4-BE49-F238E27FC236}">
                  <a16:creationId xmlns="" xmlns:a16="http://schemas.microsoft.com/office/drawing/2014/main" id="{980F067F-1D90-463E-8FE1-7DAA1117ECE2}"/>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1522067932"/>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B9DDD3DC-33D4-4058-BB18-B29DB4E555D9}"/>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9196DA3E-1826-48D9-AE48-649E01D9F51A}"/>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5802F3C1-ACF2-40D6-85FC-7463AC0F4AC9}"/>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07F34D57-89E7-4AF2-90FA-7D4FD0B00308}"/>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3F5BE317-19AA-4274-955E-54AB6F4677F5}"/>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3534656132"/>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406303"/>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25C174BC-0F61-45ED-B3BC-26F028BC00A7}"/>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9E2E25F3-CB07-415D-A889-FEF7BFAF5326}"/>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093BC227-DBF6-4F86-9999-1E6F319F5C84}"/>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C3169ADC-2DAE-4640-AF86-97154FFFEC6D}"/>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A369C630-E7E2-4923-95D1-D1B4E8EAAC57}"/>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3858375158"/>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比较">
    <p:spTree>
      <p:nvGrpSpPr>
        <p:cNvPr id="1" name=""/>
        <p:cNvGrpSpPr/>
        <p:nvPr/>
      </p:nvGrpSpPr>
      <p:grpSpPr>
        <a:xfrm>
          <a:off x="0" y="0"/>
          <a:ext cx="0" cy="0"/>
          <a:chOff x="0" y="0"/>
          <a:chExt cx="0" cy="0"/>
        </a:xfrm>
      </p:grpSpPr>
      <p:grpSp>
        <p:nvGrpSpPr>
          <p:cNvPr id="4" name="组合 6">
            <a:extLst>
              <a:ext uri="{FF2B5EF4-FFF2-40B4-BE49-F238E27FC236}">
                <a16:creationId xmlns="" xmlns:a16="http://schemas.microsoft.com/office/drawing/2014/main" id="{4DDEBE1A-A53D-4E30-8186-30E3E7BDB54A}"/>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C21800AC-8427-4ECE-8D27-0A4164BB54E9}"/>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051DC197-15EB-4044-BE3D-454C15D47DA1}"/>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6">
              <a:extLst>
                <a:ext uri="{FF2B5EF4-FFF2-40B4-BE49-F238E27FC236}">
                  <a16:creationId xmlns="" xmlns:a16="http://schemas.microsoft.com/office/drawing/2014/main" id="{248525E9-76C8-4D10-BB17-6597C6975628}"/>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 xmlns:a16="http://schemas.microsoft.com/office/drawing/2014/main" id="{A67CB6CC-7196-4B38-BF3F-C6328546CF96}"/>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noProof="1"/>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839707969"/>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45317E3D-ED70-4CCC-8E0C-F4A6EA8299CE}"/>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5E2704FF-949B-4F00-A60D-EBB09E769C90}"/>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60CCAF75-EF18-4A4F-B2C3-35CC637E72A7}"/>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24726310-D2DE-4632-B840-484BF1E85870}"/>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93E5385E-B6FC-44B3-9AB8-D08FCDE70AC7}"/>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47008875"/>
      </p:ext>
    </p:extLst>
  </p:cSld>
  <p:clrMapOvr>
    <a:masterClrMapping/>
  </p:clrMapOvr>
  <p:transition spd="slow">
    <p:random/>
  </p:transition>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03729"/>
      </p:ext>
    </p:extLst>
  </p:cSld>
  <p:clrMapOvr>
    <a:masterClrMapping/>
  </p:clrMapOvr>
  <p:transition spd="slow">
    <p:random/>
  </p:transition>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0DF596CE-8A83-4315-A87D-8FCDE2E5DE6F}"/>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6093C4E8-6CF2-4B49-BE1A-CAF794189FDB}"/>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76E2FE1A-09AB-44D7-91F0-B9607CEDE29D}"/>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BF630D53-236A-4430-8AB6-71AF65D8E21E}"/>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708270AE-A72A-4A82-AF0C-FD7E85AE83D1}"/>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3788374386"/>
      </p:ext>
    </p:extLst>
  </p:cSld>
  <p:clrMapOvr>
    <a:masterClrMapping/>
  </p:clrMapOvr>
  <p:transition spd="slow">
    <p:random/>
  </p:transition>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比较">
    <p:spTree>
      <p:nvGrpSpPr>
        <p:cNvPr id="1" name=""/>
        <p:cNvGrpSpPr/>
        <p:nvPr/>
      </p:nvGrpSpPr>
      <p:grpSpPr>
        <a:xfrm>
          <a:off x="0" y="0"/>
          <a:ext cx="0" cy="0"/>
          <a:chOff x="0" y="0"/>
          <a:chExt cx="0" cy="0"/>
        </a:xfrm>
      </p:grpSpPr>
      <p:grpSp>
        <p:nvGrpSpPr>
          <p:cNvPr id="4" name="组合 6">
            <a:extLst>
              <a:ext uri="{FF2B5EF4-FFF2-40B4-BE49-F238E27FC236}">
                <a16:creationId xmlns="" xmlns:a16="http://schemas.microsoft.com/office/drawing/2014/main" id="{FE1DF37A-E3B1-44FD-96C5-4D003AB61CB8}"/>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355D34A9-5CB9-4F8D-96DC-A2A9561306A9}"/>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8E622F43-1E71-4A72-8757-137010F3943B}"/>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6">
              <a:extLst>
                <a:ext uri="{FF2B5EF4-FFF2-40B4-BE49-F238E27FC236}">
                  <a16:creationId xmlns="" xmlns:a16="http://schemas.microsoft.com/office/drawing/2014/main" id="{000B853B-B964-4366-AD8B-66440596B61B}"/>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 xmlns:a16="http://schemas.microsoft.com/office/drawing/2014/main" id="{8B8A4192-76AA-46B8-8F1A-D602C6EE14E6}"/>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noProof="1"/>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905474895"/>
      </p:ext>
    </p:extLst>
  </p:cSld>
  <p:clrMapOvr>
    <a:masterClrMapping/>
  </p:clrMapOvr>
  <p:transition spd="slow">
    <p:random/>
  </p:transition>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比较">
    <p:spTree>
      <p:nvGrpSpPr>
        <p:cNvPr id="1" name=""/>
        <p:cNvGrpSpPr/>
        <p:nvPr/>
      </p:nvGrpSpPr>
      <p:grpSpPr>
        <a:xfrm>
          <a:off x="0" y="0"/>
          <a:ext cx="0" cy="0"/>
          <a:chOff x="0" y="0"/>
          <a:chExt cx="0" cy="0"/>
        </a:xfrm>
      </p:grpSpPr>
      <p:grpSp>
        <p:nvGrpSpPr>
          <p:cNvPr id="4" name="组合 6">
            <a:extLst>
              <a:ext uri="{FF2B5EF4-FFF2-40B4-BE49-F238E27FC236}">
                <a16:creationId xmlns="" xmlns:a16="http://schemas.microsoft.com/office/drawing/2014/main" id="{F6930D5E-AB81-4085-A052-C851DDAE04F4}"/>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EA6CFCA8-158A-46E2-8964-DDBDD9592CFC}"/>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 xmlns:a16="http://schemas.microsoft.com/office/drawing/2014/main" id="{99E2915B-C0C8-4855-B0C8-C0D48F98932A}"/>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7" name="等腰三角形 6">
              <a:extLst>
                <a:ext uri="{FF2B5EF4-FFF2-40B4-BE49-F238E27FC236}">
                  <a16:creationId xmlns="" xmlns:a16="http://schemas.microsoft.com/office/drawing/2014/main" id="{0550D2D3-F758-415B-A03C-1C9179FAC712}"/>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8">
              <a:extLst>
                <a:ext uri="{FF2B5EF4-FFF2-40B4-BE49-F238E27FC236}">
                  <a16:creationId xmlns="" xmlns:a16="http://schemas.microsoft.com/office/drawing/2014/main" id="{C957A010-0AEC-4F5F-8EBB-CC097A565CF4}"/>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a:t>单击此处编辑母版标题样式</a:t>
            </a:r>
            <a:endParaRPr lang="zh-CN" altLang="en-US" dirty="0"/>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90183633"/>
      </p:ext>
    </p:extLst>
  </p:cSld>
  <p:clrMapOvr>
    <a:masterClrMapping/>
  </p:clrMapOvr>
  <p:transition spd="slow">
    <p:random/>
  </p:transition>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57EFAF5F-4761-4C8F-B00B-631D681A78D5}"/>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2DE65FEB-1BE5-434F-992B-B8ECC8BD478C}"/>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等腰三角形 3">
              <a:extLst>
                <a:ext uri="{FF2B5EF4-FFF2-40B4-BE49-F238E27FC236}">
                  <a16:creationId xmlns="" xmlns:a16="http://schemas.microsoft.com/office/drawing/2014/main" id="{A53AA325-EE5E-4823-898D-A40B043DF175}"/>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5" name="等腰三角形 4">
              <a:extLst>
                <a:ext uri="{FF2B5EF4-FFF2-40B4-BE49-F238E27FC236}">
                  <a16:creationId xmlns="" xmlns:a16="http://schemas.microsoft.com/office/drawing/2014/main" id="{B6E9EF59-6C2E-4905-9E8F-884B4648C28F}"/>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 xmlns:a16="http://schemas.microsoft.com/office/drawing/2014/main" id="{617F0369-BDD6-48F3-8438-6ABAAD32EEEF}"/>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Tree>
    <p:extLst>
      <p:ext uri="{BB962C8B-B14F-4D97-AF65-F5344CB8AC3E}">
        <p14:creationId xmlns:p14="http://schemas.microsoft.com/office/powerpoint/2010/main" val="1390071803"/>
      </p:ext>
    </p:extLst>
  </p:cSld>
  <p:clrMapOvr>
    <a:masterClrMapping/>
  </p:clrMapOvr>
  <p:transition spd="slow">
    <p:random/>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161204"/>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3F6A9766-90CC-4348-AD00-AEDFF9C8CB7D}"/>
              </a:ext>
            </a:extLst>
          </p:cNvPr>
          <p:cNvSpPr txBox="1">
            <a:spLocks/>
          </p:cNvSpPr>
          <p:nvPr userDrawn="1"/>
        </p:nvSpPr>
        <p:spPr>
          <a:xfrm>
            <a:off x="508000" y="4151116"/>
            <a:ext cx="11176000" cy="609398"/>
          </a:xfrm>
          <a:prstGeom prst="rect">
            <a:avLst/>
          </a:prstGeom>
        </p:spPr>
        <p:txBody>
          <a:bodyPr/>
          <a:lstStyle>
            <a:lvl1pPr algn="l" defTabSz="914363" rtl="0" eaLnBrk="1" latinLnBrk="0" hangingPunct="1">
              <a:lnSpc>
                <a:spcPct val="90000"/>
              </a:lnSpc>
              <a:spcBef>
                <a:spcPct val="0"/>
              </a:spcBef>
              <a:buNone/>
              <a:defRPr lang="en-US" sz="4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pPr algn="r" fontAlgn="auto">
              <a:spcAft>
                <a:spcPts val="0"/>
              </a:spcAft>
              <a:defRPr/>
            </a:pPr>
            <a:r>
              <a:rPr lang="zh-CN" altLang="en-US" sz="3200" dirty="0"/>
              <a:t>请输入子标题</a:t>
            </a:r>
          </a:p>
        </p:txBody>
      </p:sp>
      <p:sp>
        <p:nvSpPr>
          <p:cNvPr id="2" name="Title 1"/>
          <p:cNvSpPr>
            <a:spLocks noGrp="1"/>
          </p:cNvSpPr>
          <p:nvPr>
            <p:ph type="title"/>
          </p:nvPr>
        </p:nvSpPr>
        <p:spPr>
          <a:xfrm>
            <a:off x="508000" y="3389114"/>
            <a:ext cx="11176000" cy="609398"/>
          </a:xfrm>
          <a:prstGeom prst="rect">
            <a:avLst/>
          </a:prstGeom>
        </p:spPr>
        <p:txBody>
          <a:bodyPr/>
          <a:lstStyle>
            <a:lvl1pPr>
              <a:defRPr sz="4400"/>
            </a:lvl1pPr>
          </a:lstStyle>
          <a:p>
            <a:r>
              <a:rPr lang="zh-CN" altLang="en-US"/>
              <a:t>单击此处编辑母版标题样式</a:t>
            </a:r>
            <a:endParaRPr lang="en-US" dirty="0"/>
          </a:p>
        </p:txBody>
      </p:sp>
    </p:spTree>
    <p:extLst>
      <p:ext uri="{BB962C8B-B14F-4D97-AF65-F5344CB8AC3E}">
        <p14:creationId xmlns:p14="http://schemas.microsoft.com/office/powerpoint/2010/main" val="1994690938"/>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687389"/>
            <a:ext cx="11176000" cy="609398"/>
          </a:xfrm>
          <a:prstGeom prst="rect">
            <a:avLst/>
          </a:prstGeom>
        </p:spPr>
        <p:txBody>
          <a:bodyPr/>
          <a:lstStyle>
            <a:lvl1pPr>
              <a:defRPr sz="4400"/>
            </a:lvl1pPr>
          </a:lstStyle>
          <a:p>
            <a:r>
              <a:rPr lang="en-US" dirty="0"/>
              <a:t>Click to edit Master title style</a:t>
            </a:r>
          </a:p>
        </p:txBody>
      </p:sp>
    </p:spTree>
    <p:extLst>
      <p:ext uri="{BB962C8B-B14F-4D97-AF65-F5344CB8AC3E}">
        <p14:creationId xmlns:p14="http://schemas.microsoft.com/office/powerpoint/2010/main" val="2926684035"/>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969288"/>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63310"/>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508000" y="687389"/>
            <a:ext cx="11176000" cy="609398"/>
          </a:xfrm>
          <a:prstGeom prst="rect">
            <a:avLst/>
          </a:prstGeom>
        </p:spPr>
        <p:txBody>
          <a:bodyPr/>
          <a:lstStyle>
            <a:lvl1pPr>
              <a:defRPr sz="4400"/>
            </a:lvl1pPr>
          </a:lstStyle>
          <a:p>
            <a:r>
              <a:rPr lang="en-US" dirty="0"/>
              <a:t>Click to edit Master title style</a:t>
            </a:r>
          </a:p>
        </p:txBody>
      </p:sp>
      <p:sp>
        <p:nvSpPr>
          <p:cNvPr id="7" name="Content Placeholder 3"/>
          <p:cNvSpPr>
            <a:spLocks noGrp="1"/>
          </p:cNvSpPr>
          <p:nvPr>
            <p:ph sz="half" idx="2"/>
          </p:nvPr>
        </p:nvSpPr>
        <p:spPr>
          <a:xfrm>
            <a:off x="508000" y="1411553"/>
            <a:ext cx="11176000" cy="2129814"/>
          </a:xfrm>
          <a:prstGeom prst="rect">
            <a:avLst/>
          </a:prstGeom>
        </p:spPr>
        <p:txBody>
          <a:bodyPr/>
          <a:lstStyle>
            <a:lvl1pPr marL="347914" indent="-347914">
              <a:lnSpc>
                <a:spcPct val="90000"/>
              </a:lnSpc>
              <a:defRPr sz="2800">
                <a:solidFill>
                  <a:schemeClr val="bg1"/>
                </a:solidFill>
              </a:defRPr>
            </a:lvl1pPr>
            <a:lvl2pPr marL="673338" indent="-339976">
              <a:lnSpc>
                <a:spcPct val="90000"/>
              </a:lnSpc>
              <a:defRPr sz="2400">
                <a:solidFill>
                  <a:schemeClr val="bg1"/>
                </a:solidFill>
              </a:defRPr>
            </a:lvl2pPr>
            <a:lvl3pPr marL="961722" indent="-302936">
              <a:lnSpc>
                <a:spcPct val="90000"/>
              </a:lnSpc>
              <a:defRPr sz="2000">
                <a:solidFill>
                  <a:schemeClr val="bg1"/>
                </a:solidFill>
              </a:defRPr>
            </a:lvl3pPr>
            <a:lvl4pPr marL="1227618" indent="-265896">
              <a:lnSpc>
                <a:spcPct val="90000"/>
              </a:lnSpc>
              <a:defRPr sz="1800">
                <a:solidFill>
                  <a:schemeClr val="bg1"/>
                </a:solidFill>
              </a:defRPr>
            </a:lvl4pPr>
            <a:lvl5pPr marL="1516002" indent="-273833">
              <a:lnSpc>
                <a:spcPct val="90000"/>
              </a:lnSpc>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6029888"/>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411553"/>
            <a:ext cx="5486400" cy="2129814"/>
          </a:xfrm>
          <a:prstGeom prst="rect">
            <a:avLst/>
          </a:prstGeom>
        </p:spPr>
        <p:txBody>
          <a:bodyPr/>
          <a:lstStyle>
            <a:lvl1pPr marL="339976" indent="-339976">
              <a:lnSpc>
                <a:spcPct val="90000"/>
              </a:lnSpc>
              <a:defRPr sz="2800">
                <a:solidFill>
                  <a:schemeClr val="bg1"/>
                </a:solidFill>
              </a:defRPr>
            </a:lvl1pPr>
            <a:lvl2pPr marL="673338" indent="-325424">
              <a:lnSpc>
                <a:spcPct val="90000"/>
              </a:lnSpc>
              <a:defRPr sz="2400">
                <a:solidFill>
                  <a:schemeClr val="bg1"/>
                </a:solidFill>
              </a:defRPr>
            </a:lvl2pPr>
            <a:lvl3pPr marL="953785" indent="-288384">
              <a:lnSpc>
                <a:spcPct val="90000"/>
              </a:lnSpc>
              <a:defRPr sz="2000">
                <a:solidFill>
                  <a:schemeClr val="bg1"/>
                </a:solidFill>
              </a:defRPr>
            </a:lvl3pPr>
            <a:lvl4pPr marL="1227618" indent="-273833">
              <a:lnSpc>
                <a:spcPct val="90000"/>
              </a:lnSpc>
              <a:defRPr sz="1800">
                <a:solidFill>
                  <a:schemeClr val="bg1"/>
                </a:solidFill>
              </a:defRPr>
            </a:lvl4pPr>
            <a:lvl5pPr marL="1516002" indent="-280447">
              <a:lnSpc>
                <a:spcPct val="90000"/>
              </a:lnSpc>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11553"/>
            <a:ext cx="5486400" cy="2129814"/>
          </a:xfrm>
          <a:prstGeom prst="rect">
            <a:avLst/>
          </a:prstGeom>
        </p:spPr>
        <p:txBody>
          <a:bodyPr/>
          <a:lstStyle>
            <a:lvl1pPr marL="347914" indent="-347914">
              <a:lnSpc>
                <a:spcPct val="90000"/>
              </a:lnSpc>
              <a:defRPr sz="2800">
                <a:solidFill>
                  <a:schemeClr val="bg1"/>
                </a:solidFill>
              </a:defRPr>
            </a:lvl1pPr>
            <a:lvl2pPr marL="673338" indent="-339976">
              <a:lnSpc>
                <a:spcPct val="90000"/>
              </a:lnSpc>
              <a:defRPr sz="2400">
                <a:solidFill>
                  <a:schemeClr val="bg1"/>
                </a:solidFill>
              </a:defRPr>
            </a:lvl2pPr>
            <a:lvl3pPr marL="961722" indent="-302936">
              <a:lnSpc>
                <a:spcPct val="90000"/>
              </a:lnSpc>
              <a:defRPr sz="2000">
                <a:solidFill>
                  <a:schemeClr val="bg1"/>
                </a:solidFill>
              </a:defRPr>
            </a:lvl3pPr>
            <a:lvl4pPr marL="1227618" indent="-265896">
              <a:lnSpc>
                <a:spcPct val="90000"/>
              </a:lnSpc>
              <a:defRPr sz="1800">
                <a:solidFill>
                  <a:schemeClr val="bg1"/>
                </a:solidFill>
              </a:defRPr>
            </a:lvl4pPr>
            <a:lvl5pPr marL="1516002" indent="-273833">
              <a:lnSpc>
                <a:spcPct val="90000"/>
              </a:lnSpc>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508000" y="687389"/>
            <a:ext cx="11176000" cy="609398"/>
          </a:xfrm>
          <a:prstGeom prst="rect">
            <a:avLst/>
          </a:prstGeom>
        </p:spPr>
        <p:txBody>
          <a:bodyPr/>
          <a:lstStyle>
            <a:lvl1pPr>
              <a:defRPr sz="4400"/>
            </a:lvl1pPr>
          </a:lstStyle>
          <a:p>
            <a:r>
              <a:rPr lang="en-US" dirty="0"/>
              <a:t>Click to edit Master title style</a:t>
            </a:r>
          </a:p>
        </p:txBody>
      </p:sp>
    </p:spTree>
    <p:extLst>
      <p:ext uri="{BB962C8B-B14F-4D97-AF65-F5344CB8AC3E}">
        <p14:creationId xmlns:p14="http://schemas.microsoft.com/office/powerpoint/2010/main" val="1653800192"/>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Text Placeholder 6"/>
          <p:cNvSpPr>
            <a:spLocks noGrp="1"/>
          </p:cNvSpPr>
          <p:nvPr>
            <p:ph type="body" sz="quarter" idx="11"/>
          </p:nvPr>
        </p:nvSpPr>
        <p:spPr>
          <a:xfrm>
            <a:off x="4" y="6238877"/>
            <a:ext cx="12192001" cy="619125"/>
          </a:xfrm>
          <a:prstGeom prst="rect">
            <a:avLst/>
          </a:prstGeom>
          <a:solidFill>
            <a:schemeClr val="accent2"/>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dirty="0"/>
              <a:t>Click to edit Master text styles</a:t>
            </a:r>
          </a:p>
        </p:txBody>
      </p:sp>
      <p:sp>
        <p:nvSpPr>
          <p:cNvPr id="5" name="Title 1"/>
          <p:cNvSpPr>
            <a:spLocks noGrp="1"/>
          </p:cNvSpPr>
          <p:nvPr>
            <p:ph type="title"/>
          </p:nvPr>
        </p:nvSpPr>
        <p:spPr>
          <a:xfrm>
            <a:off x="508000" y="687389"/>
            <a:ext cx="11176000" cy="609398"/>
          </a:xfrm>
          <a:prstGeom prst="rect">
            <a:avLst/>
          </a:prstGeom>
        </p:spPr>
        <p:txBody>
          <a:bodyPr/>
          <a:lstStyle>
            <a:lvl1pPr>
              <a:defRPr sz="4400"/>
            </a:lvl1pPr>
          </a:lstStyle>
          <a:p>
            <a:r>
              <a:rPr lang="en-US" dirty="0"/>
              <a:t>Click to edit Master title style</a:t>
            </a:r>
          </a:p>
        </p:txBody>
      </p:sp>
      <p:sp>
        <p:nvSpPr>
          <p:cNvPr id="7" name="Content Placeholder 3"/>
          <p:cNvSpPr>
            <a:spLocks noGrp="1"/>
          </p:cNvSpPr>
          <p:nvPr>
            <p:ph sz="half" idx="2"/>
          </p:nvPr>
        </p:nvSpPr>
        <p:spPr>
          <a:xfrm>
            <a:off x="508000" y="1411553"/>
            <a:ext cx="11176000" cy="2129814"/>
          </a:xfrm>
          <a:prstGeom prst="rect">
            <a:avLst/>
          </a:prstGeom>
        </p:spPr>
        <p:txBody>
          <a:bodyPr/>
          <a:lstStyle>
            <a:lvl1pPr marL="347914" indent="-347914">
              <a:lnSpc>
                <a:spcPct val="90000"/>
              </a:lnSpc>
              <a:defRPr sz="2800">
                <a:solidFill>
                  <a:schemeClr val="bg1"/>
                </a:solidFill>
              </a:defRPr>
            </a:lvl1pPr>
            <a:lvl2pPr marL="673338" indent="-339976">
              <a:lnSpc>
                <a:spcPct val="90000"/>
              </a:lnSpc>
              <a:defRPr sz="2400">
                <a:solidFill>
                  <a:schemeClr val="bg1"/>
                </a:solidFill>
              </a:defRPr>
            </a:lvl2pPr>
            <a:lvl3pPr marL="961722" indent="-302936">
              <a:lnSpc>
                <a:spcPct val="90000"/>
              </a:lnSpc>
              <a:defRPr sz="2000">
                <a:solidFill>
                  <a:schemeClr val="bg1"/>
                </a:solidFill>
              </a:defRPr>
            </a:lvl3pPr>
            <a:lvl4pPr marL="1227618" indent="-265896">
              <a:lnSpc>
                <a:spcPct val="90000"/>
              </a:lnSpc>
              <a:defRPr sz="1800">
                <a:solidFill>
                  <a:schemeClr val="bg1"/>
                </a:solidFill>
              </a:defRPr>
            </a:lvl4pPr>
            <a:lvl5pPr marL="1516002" indent="-273833">
              <a:lnSpc>
                <a:spcPct val="90000"/>
              </a:lnSpc>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8587489"/>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66568FDB-9012-4C33-8363-6C3155C223B1}"/>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918A5594-AD66-434D-BF28-88DB9622DBDA}"/>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34A4B62A-1096-499B-AC98-560EADF1A66B}"/>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02325192-4D4D-40A8-813D-A9E670C2C043}"/>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2481BDDF-09D2-45ED-8333-A901F08BFFC1}"/>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1086534974"/>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560813"/>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F7D828EF-8D24-4AB4-B41C-D9CC4EE22AB3}"/>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092B0565-EC4B-4D72-BAAA-95B9F17084B1}"/>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864CBB85-7A1C-4152-8595-2A0C42C40962}"/>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2F6E3432-580B-471A-B4FE-5291F17F622B}"/>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CBBA7A14-29E2-4048-94B0-F75A67AD8BC0}"/>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1376865536"/>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DCEF92C1-97B2-4767-AE71-3A76C229EA2B}"/>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2832B933-CFDD-4735-BAAA-8D4FE84395F9}"/>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9F466D0C-D20F-4C90-BE01-337ECBB44B5B}"/>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7FCFA94D-1A0E-4AD4-A504-DF438A65B647}"/>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6B8FE7A1-0AC3-4DBD-82CC-0D250FBA2DAC}"/>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grpSp>
        <p:nvGrpSpPr>
          <p:cNvPr id="7" name="组合 14">
            <a:extLst>
              <a:ext uri="{FF2B5EF4-FFF2-40B4-BE49-F238E27FC236}">
                <a16:creationId xmlns="" xmlns:a16="http://schemas.microsoft.com/office/drawing/2014/main" id="{05B199C0-2921-4493-A779-38B70DE8AAC9}"/>
              </a:ext>
            </a:extLst>
          </p:cNvPr>
          <p:cNvGrpSpPr>
            <a:grpSpLocks/>
          </p:cNvGrpSpPr>
          <p:nvPr userDrawn="1"/>
        </p:nvGrpSpPr>
        <p:grpSpPr bwMode="auto">
          <a:xfrm>
            <a:off x="0" y="0"/>
            <a:ext cx="1154113" cy="1268413"/>
            <a:chOff x="1" y="0"/>
            <a:chExt cx="958066" cy="1053150"/>
          </a:xfrm>
        </p:grpSpPr>
        <p:sp>
          <p:nvSpPr>
            <p:cNvPr id="8" name="任意多边形: 形状 26">
              <a:extLst>
                <a:ext uri="{FF2B5EF4-FFF2-40B4-BE49-F238E27FC236}">
                  <a16:creationId xmlns="" xmlns:a16="http://schemas.microsoft.com/office/drawing/2014/main" id="{CBF2914A-3FA3-4E26-9F46-ED1820898E88}"/>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 xmlns:a16="http://schemas.microsoft.com/office/drawing/2014/main" id="{6883706F-2A65-475E-9048-AB5BDD5577A9}"/>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10" name="等腰三角形 9">
              <a:extLst>
                <a:ext uri="{FF2B5EF4-FFF2-40B4-BE49-F238E27FC236}">
                  <a16:creationId xmlns="" xmlns:a16="http://schemas.microsoft.com/office/drawing/2014/main" id="{5585FF4A-F2E2-4B8D-A349-4FEC98B53CE2}"/>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1" name="等腰三角形 10">
              <a:extLst>
                <a:ext uri="{FF2B5EF4-FFF2-40B4-BE49-F238E27FC236}">
                  <a16:creationId xmlns="" xmlns:a16="http://schemas.microsoft.com/office/drawing/2014/main" id="{098E38FB-75B8-4B06-9E9E-13E5A39A7A15}"/>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1265198662"/>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比较">
    <p:spTree>
      <p:nvGrpSpPr>
        <p:cNvPr id="1" name=""/>
        <p:cNvGrpSpPr/>
        <p:nvPr/>
      </p:nvGrpSpPr>
      <p:grpSpPr>
        <a:xfrm>
          <a:off x="0" y="0"/>
          <a:ext cx="0" cy="0"/>
          <a:chOff x="0" y="0"/>
          <a:chExt cx="0" cy="0"/>
        </a:xfrm>
      </p:grpSpPr>
      <p:grpSp>
        <p:nvGrpSpPr>
          <p:cNvPr id="4" name="组合 6">
            <a:extLst>
              <a:ext uri="{FF2B5EF4-FFF2-40B4-BE49-F238E27FC236}">
                <a16:creationId xmlns="" xmlns:a16="http://schemas.microsoft.com/office/drawing/2014/main" id="{55A464B4-11AB-46F7-B6EA-CB55E6E74354}"/>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E8608928-BA60-46EB-82A9-50005507DA2B}"/>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E9C11AB0-62FB-45B0-AAE7-B71E142F7210}"/>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6">
              <a:extLst>
                <a:ext uri="{FF2B5EF4-FFF2-40B4-BE49-F238E27FC236}">
                  <a16:creationId xmlns="" xmlns:a16="http://schemas.microsoft.com/office/drawing/2014/main" id="{52A42481-AD36-4D7E-815B-756DBEFDB130}"/>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 xmlns:a16="http://schemas.microsoft.com/office/drawing/2014/main" id="{3B4C4315-E4C1-4C2C-97FE-A50010BE7AF0}"/>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noProof="1"/>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531008614"/>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2E095E07-DE99-4AD2-9A98-7E18D43F9679}"/>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25C5D455-4278-4A69-B217-249DC58FF9EA}"/>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1AD872DF-DAB4-470B-A9CA-D029B9F2D2E0}"/>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7AB4A2C2-820F-4A8F-A4D9-647DD0730357}"/>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9577412E-4C5B-49B6-88E1-35347ED5C613}"/>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grpSp>
        <p:nvGrpSpPr>
          <p:cNvPr id="7" name="组合 14">
            <a:extLst>
              <a:ext uri="{FF2B5EF4-FFF2-40B4-BE49-F238E27FC236}">
                <a16:creationId xmlns="" xmlns:a16="http://schemas.microsoft.com/office/drawing/2014/main" id="{C22D2E1B-D912-4519-8607-8C6EE902D91F}"/>
              </a:ext>
            </a:extLst>
          </p:cNvPr>
          <p:cNvGrpSpPr>
            <a:grpSpLocks/>
          </p:cNvGrpSpPr>
          <p:nvPr/>
        </p:nvGrpSpPr>
        <p:grpSpPr bwMode="auto">
          <a:xfrm>
            <a:off x="0" y="0"/>
            <a:ext cx="1154113" cy="1268413"/>
            <a:chOff x="1" y="0"/>
            <a:chExt cx="958066" cy="1053150"/>
          </a:xfrm>
        </p:grpSpPr>
        <p:sp>
          <p:nvSpPr>
            <p:cNvPr id="8" name="任意多边形: 形状 26">
              <a:extLst>
                <a:ext uri="{FF2B5EF4-FFF2-40B4-BE49-F238E27FC236}">
                  <a16:creationId xmlns="" xmlns:a16="http://schemas.microsoft.com/office/drawing/2014/main" id="{0E1C24EE-CE7D-4880-9425-D6418C41CF1B}"/>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 xmlns:a16="http://schemas.microsoft.com/office/drawing/2014/main" id="{A4BA23D7-9DC5-4914-8D39-8498FD0861E1}"/>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10" name="等腰三角形 9">
              <a:extLst>
                <a:ext uri="{FF2B5EF4-FFF2-40B4-BE49-F238E27FC236}">
                  <a16:creationId xmlns="" xmlns:a16="http://schemas.microsoft.com/office/drawing/2014/main" id="{73188296-3867-479C-B010-DCB58512C29B}"/>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1" name="等腰三角形 10">
              <a:extLst>
                <a:ext uri="{FF2B5EF4-FFF2-40B4-BE49-F238E27FC236}">
                  <a16:creationId xmlns="" xmlns:a16="http://schemas.microsoft.com/office/drawing/2014/main" id="{863073AC-BFF2-4C81-A24B-517CE23C28FE}"/>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2594827214"/>
      </p:ext>
    </p:extLst>
  </p:cSld>
  <p:clrMapOvr>
    <a:masterClrMapping/>
  </p:clrMapOvr>
  <p:transition spd="slow">
    <p:random/>
  </p:transition>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410861"/>
      </p:ext>
    </p:extLst>
  </p:cSld>
  <p:clrMapOvr>
    <a:masterClrMapping/>
  </p:clrMapOvr>
  <p:transition spd="slow">
    <p:random/>
  </p:transition>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26E4CECA-BBC9-4E7E-AFF0-3658D589740C}"/>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77D7250E-9ACF-48DE-BDB6-ECA88C680B3B}"/>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7C352F58-E5DA-46F0-B53B-804DD9A58356}"/>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03F72117-4C55-4AEA-A033-22CDBDC81DB0}"/>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6A7F6102-FD9E-4166-BD46-D12257AFE7DC}"/>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grpSp>
        <p:nvGrpSpPr>
          <p:cNvPr id="7" name="组合 14">
            <a:extLst>
              <a:ext uri="{FF2B5EF4-FFF2-40B4-BE49-F238E27FC236}">
                <a16:creationId xmlns="" xmlns:a16="http://schemas.microsoft.com/office/drawing/2014/main" id="{CDDDB755-F760-4204-ADBF-D9C76844DD6E}"/>
              </a:ext>
            </a:extLst>
          </p:cNvPr>
          <p:cNvGrpSpPr>
            <a:grpSpLocks/>
          </p:cNvGrpSpPr>
          <p:nvPr/>
        </p:nvGrpSpPr>
        <p:grpSpPr bwMode="auto">
          <a:xfrm>
            <a:off x="0" y="0"/>
            <a:ext cx="1154113" cy="1268413"/>
            <a:chOff x="1" y="0"/>
            <a:chExt cx="958066" cy="1053150"/>
          </a:xfrm>
        </p:grpSpPr>
        <p:sp>
          <p:nvSpPr>
            <p:cNvPr id="8" name="任意多边形: 形状 26">
              <a:extLst>
                <a:ext uri="{FF2B5EF4-FFF2-40B4-BE49-F238E27FC236}">
                  <a16:creationId xmlns="" xmlns:a16="http://schemas.microsoft.com/office/drawing/2014/main" id="{A733CB1E-B35C-4D41-A25E-5279CE849102}"/>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 xmlns:a16="http://schemas.microsoft.com/office/drawing/2014/main" id="{7DFC48BA-09A6-4E8A-B58E-7EDB70AD6E45}"/>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10" name="等腰三角形 9">
              <a:extLst>
                <a:ext uri="{FF2B5EF4-FFF2-40B4-BE49-F238E27FC236}">
                  <a16:creationId xmlns="" xmlns:a16="http://schemas.microsoft.com/office/drawing/2014/main" id="{53DD580A-BE6D-4ED3-B75B-FAA47BFC7280}"/>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1" name="等腰三角形 10">
              <a:extLst>
                <a:ext uri="{FF2B5EF4-FFF2-40B4-BE49-F238E27FC236}">
                  <a16:creationId xmlns="" xmlns:a16="http://schemas.microsoft.com/office/drawing/2014/main" id="{E3264A8F-72EE-4578-96CE-22CA537C5417}"/>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2168883772"/>
      </p:ext>
    </p:extLst>
  </p:cSld>
  <p:clrMapOvr>
    <a:masterClrMapping/>
  </p:clrMapOvr>
  <p:transition spd="slow">
    <p:random/>
  </p:transition>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比较">
    <p:spTree>
      <p:nvGrpSpPr>
        <p:cNvPr id="1" name=""/>
        <p:cNvGrpSpPr/>
        <p:nvPr/>
      </p:nvGrpSpPr>
      <p:grpSpPr>
        <a:xfrm>
          <a:off x="0" y="0"/>
          <a:ext cx="0" cy="0"/>
          <a:chOff x="0" y="0"/>
          <a:chExt cx="0" cy="0"/>
        </a:xfrm>
      </p:grpSpPr>
      <p:grpSp>
        <p:nvGrpSpPr>
          <p:cNvPr id="4" name="组合 6">
            <a:extLst>
              <a:ext uri="{FF2B5EF4-FFF2-40B4-BE49-F238E27FC236}">
                <a16:creationId xmlns="" xmlns:a16="http://schemas.microsoft.com/office/drawing/2014/main" id="{A1B7C3F7-423B-4326-99A7-C8ABD0070215}"/>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560352EB-405C-46EA-B5FA-0876DAFCD4E3}"/>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5EDFF0D0-3CA2-4138-B928-F6597AB665EA}"/>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9">
              <a:extLst>
                <a:ext uri="{FF2B5EF4-FFF2-40B4-BE49-F238E27FC236}">
                  <a16:creationId xmlns="" xmlns:a16="http://schemas.microsoft.com/office/drawing/2014/main" id="{DB3CACC6-4B8F-477A-BDD9-E687FCFF56D6}"/>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 xmlns:a16="http://schemas.microsoft.com/office/drawing/2014/main" id="{3CC961C9-5E0E-48BB-AD22-32E7486353BE}"/>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grpSp>
        <p:nvGrpSpPr>
          <p:cNvPr id="11" name="组合 6">
            <a:extLst>
              <a:ext uri="{FF2B5EF4-FFF2-40B4-BE49-F238E27FC236}">
                <a16:creationId xmlns="" xmlns:a16="http://schemas.microsoft.com/office/drawing/2014/main" id="{FA5BB1C9-E7AF-4BA0-B030-6B6BD9607C86}"/>
              </a:ext>
            </a:extLst>
          </p:cNvPr>
          <p:cNvGrpSpPr>
            <a:grpSpLocks/>
          </p:cNvGrpSpPr>
          <p:nvPr/>
        </p:nvGrpSpPr>
        <p:grpSpPr bwMode="auto">
          <a:xfrm>
            <a:off x="0" y="0"/>
            <a:ext cx="1154113" cy="1268413"/>
            <a:chOff x="1" y="0"/>
            <a:chExt cx="958066" cy="1053150"/>
          </a:xfrm>
        </p:grpSpPr>
        <p:sp>
          <p:nvSpPr>
            <p:cNvPr id="12" name="任意多边形: 形状 26">
              <a:extLst>
                <a:ext uri="{FF2B5EF4-FFF2-40B4-BE49-F238E27FC236}">
                  <a16:creationId xmlns="" xmlns:a16="http://schemas.microsoft.com/office/drawing/2014/main" id="{E55EF1CE-2349-4737-9317-7D6A6AD96B8B}"/>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3" name="等腰三角形 12">
              <a:extLst>
                <a:ext uri="{FF2B5EF4-FFF2-40B4-BE49-F238E27FC236}">
                  <a16:creationId xmlns="" xmlns:a16="http://schemas.microsoft.com/office/drawing/2014/main" id="{BCEFE703-D73B-4CDD-82B8-922802627049}"/>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14" name="等腰三角形 9">
              <a:extLst>
                <a:ext uri="{FF2B5EF4-FFF2-40B4-BE49-F238E27FC236}">
                  <a16:creationId xmlns="" xmlns:a16="http://schemas.microsoft.com/office/drawing/2014/main" id="{D988472F-5445-4468-8AD2-F8A2DDA1214B}"/>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5" name="等腰三角形 14">
              <a:extLst>
                <a:ext uri="{FF2B5EF4-FFF2-40B4-BE49-F238E27FC236}">
                  <a16:creationId xmlns="" xmlns:a16="http://schemas.microsoft.com/office/drawing/2014/main" id="{4A39DB73-3357-40BF-A3D7-E4B3E074B474}"/>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noProof="1"/>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326783278"/>
      </p:ext>
    </p:extLst>
  </p:cSld>
  <p:clrMapOvr>
    <a:masterClrMapping/>
  </p:clrMapOvr>
  <p:transition spd="slow">
    <p:random/>
  </p:transition>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比较">
    <p:spTree>
      <p:nvGrpSpPr>
        <p:cNvPr id="1" name=""/>
        <p:cNvGrpSpPr/>
        <p:nvPr/>
      </p:nvGrpSpPr>
      <p:grpSpPr>
        <a:xfrm>
          <a:off x="0" y="0"/>
          <a:ext cx="0" cy="0"/>
          <a:chOff x="0" y="0"/>
          <a:chExt cx="0" cy="0"/>
        </a:xfrm>
      </p:grpSpPr>
      <p:grpSp>
        <p:nvGrpSpPr>
          <p:cNvPr id="4" name="组合 9">
            <a:extLst>
              <a:ext uri="{FF2B5EF4-FFF2-40B4-BE49-F238E27FC236}">
                <a16:creationId xmlns="" xmlns:a16="http://schemas.microsoft.com/office/drawing/2014/main" id="{CEF87CBC-1CAB-41D8-B713-AD27A9BE5631}"/>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E1A5806E-6C32-4E78-9993-1ECFCC913216}"/>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 xmlns:a16="http://schemas.microsoft.com/office/drawing/2014/main" id="{D30E2B72-BEB2-438F-A37D-096B3CA37986}"/>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7" name="等腰三角形 6">
              <a:extLst>
                <a:ext uri="{FF2B5EF4-FFF2-40B4-BE49-F238E27FC236}">
                  <a16:creationId xmlns="" xmlns:a16="http://schemas.microsoft.com/office/drawing/2014/main" id="{5DFDC4AF-AEE6-4DFD-8E5C-F4F64F194E01}"/>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8">
              <a:extLst>
                <a:ext uri="{FF2B5EF4-FFF2-40B4-BE49-F238E27FC236}">
                  <a16:creationId xmlns="" xmlns:a16="http://schemas.microsoft.com/office/drawing/2014/main" id="{6DF5B618-FC4B-4373-ABB3-7016496D0964}"/>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grpSp>
        <p:nvGrpSpPr>
          <p:cNvPr id="11" name="组合 14">
            <a:extLst>
              <a:ext uri="{FF2B5EF4-FFF2-40B4-BE49-F238E27FC236}">
                <a16:creationId xmlns="" xmlns:a16="http://schemas.microsoft.com/office/drawing/2014/main" id="{DF5E1F79-0A8A-4B72-94EE-6CC12D6731D2}"/>
              </a:ext>
            </a:extLst>
          </p:cNvPr>
          <p:cNvGrpSpPr>
            <a:grpSpLocks/>
          </p:cNvGrpSpPr>
          <p:nvPr/>
        </p:nvGrpSpPr>
        <p:grpSpPr bwMode="auto">
          <a:xfrm>
            <a:off x="0" y="0"/>
            <a:ext cx="1154113" cy="1268413"/>
            <a:chOff x="1" y="0"/>
            <a:chExt cx="958066" cy="1053150"/>
          </a:xfrm>
        </p:grpSpPr>
        <p:sp>
          <p:nvSpPr>
            <p:cNvPr id="12" name="任意多边形: 形状 26">
              <a:extLst>
                <a:ext uri="{FF2B5EF4-FFF2-40B4-BE49-F238E27FC236}">
                  <a16:creationId xmlns="" xmlns:a16="http://schemas.microsoft.com/office/drawing/2014/main" id="{CDF599E6-4B89-4892-A1CD-0ABDA1A7DA44}"/>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3" name="等腰三角形 12">
              <a:extLst>
                <a:ext uri="{FF2B5EF4-FFF2-40B4-BE49-F238E27FC236}">
                  <a16:creationId xmlns="" xmlns:a16="http://schemas.microsoft.com/office/drawing/2014/main" id="{C521F94F-852A-4D6A-A282-CCD9D64F7367}"/>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14" name="等腰三角形 13">
              <a:extLst>
                <a:ext uri="{FF2B5EF4-FFF2-40B4-BE49-F238E27FC236}">
                  <a16:creationId xmlns="" xmlns:a16="http://schemas.microsoft.com/office/drawing/2014/main" id="{33F1F726-209C-418B-A069-5A79115B48BC}"/>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 xmlns:a16="http://schemas.microsoft.com/office/drawing/2014/main" id="{745DA690-CF35-44A1-884A-BF087DC6414F}"/>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a:t>单击此处编辑母版标题样式</a:t>
            </a:r>
            <a:endParaRPr lang="zh-CN" altLang="en-US" dirty="0"/>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583462181"/>
      </p:ext>
    </p:extLst>
  </p:cSld>
  <p:clrMapOvr>
    <a:masterClrMapping/>
  </p:clrMapOvr>
  <p:transition spd="slow">
    <p:random/>
  </p:transition>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仅标题">
    <p:spTree>
      <p:nvGrpSpPr>
        <p:cNvPr id="1" name=""/>
        <p:cNvGrpSpPr/>
        <p:nvPr/>
      </p:nvGrpSpPr>
      <p:grpSpPr>
        <a:xfrm>
          <a:off x="0" y="0"/>
          <a:ext cx="0" cy="0"/>
          <a:chOff x="0" y="0"/>
          <a:chExt cx="0" cy="0"/>
        </a:xfrm>
      </p:grpSpPr>
      <p:grpSp>
        <p:nvGrpSpPr>
          <p:cNvPr id="2" name="组合 9">
            <a:extLst>
              <a:ext uri="{FF2B5EF4-FFF2-40B4-BE49-F238E27FC236}">
                <a16:creationId xmlns="" xmlns:a16="http://schemas.microsoft.com/office/drawing/2014/main" id="{13A90CFB-803E-4006-8A98-D1A1C3AF4803}"/>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A89D11CF-6B36-4C1A-9996-C1E0677028A7}"/>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等腰三角形 3">
              <a:extLst>
                <a:ext uri="{FF2B5EF4-FFF2-40B4-BE49-F238E27FC236}">
                  <a16:creationId xmlns="" xmlns:a16="http://schemas.microsoft.com/office/drawing/2014/main" id="{1BB4DCA6-82B5-4B4D-A2F9-1C104516D778}"/>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5" name="等腰三角形 4">
              <a:extLst>
                <a:ext uri="{FF2B5EF4-FFF2-40B4-BE49-F238E27FC236}">
                  <a16:creationId xmlns="" xmlns:a16="http://schemas.microsoft.com/office/drawing/2014/main" id="{B3727F8D-4DD1-48E7-A3AD-CF4AF95B415D}"/>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 xmlns:a16="http://schemas.microsoft.com/office/drawing/2014/main" id="{9470143C-50DA-4824-A075-99B063BC46AB}"/>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grpSp>
        <p:nvGrpSpPr>
          <p:cNvPr id="7" name="组合 14">
            <a:extLst>
              <a:ext uri="{FF2B5EF4-FFF2-40B4-BE49-F238E27FC236}">
                <a16:creationId xmlns="" xmlns:a16="http://schemas.microsoft.com/office/drawing/2014/main" id="{F882270C-0210-4B2A-8B4B-EE935E4EA9B2}"/>
              </a:ext>
            </a:extLst>
          </p:cNvPr>
          <p:cNvGrpSpPr>
            <a:grpSpLocks/>
          </p:cNvGrpSpPr>
          <p:nvPr/>
        </p:nvGrpSpPr>
        <p:grpSpPr bwMode="auto">
          <a:xfrm>
            <a:off x="0" y="0"/>
            <a:ext cx="1154113" cy="1268413"/>
            <a:chOff x="1" y="0"/>
            <a:chExt cx="958066" cy="1053150"/>
          </a:xfrm>
        </p:grpSpPr>
        <p:sp>
          <p:nvSpPr>
            <p:cNvPr id="8" name="任意多边形: 形状 26">
              <a:extLst>
                <a:ext uri="{FF2B5EF4-FFF2-40B4-BE49-F238E27FC236}">
                  <a16:creationId xmlns="" xmlns:a16="http://schemas.microsoft.com/office/drawing/2014/main" id="{D1F1709A-5F74-4B10-A411-195EE223D5AE}"/>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8">
              <a:extLst>
                <a:ext uri="{FF2B5EF4-FFF2-40B4-BE49-F238E27FC236}">
                  <a16:creationId xmlns="" xmlns:a16="http://schemas.microsoft.com/office/drawing/2014/main" id="{29206CFF-DD0D-413E-8A2C-9836BCA10F8D}"/>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10" name="等腰三角形 9">
              <a:extLst>
                <a:ext uri="{FF2B5EF4-FFF2-40B4-BE49-F238E27FC236}">
                  <a16:creationId xmlns="" xmlns:a16="http://schemas.microsoft.com/office/drawing/2014/main" id="{681031AF-AD1C-4CC3-807E-5A11E5AC1430}"/>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 name="等腰三角形 10">
              <a:extLst>
                <a:ext uri="{FF2B5EF4-FFF2-40B4-BE49-F238E27FC236}">
                  <a16:creationId xmlns="" xmlns:a16="http://schemas.microsoft.com/office/drawing/2014/main" id="{6EF9452F-FAE9-433F-8FC0-B22A68E86976}"/>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Tree>
    <p:extLst>
      <p:ext uri="{BB962C8B-B14F-4D97-AF65-F5344CB8AC3E}">
        <p14:creationId xmlns:p14="http://schemas.microsoft.com/office/powerpoint/2010/main" val="2403057210"/>
      </p:ext>
    </p:extLst>
  </p:cSld>
  <p:clrMapOvr>
    <a:masterClrMapping/>
  </p:clrMapOvr>
  <p:transition spd="slow">
    <p:random/>
  </p:transition>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484379F5-26AC-40E2-B2A8-D2DDFF2F4937}"/>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6AC17CDB-6170-417E-B008-2796F71040B9}"/>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45114E4C-1C9E-4A64-B6CF-23D8E6DC0FEF}"/>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7FEA9A6C-EC7D-4D08-99E5-FE7D8F995CFA}"/>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5E24217F-9157-4EB3-BF69-1A5BB9B511C9}"/>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3402598143"/>
      </p:ext>
    </p:extLst>
  </p:cSld>
  <p:clrMapOvr>
    <a:masterClrMapping/>
  </p:clrMapOvr>
  <p:transition spd="slow">
    <p:random/>
  </p:transition>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_比较">
    <p:spTree>
      <p:nvGrpSpPr>
        <p:cNvPr id="1" name=""/>
        <p:cNvGrpSpPr/>
        <p:nvPr/>
      </p:nvGrpSpPr>
      <p:grpSpPr>
        <a:xfrm>
          <a:off x="0" y="0"/>
          <a:ext cx="0" cy="0"/>
          <a:chOff x="0" y="0"/>
          <a:chExt cx="0" cy="0"/>
        </a:xfrm>
      </p:grpSpPr>
      <p:grpSp>
        <p:nvGrpSpPr>
          <p:cNvPr id="4" name="组合 6">
            <a:extLst>
              <a:ext uri="{FF2B5EF4-FFF2-40B4-BE49-F238E27FC236}">
                <a16:creationId xmlns="" xmlns:a16="http://schemas.microsoft.com/office/drawing/2014/main" id="{E4CFA96D-C32A-4807-8AD3-DE1ADEDF11DE}"/>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4AD58B1C-9022-458B-8802-C73DC3E2DF77}"/>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3FFFEA48-A507-45ED-85CB-063820C4CC14}"/>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9">
              <a:extLst>
                <a:ext uri="{FF2B5EF4-FFF2-40B4-BE49-F238E27FC236}">
                  <a16:creationId xmlns="" xmlns:a16="http://schemas.microsoft.com/office/drawing/2014/main" id="{797143FF-6BA8-490B-832A-9BB11614D6B0}"/>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 xmlns:a16="http://schemas.microsoft.com/office/drawing/2014/main" id="{F9B5BE4A-3357-473D-A9BC-459C64D9105C}"/>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noProof="1"/>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042959988"/>
      </p:ext>
    </p:extLst>
  </p:cSld>
  <p:clrMapOvr>
    <a:masterClrMapping/>
  </p:clrMapOvr>
  <p:transition spd="slow">
    <p:random/>
  </p:transition>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4_比较">
    <p:spTree>
      <p:nvGrpSpPr>
        <p:cNvPr id="1" name=""/>
        <p:cNvGrpSpPr/>
        <p:nvPr/>
      </p:nvGrpSpPr>
      <p:grpSpPr>
        <a:xfrm>
          <a:off x="0" y="0"/>
          <a:ext cx="0" cy="0"/>
          <a:chOff x="0" y="0"/>
          <a:chExt cx="0" cy="0"/>
        </a:xfrm>
      </p:grpSpPr>
      <p:grpSp>
        <p:nvGrpSpPr>
          <p:cNvPr id="4" name="组合 9">
            <a:extLst>
              <a:ext uri="{FF2B5EF4-FFF2-40B4-BE49-F238E27FC236}">
                <a16:creationId xmlns="" xmlns:a16="http://schemas.microsoft.com/office/drawing/2014/main" id="{74548B5E-4D8F-4A2E-86C2-7D181F2FEE22}"/>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C80C1C6E-0240-4AD5-A642-FBA916DD5044}"/>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 xmlns:a16="http://schemas.microsoft.com/office/drawing/2014/main" id="{3744C554-32E9-4E0A-A75B-16A17A45C549}"/>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7" name="等腰三角形 6">
              <a:extLst>
                <a:ext uri="{FF2B5EF4-FFF2-40B4-BE49-F238E27FC236}">
                  <a16:creationId xmlns="" xmlns:a16="http://schemas.microsoft.com/office/drawing/2014/main" id="{62F73A2C-709E-47C2-91A1-9F2737F421ED}"/>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8">
              <a:extLst>
                <a:ext uri="{FF2B5EF4-FFF2-40B4-BE49-F238E27FC236}">
                  <a16:creationId xmlns="" xmlns:a16="http://schemas.microsoft.com/office/drawing/2014/main" id="{CD0D8D0D-FF59-4685-AA08-D71D71E5BCB1}"/>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a:t>单击此处编辑母版标题样式</a:t>
            </a:r>
            <a:endParaRPr lang="zh-CN" altLang="en-US" dirty="0"/>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2700564681"/>
      </p:ext>
    </p:extLst>
  </p:cSld>
  <p:clrMapOvr>
    <a:masterClrMapping/>
  </p:clrMapOvr>
  <p:transition spd="slow">
    <p:random/>
  </p:transition>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比较">
    <p:spTree>
      <p:nvGrpSpPr>
        <p:cNvPr id="1" name=""/>
        <p:cNvGrpSpPr/>
        <p:nvPr/>
      </p:nvGrpSpPr>
      <p:grpSpPr>
        <a:xfrm>
          <a:off x="0" y="0"/>
          <a:ext cx="0" cy="0"/>
          <a:chOff x="0" y="0"/>
          <a:chExt cx="0" cy="0"/>
        </a:xfrm>
      </p:grpSpPr>
      <p:grpSp>
        <p:nvGrpSpPr>
          <p:cNvPr id="4" name="组合 9">
            <a:extLst>
              <a:ext uri="{FF2B5EF4-FFF2-40B4-BE49-F238E27FC236}">
                <a16:creationId xmlns="" xmlns:a16="http://schemas.microsoft.com/office/drawing/2014/main" id="{30548265-B467-4808-A07E-7042AFC6708A}"/>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AE4EE33E-AEC7-4B10-BB57-C41B2B202AE6}"/>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 xmlns:a16="http://schemas.microsoft.com/office/drawing/2014/main" id="{38355180-8C7F-433D-AFBF-DA791923636D}"/>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7" name="等腰三角形 6">
              <a:extLst>
                <a:ext uri="{FF2B5EF4-FFF2-40B4-BE49-F238E27FC236}">
                  <a16:creationId xmlns="" xmlns:a16="http://schemas.microsoft.com/office/drawing/2014/main" id="{17DB717E-3205-4080-974A-510F194AA9D8}"/>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8">
              <a:extLst>
                <a:ext uri="{FF2B5EF4-FFF2-40B4-BE49-F238E27FC236}">
                  <a16:creationId xmlns="" xmlns:a16="http://schemas.microsoft.com/office/drawing/2014/main" id="{593FFA56-B998-409B-8F70-9CAA465A9FC8}"/>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grpSp>
        <p:nvGrpSpPr>
          <p:cNvPr id="11" name="组合 14">
            <a:extLst>
              <a:ext uri="{FF2B5EF4-FFF2-40B4-BE49-F238E27FC236}">
                <a16:creationId xmlns="" xmlns:a16="http://schemas.microsoft.com/office/drawing/2014/main" id="{D8E88E79-D482-4D7B-8F8C-C3FED3DAD46E}"/>
              </a:ext>
            </a:extLst>
          </p:cNvPr>
          <p:cNvGrpSpPr>
            <a:grpSpLocks/>
          </p:cNvGrpSpPr>
          <p:nvPr userDrawn="1"/>
        </p:nvGrpSpPr>
        <p:grpSpPr bwMode="auto">
          <a:xfrm>
            <a:off x="0" y="0"/>
            <a:ext cx="1154113" cy="1268413"/>
            <a:chOff x="1" y="0"/>
            <a:chExt cx="958066" cy="1053150"/>
          </a:xfrm>
        </p:grpSpPr>
        <p:sp>
          <p:nvSpPr>
            <p:cNvPr id="12" name="任意多边形: 形状 26">
              <a:extLst>
                <a:ext uri="{FF2B5EF4-FFF2-40B4-BE49-F238E27FC236}">
                  <a16:creationId xmlns="" xmlns:a16="http://schemas.microsoft.com/office/drawing/2014/main" id="{27FA3DF8-10AC-4111-97AA-7FD44AEA2B1E}"/>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3" name="等腰三角形 12">
              <a:extLst>
                <a:ext uri="{FF2B5EF4-FFF2-40B4-BE49-F238E27FC236}">
                  <a16:creationId xmlns="" xmlns:a16="http://schemas.microsoft.com/office/drawing/2014/main" id="{04F7C373-153F-479E-9BA9-0A475DC1E0FE}"/>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14" name="等腰三角形 13">
              <a:extLst>
                <a:ext uri="{FF2B5EF4-FFF2-40B4-BE49-F238E27FC236}">
                  <a16:creationId xmlns="" xmlns:a16="http://schemas.microsoft.com/office/drawing/2014/main" id="{D56E80D6-3599-4F15-9FB6-F6AAF0D90E5D}"/>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 xmlns:a16="http://schemas.microsoft.com/office/drawing/2014/main" id="{585553D4-F26B-41B2-BA46-16DC42E08B01}"/>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a:t>单击此处编辑母版标题样式</a:t>
            </a:r>
            <a:endParaRPr lang="zh-CN" altLang="en-US" dirty="0"/>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3429539770"/>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_仅标题">
    <p:spTree>
      <p:nvGrpSpPr>
        <p:cNvPr id="1" name=""/>
        <p:cNvGrpSpPr/>
        <p:nvPr/>
      </p:nvGrpSpPr>
      <p:grpSpPr>
        <a:xfrm>
          <a:off x="0" y="0"/>
          <a:ext cx="0" cy="0"/>
          <a:chOff x="0" y="0"/>
          <a:chExt cx="0" cy="0"/>
        </a:xfrm>
      </p:grpSpPr>
      <p:grpSp>
        <p:nvGrpSpPr>
          <p:cNvPr id="2" name="组合 9">
            <a:extLst>
              <a:ext uri="{FF2B5EF4-FFF2-40B4-BE49-F238E27FC236}">
                <a16:creationId xmlns="" xmlns:a16="http://schemas.microsoft.com/office/drawing/2014/main" id="{D1356142-16F8-4535-B568-5DF4905D9111}"/>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309630F9-6521-4628-8028-632B381B7ED4}"/>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等腰三角形 3">
              <a:extLst>
                <a:ext uri="{FF2B5EF4-FFF2-40B4-BE49-F238E27FC236}">
                  <a16:creationId xmlns="" xmlns:a16="http://schemas.microsoft.com/office/drawing/2014/main" id="{4539E48E-BFB5-47DD-B979-A8A35B9E36D7}"/>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5" name="等腰三角形 4">
              <a:extLst>
                <a:ext uri="{FF2B5EF4-FFF2-40B4-BE49-F238E27FC236}">
                  <a16:creationId xmlns="" xmlns:a16="http://schemas.microsoft.com/office/drawing/2014/main" id="{A1ACC93D-A11A-4BC8-AA29-DFEA172898DE}"/>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 xmlns:a16="http://schemas.microsoft.com/office/drawing/2014/main" id="{397A3FD9-428E-4E0B-BCBE-4EF908407C9E}"/>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Tree>
    <p:extLst>
      <p:ext uri="{BB962C8B-B14F-4D97-AF65-F5344CB8AC3E}">
        <p14:creationId xmlns:p14="http://schemas.microsoft.com/office/powerpoint/2010/main" val="2063911755"/>
      </p:ext>
    </p:extLst>
  </p:cSld>
  <p:clrMapOvr>
    <a:masterClrMapping/>
  </p:clrMapOvr>
  <p:transition spd="slow">
    <p:random/>
  </p:transition>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687389"/>
            <a:ext cx="11176000" cy="609398"/>
          </a:xfrm>
          <a:prstGeom prst="rect">
            <a:avLst/>
          </a:prstGeom>
        </p:spPr>
        <p:txBody>
          <a:bodyPr/>
          <a:lstStyle>
            <a:lvl1pPr>
              <a:defRPr sz="4400"/>
            </a:lvl1pPr>
          </a:lstStyle>
          <a:p>
            <a:r>
              <a:rPr lang="en-US" dirty="0"/>
              <a:t>Click to edit Master title style</a:t>
            </a:r>
          </a:p>
        </p:txBody>
      </p:sp>
    </p:spTree>
    <p:extLst>
      <p:ext uri="{BB962C8B-B14F-4D97-AF65-F5344CB8AC3E}">
        <p14:creationId xmlns:p14="http://schemas.microsoft.com/office/powerpoint/2010/main" val="1104949473"/>
      </p:ext>
    </p:extLst>
  </p:cSld>
  <p:clrMapOvr>
    <a:masterClrMapping/>
  </p:clrMapOvr>
  <p:transition>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428959"/>
      </p:ext>
    </p:extLst>
  </p:cSld>
  <p:clrMapOvr>
    <a:masterClrMapping/>
  </p:clrMapOvr>
  <p:transition>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429208"/>
      </p:ext>
    </p:extLst>
  </p:cSld>
  <p:clrMapOvr>
    <a:masterClrMapping/>
  </p:clrMapOvr>
  <p:transition>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D00522A6-F88D-4A2E-86EF-44B28EF3E213}"/>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E8A4AC6B-5ACE-4B0F-8B03-9E274A1EF482}"/>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EBC9A0BF-6F42-48AC-AD55-D844EFCF3E01}"/>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AD406A36-0734-4843-8808-E4F20A288667}"/>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5AE39407-F2C2-4275-AAB8-DBA5354CFD0E}"/>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1749369569"/>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355897"/>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974D339B-5E3F-4FEF-9CC9-68B305BFDA2E}"/>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65E235CB-E3ED-463D-BDC8-837348438EE9}"/>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15DA426E-AD9A-46CA-A051-69D89C8EF8C2}"/>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F62C0591-57BF-46F7-B144-43B56693E21D}"/>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732720A2-9A8F-4376-9770-7A127B839DFE}"/>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2877537552"/>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比较">
    <p:spTree>
      <p:nvGrpSpPr>
        <p:cNvPr id="1" name=""/>
        <p:cNvGrpSpPr/>
        <p:nvPr/>
      </p:nvGrpSpPr>
      <p:grpSpPr>
        <a:xfrm>
          <a:off x="0" y="0"/>
          <a:ext cx="0" cy="0"/>
          <a:chOff x="0" y="0"/>
          <a:chExt cx="0" cy="0"/>
        </a:xfrm>
      </p:grpSpPr>
      <p:grpSp>
        <p:nvGrpSpPr>
          <p:cNvPr id="4" name="组合 6">
            <a:extLst>
              <a:ext uri="{FF2B5EF4-FFF2-40B4-BE49-F238E27FC236}">
                <a16:creationId xmlns="" xmlns:a16="http://schemas.microsoft.com/office/drawing/2014/main" id="{D4D48A10-FB0E-4253-A6A5-862CA8AA9D35}"/>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7BA48AE5-9FF5-44A8-AEFF-6C7FD4B086CC}"/>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73CC8D5F-715B-4542-8AF8-7261B0DB029E}"/>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6">
              <a:extLst>
                <a:ext uri="{FF2B5EF4-FFF2-40B4-BE49-F238E27FC236}">
                  <a16:creationId xmlns="" xmlns:a16="http://schemas.microsoft.com/office/drawing/2014/main" id="{731F9562-BC32-4C53-906B-9FBC3143A3E5}"/>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 xmlns:a16="http://schemas.microsoft.com/office/drawing/2014/main" id="{B2279E50-1047-4CED-89D1-C984F356E612}"/>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noProof="1"/>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415388944"/>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09724070-A1C0-4DB3-962E-8248287504F9}"/>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1F98B919-1566-4A09-8726-5938D3ADCE60}"/>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72135259-65BD-4A92-B53A-5C779CF89B12}"/>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EB7B8183-A573-482F-8DAE-108740E6C005}"/>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9AE14BF4-82E2-4E02-9D67-318AD630CE61}"/>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2656989493"/>
      </p:ext>
    </p:extLst>
  </p:cSld>
  <p:clrMapOvr>
    <a:masterClrMapping/>
  </p:clrMapOvr>
  <p:transition spd="slow">
    <p:random/>
  </p:transition>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312534"/>
      </p:ext>
    </p:extLst>
  </p:cSld>
  <p:clrMapOvr>
    <a:masterClrMapping/>
  </p:clrMapOvr>
  <p:transition spd="slow">
    <p:random/>
  </p:transition>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仅标题">
    <p:spTree>
      <p:nvGrpSpPr>
        <p:cNvPr id="1" name=""/>
        <p:cNvGrpSpPr/>
        <p:nvPr/>
      </p:nvGrpSpPr>
      <p:grpSpPr>
        <a:xfrm>
          <a:off x="0" y="0"/>
          <a:ext cx="0" cy="0"/>
          <a:chOff x="0" y="0"/>
          <a:chExt cx="0" cy="0"/>
        </a:xfrm>
      </p:grpSpPr>
      <p:grpSp>
        <p:nvGrpSpPr>
          <p:cNvPr id="2" name="组合 9">
            <a:extLst>
              <a:ext uri="{FF2B5EF4-FFF2-40B4-BE49-F238E27FC236}">
                <a16:creationId xmlns="" xmlns:a16="http://schemas.microsoft.com/office/drawing/2014/main" id="{74B18345-3ACD-4085-8A11-21E506F7299B}"/>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2EE2440A-A2BE-4F17-837F-BECA8142396A}"/>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等腰三角形 3">
              <a:extLst>
                <a:ext uri="{FF2B5EF4-FFF2-40B4-BE49-F238E27FC236}">
                  <a16:creationId xmlns="" xmlns:a16="http://schemas.microsoft.com/office/drawing/2014/main" id="{031910CE-A79A-4E14-84C3-C1687920A533}"/>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5" name="等腰三角形 4">
              <a:extLst>
                <a:ext uri="{FF2B5EF4-FFF2-40B4-BE49-F238E27FC236}">
                  <a16:creationId xmlns="" xmlns:a16="http://schemas.microsoft.com/office/drawing/2014/main" id="{B812071E-145A-4825-BC99-A7ABEED25729}"/>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 xmlns:a16="http://schemas.microsoft.com/office/drawing/2014/main" id="{65F648C7-8C1D-447A-B3D3-C6156F4375E4}"/>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grpSp>
        <p:nvGrpSpPr>
          <p:cNvPr id="7" name="组合 14">
            <a:extLst>
              <a:ext uri="{FF2B5EF4-FFF2-40B4-BE49-F238E27FC236}">
                <a16:creationId xmlns="" xmlns:a16="http://schemas.microsoft.com/office/drawing/2014/main" id="{86CE5793-4D7A-4F2B-BE1D-3B2ABF4A3A54}"/>
              </a:ext>
            </a:extLst>
          </p:cNvPr>
          <p:cNvGrpSpPr>
            <a:grpSpLocks/>
          </p:cNvGrpSpPr>
          <p:nvPr userDrawn="1"/>
        </p:nvGrpSpPr>
        <p:grpSpPr bwMode="auto">
          <a:xfrm>
            <a:off x="0" y="0"/>
            <a:ext cx="1154113" cy="1268413"/>
            <a:chOff x="1" y="0"/>
            <a:chExt cx="958066" cy="1053150"/>
          </a:xfrm>
        </p:grpSpPr>
        <p:sp>
          <p:nvSpPr>
            <p:cNvPr id="8" name="任意多边形: 形状 26">
              <a:extLst>
                <a:ext uri="{FF2B5EF4-FFF2-40B4-BE49-F238E27FC236}">
                  <a16:creationId xmlns="" xmlns:a16="http://schemas.microsoft.com/office/drawing/2014/main" id="{0E941B29-F309-4E95-B5EE-7684C2E7D5A9}"/>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8">
              <a:extLst>
                <a:ext uri="{FF2B5EF4-FFF2-40B4-BE49-F238E27FC236}">
                  <a16:creationId xmlns="" xmlns:a16="http://schemas.microsoft.com/office/drawing/2014/main" id="{9574B039-D505-486C-89E6-93904E0A58FF}"/>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10" name="等腰三角形 9">
              <a:extLst>
                <a:ext uri="{FF2B5EF4-FFF2-40B4-BE49-F238E27FC236}">
                  <a16:creationId xmlns="" xmlns:a16="http://schemas.microsoft.com/office/drawing/2014/main" id="{3D9E943E-386B-4419-BCF1-583348EB4C2F}"/>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 name="等腰三角形 10">
              <a:extLst>
                <a:ext uri="{FF2B5EF4-FFF2-40B4-BE49-F238E27FC236}">
                  <a16:creationId xmlns="" xmlns:a16="http://schemas.microsoft.com/office/drawing/2014/main" id="{101298D6-2C8B-412C-A526-C957C282945C}"/>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Tree>
    <p:extLst>
      <p:ext uri="{BB962C8B-B14F-4D97-AF65-F5344CB8AC3E}">
        <p14:creationId xmlns:p14="http://schemas.microsoft.com/office/powerpoint/2010/main" val="2530975787"/>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37CA60A2-257B-4F3C-A327-A9A022BA4D51}"/>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90DDFA16-AD7B-4A81-94AB-01EA58A904D0}"/>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21A039D2-EF52-402E-A17A-587CE6178DD8}"/>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D4730CA9-C2A5-4FC4-B23E-FA7EAAE4771D}"/>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D7ABBED3-FA50-41C0-A45C-E9E70CA71E78}"/>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1941888947"/>
      </p:ext>
    </p:extLst>
  </p:cSld>
  <p:clrMapOvr>
    <a:masterClrMapping/>
  </p:clrMapOvr>
  <p:transition spd="slow">
    <p:random/>
  </p:transition>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比较">
    <p:spTree>
      <p:nvGrpSpPr>
        <p:cNvPr id="1" name=""/>
        <p:cNvGrpSpPr/>
        <p:nvPr/>
      </p:nvGrpSpPr>
      <p:grpSpPr>
        <a:xfrm>
          <a:off x="0" y="0"/>
          <a:ext cx="0" cy="0"/>
          <a:chOff x="0" y="0"/>
          <a:chExt cx="0" cy="0"/>
        </a:xfrm>
      </p:grpSpPr>
      <p:grpSp>
        <p:nvGrpSpPr>
          <p:cNvPr id="4" name="组合 6">
            <a:extLst>
              <a:ext uri="{FF2B5EF4-FFF2-40B4-BE49-F238E27FC236}">
                <a16:creationId xmlns="" xmlns:a16="http://schemas.microsoft.com/office/drawing/2014/main" id="{00243A91-3FEC-45A1-949B-A1703D8D965D}"/>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6BEA60FE-6BBD-4AA5-945D-11E049259732}"/>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9945C373-FAD3-4CBE-B808-8611BEC8AD71}"/>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6">
              <a:extLst>
                <a:ext uri="{FF2B5EF4-FFF2-40B4-BE49-F238E27FC236}">
                  <a16:creationId xmlns="" xmlns:a16="http://schemas.microsoft.com/office/drawing/2014/main" id="{0360F20C-FB0F-44CA-926C-E0C3AD84BD7C}"/>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 xmlns:a16="http://schemas.microsoft.com/office/drawing/2014/main" id="{A4E63501-79B6-4B75-A186-59EE8AE7AEE9}"/>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noProof="1"/>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628083082"/>
      </p:ext>
    </p:extLst>
  </p:cSld>
  <p:clrMapOvr>
    <a:masterClrMapping/>
  </p:clrMapOvr>
  <p:transition spd="slow">
    <p:random/>
  </p:transition>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比较">
    <p:spTree>
      <p:nvGrpSpPr>
        <p:cNvPr id="1" name=""/>
        <p:cNvGrpSpPr/>
        <p:nvPr/>
      </p:nvGrpSpPr>
      <p:grpSpPr>
        <a:xfrm>
          <a:off x="0" y="0"/>
          <a:ext cx="0" cy="0"/>
          <a:chOff x="0" y="0"/>
          <a:chExt cx="0" cy="0"/>
        </a:xfrm>
      </p:grpSpPr>
      <p:grpSp>
        <p:nvGrpSpPr>
          <p:cNvPr id="4" name="组合 6">
            <a:extLst>
              <a:ext uri="{FF2B5EF4-FFF2-40B4-BE49-F238E27FC236}">
                <a16:creationId xmlns="" xmlns:a16="http://schemas.microsoft.com/office/drawing/2014/main" id="{31025D0A-D7DA-48BA-B787-F613E1B4953A}"/>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E1495DEA-E041-4CFF-9429-5DFF2DA5F126}"/>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 xmlns:a16="http://schemas.microsoft.com/office/drawing/2014/main" id="{606EB7E5-A903-41D6-84D2-48DC44489034}"/>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7" name="等腰三角形 6">
              <a:extLst>
                <a:ext uri="{FF2B5EF4-FFF2-40B4-BE49-F238E27FC236}">
                  <a16:creationId xmlns="" xmlns:a16="http://schemas.microsoft.com/office/drawing/2014/main" id="{033C581B-CD27-420D-B5EE-C5ED66D49728}"/>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8">
              <a:extLst>
                <a:ext uri="{FF2B5EF4-FFF2-40B4-BE49-F238E27FC236}">
                  <a16:creationId xmlns="" xmlns:a16="http://schemas.microsoft.com/office/drawing/2014/main" id="{4233B7B4-E18D-47BA-AE38-18BC2BC32847}"/>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a:t>单击此处编辑母版标题样式</a:t>
            </a:r>
            <a:endParaRPr lang="zh-CN" altLang="en-US" dirty="0"/>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1324308391"/>
      </p:ext>
    </p:extLst>
  </p:cSld>
  <p:clrMapOvr>
    <a:masterClrMapping/>
  </p:clrMapOvr>
  <p:transition spd="slow">
    <p:random/>
  </p:transition>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AB019A99-8746-4692-8F48-F695EF94A108}"/>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D4E2F87E-EE2F-4D0F-B220-11C30868AFBC}"/>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等腰三角形 3">
              <a:extLst>
                <a:ext uri="{FF2B5EF4-FFF2-40B4-BE49-F238E27FC236}">
                  <a16:creationId xmlns="" xmlns:a16="http://schemas.microsoft.com/office/drawing/2014/main" id="{29CD8DD2-99A1-407C-BE59-D7C3139FC396}"/>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5" name="等腰三角形 4">
              <a:extLst>
                <a:ext uri="{FF2B5EF4-FFF2-40B4-BE49-F238E27FC236}">
                  <a16:creationId xmlns="" xmlns:a16="http://schemas.microsoft.com/office/drawing/2014/main" id="{DD8A078E-6FE1-45DE-933D-0F0CE04F299E}"/>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 xmlns:a16="http://schemas.microsoft.com/office/drawing/2014/main" id="{5592883D-0EAF-4FD4-BF95-F74A8ECE9B6F}"/>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Tree>
    <p:extLst>
      <p:ext uri="{BB962C8B-B14F-4D97-AF65-F5344CB8AC3E}">
        <p14:creationId xmlns:p14="http://schemas.microsoft.com/office/powerpoint/2010/main" val="3952596396"/>
      </p:ext>
    </p:extLst>
  </p:cSld>
  <p:clrMapOvr>
    <a:masterClrMapping/>
  </p:clrMapOvr>
  <p:transition spd="slow">
    <p:random/>
  </p:transition>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3A01EBD5-52CC-4CDB-BDEF-DFEFFFE0ED09}"/>
              </a:ext>
            </a:extLst>
          </p:cNvPr>
          <p:cNvSpPr txBox="1">
            <a:spLocks/>
          </p:cNvSpPr>
          <p:nvPr/>
        </p:nvSpPr>
        <p:spPr>
          <a:xfrm>
            <a:off x="508000" y="4151116"/>
            <a:ext cx="11176000" cy="609398"/>
          </a:xfrm>
          <a:prstGeom prst="rect">
            <a:avLst/>
          </a:prstGeom>
        </p:spPr>
        <p:txBody>
          <a:bodyPr/>
          <a:lstStyle>
            <a:lvl1pPr algn="l" defTabSz="914363" rtl="0" eaLnBrk="1" latinLnBrk="0" hangingPunct="1">
              <a:lnSpc>
                <a:spcPct val="90000"/>
              </a:lnSpc>
              <a:spcBef>
                <a:spcPct val="0"/>
              </a:spcBef>
              <a:buNone/>
              <a:defRPr lang="en-US" sz="4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pPr algn="r" fontAlgn="auto">
              <a:spcAft>
                <a:spcPts val="0"/>
              </a:spcAft>
              <a:defRPr/>
            </a:pPr>
            <a:r>
              <a:rPr lang="zh-CN" altLang="en-US" sz="3200" dirty="0"/>
              <a:t>请输入子标题</a:t>
            </a:r>
          </a:p>
        </p:txBody>
      </p:sp>
      <p:sp>
        <p:nvSpPr>
          <p:cNvPr id="2" name="Title 1"/>
          <p:cNvSpPr>
            <a:spLocks noGrp="1"/>
          </p:cNvSpPr>
          <p:nvPr>
            <p:ph type="title"/>
          </p:nvPr>
        </p:nvSpPr>
        <p:spPr>
          <a:xfrm>
            <a:off x="508000" y="3389114"/>
            <a:ext cx="11176000" cy="609398"/>
          </a:xfrm>
          <a:prstGeom prst="rect">
            <a:avLst/>
          </a:prstGeom>
        </p:spPr>
        <p:txBody>
          <a:bodyPr/>
          <a:lstStyle>
            <a:lvl1pPr>
              <a:defRPr sz="4400"/>
            </a:lvl1pPr>
          </a:lstStyle>
          <a:p>
            <a:r>
              <a:rPr lang="zh-CN" altLang="en-US"/>
              <a:t>单击此处编辑母版标题样式</a:t>
            </a:r>
            <a:endParaRPr lang="en-US" dirty="0"/>
          </a:p>
        </p:txBody>
      </p:sp>
    </p:spTree>
    <p:extLst>
      <p:ext uri="{BB962C8B-B14F-4D97-AF65-F5344CB8AC3E}">
        <p14:creationId xmlns:p14="http://schemas.microsoft.com/office/powerpoint/2010/main" val="1899024506"/>
      </p:ext>
    </p:extLst>
  </p:cSld>
  <p:clrMapOvr>
    <a:masterClrMapping/>
  </p:clrMapOvr>
  <p:transition>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3_仅标题">
    <p:spTree>
      <p:nvGrpSpPr>
        <p:cNvPr id="1" name=""/>
        <p:cNvGrpSpPr/>
        <p:nvPr/>
      </p:nvGrpSpPr>
      <p:grpSpPr>
        <a:xfrm>
          <a:off x="0" y="0"/>
          <a:ext cx="0" cy="0"/>
          <a:chOff x="0" y="0"/>
          <a:chExt cx="0" cy="0"/>
        </a:xfrm>
      </p:grpSpPr>
      <p:sp>
        <p:nvSpPr>
          <p:cNvPr id="2" name="Title 1"/>
          <p:cNvSpPr>
            <a:spLocks noGrp="1"/>
          </p:cNvSpPr>
          <p:nvPr>
            <p:ph type="title"/>
          </p:nvPr>
        </p:nvSpPr>
        <p:spPr>
          <a:xfrm>
            <a:off x="508000" y="687389"/>
            <a:ext cx="11176000" cy="609398"/>
          </a:xfrm>
          <a:prstGeom prst="rect">
            <a:avLst/>
          </a:prstGeom>
        </p:spPr>
        <p:txBody>
          <a:bodyPr/>
          <a:lstStyle>
            <a:lvl1pPr>
              <a:defRPr sz="4400"/>
            </a:lvl1pPr>
          </a:lstStyle>
          <a:p>
            <a:r>
              <a:rPr lang="zh-CN" altLang="en-US"/>
              <a:t>单击此处编辑母版标题样式</a:t>
            </a:r>
            <a:endParaRPr lang="en-US" dirty="0"/>
          </a:p>
        </p:txBody>
      </p:sp>
    </p:spTree>
    <p:extLst>
      <p:ext uri="{BB962C8B-B14F-4D97-AF65-F5344CB8AC3E}">
        <p14:creationId xmlns:p14="http://schemas.microsoft.com/office/powerpoint/2010/main" val="4292140280"/>
      </p:ext>
    </p:extLst>
  </p:cSld>
  <p:clrMapOvr>
    <a:masterClrMapping/>
  </p:clrMapOvr>
  <p:transition>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999358"/>
      </p:ext>
    </p:extLst>
  </p:cSld>
  <p:clrMapOvr>
    <a:masterClrMapping/>
  </p:clrMapOvr>
  <p:transition>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36445"/>
      </p:ext>
    </p:extLst>
  </p:cSld>
  <p:clrMapOvr>
    <a:masterClrMapping/>
  </p:clrMapOvr>
  <p:transition>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508000" y="687389"/>
            <a:ext cx="11176000" cy="609398"/>
          </a:xfrm>
          <a:prstGeom prst="rect">
            <a:avLst/>
          </a:prstGeom>
        </p:spPr>
        <p:txBody>
          <a:bodyPr/>
          <a:lstStyle>
            <a:lvl1pPr>
              <a:defRPr sz="4400"/>
            </a:lvl1pPr>
          </a:lstStyle>
          <a:p>
            <a:r>
              <a:rPr lang="zh-CN" altLang="en-US"/>
              <a:t>单击此处编辑母版标题样式</a:t>
            </a:r>
            <a:endParaRPr lang="en-US" dirty="0"/>
          </a:p>
        </p:txBody>
      </p:sp>
      <p:sp>
        <p:nvSpPr>
          <p:cNvPr id="7" name="Content Placeholder 3"/>
          <p:cNvSpPr>
            <a:spLocks noGrp="1"/>
          </p:cNvSpPr>
          <p:nvPr>
            <p:ph sz="half" idx="2"/>
          </p:nvPr>
        </p:nvSpPr>
        <p:spPr>
          <a:xfrm>
            <a:off x="508000" y="1411553"/>
            <a:ext cx="11176000" cy="2129814"/>
          </a:xfrm>
          <a:prstGeom prst="rect">
            <a:avLst/>
          </a:prstGeom>
        </p:spPr>
        <p:txBody>
          <a:bodyPr/>
          <a:lstStyle>
            <a:lvl1pPr marL="347914" indent="-347914">
              <a:lnSpc>
                <a:spcPct val="90000"/>
              </a:lnSpc>
              <a:defRPr sz="2800">
                <a:solidFill>
                  <a:schemeClr val="bg1"/>
                </a:solidFill>
              </a:defRPr>
            </a:lvl1pPr>
            <a:lvl2pPr marL="673338" indent="-339976">
              <a:lnSpc>
                <a:spcPct val="90000"/>
              </a:lnSpc>
              <a:defRPr sz="2400">
                <a:solidFill>
                  <a:schemeClr val="bg1"/>
                </a:solidFill>
              </a:defRPr>
            </a:lvl2pPr>
            <a:lvl3pPr marL="961722" indent="-302936">
              <a:lnSpc>
                <a:spcPct val="90000"/>
              </a:lnSpc>
              <a:defRPr sz="2000">
                <a:solidFill>
                  <a:schemeClr val="bg1"/>
                </a:solidFill>
              </a:defRPr>
            </a:lvl3pPr>
            <a:lvl4pPr marL="1227618" indent="-265896">
              <a:lnSpc>
                <a:spcPct val="90000"/>
              </a:lnSpc>
              <a:defRPr sz="1800">
                <a:solidFill>
                  <a:schemeClr val="bg1"/>
                </a:solidFill>
              </a:defRPr>
            </a:lvl4pPr>
            <a:lvl5pPr marL="1516002" indent="-273833">
              <a:lnSpc>
                <a:spcPct val="90000"/>
              </a:lnSpc>
              <a:defRPr sz="1800">
                <a:solidFill>
                  <a:schemeClr val="bg1"/>
                </a:solidFill>
              </a:defRPr>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val="4022981890"/>
      </p:ext>
    </p:extLst>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411553"/>
            <a:ext cx="5486400" cy="2129814"/>
          </a:xfrm>
          <a:prstGeom prst="rect">
            <a:avLst/>
          </a:prstGeom>
        </p:spPr>
        <p:txBody>
          <a:bodyPr/>
          <a:lstStyle>
            <a:lvl1pPr marL="339976" indent="-339976">
              <a:lnSpc>
                <a:spcPct val="90000"/>
              </a:lnSpc>
              <a:defRPr sz="2800">
                <a:solidFill>
                  <a:schemeClr val="bg1"/>
                </a:solidFill>
              </a:defRPr>
            </a:lvl1pPr>
            <a:lvl2pPr marL="673338" indent="-325424">
              <a:lnSpc>
                <a:spcPct val="90000"/>
              </a:lnSpc>
              <a:defRPr sz="2400">
                <a:solidFill>
                  <a:schemeClr val="bg1"/>
                </a:solidFill>
              </a:defRPr>
            </a:lvl2pPr>
            <a:lvl3pPr marL="953785" indent="-288384">
              <a:lnSpc>
                <a:spcPct val="90000"/>
              </a:lnSpc>
              <a:defRPr sz="2000">
                <a:solidFill>
                  <a:schemeClr val="bg1"/>
                </a:solidFill>
              </a:defRPr>
            </a:lvl3pPr>
            <a:lvl4pPr marL="1227618" indent="-273833">
              <a:lnSpc>
                <a:spcPct val="90000"/>
              </a:lnSpc>
              <a:defRPr sz="1800">
                <a:solidFill>
                  <a:schemeClr val="bg1"/>
                </a:solidFill>
              </a:defRPr>
            </a:lvl4pPr>
            <a:lvl5pPr marL="1516002" indent="-280447">
              <a:lnSpc>
                <a:spcPct val="90000"/>
              </a:lnSpc>
              <a:defRPr sz="1800">
                <a:solidFill>
                  <a:schemeClr val="bg1"/>
                </a:solidFill>
              </a:defRPr>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97600" y="1411553"/>
            <a:ext cx="5486400" cy="2129814"/>
          </a:xfrm>
          <a:prstGeom prst="rect">
            <a:avLst/>
          </a:prstGeom>
        </p:spPr>
        <p:txBody>
          <a:bodyPr/>
          <a:lstStyle>
            <a:lvl1pPr marL="347914" indent="-347914">
              <a:lnSpc>
                <a:spcPct val="90000"/>
              </a:lnSpc>
              <a:defRPr sz="2800">
                <a:solidFill>
                  <a:schemeClr val="bg1"/>
                </a:solidFill>
              </a:defRPr>
            </a:lvl1pPr>
            <a:lvl2pPr marL="673338" indent="-339976">
              <a:lnSpc>
                <a:spcPct val="90000"/>
              </a:lnSpc>
              <a:defRPr sz="2400">
                <a:solidFill>
                  <a:schemeClr val="bg1"/>
                </a:solidFill>
              </a:defRPr>
            </a:lvl2pPr>
            <a:lvl3pPr marL="961722" indent="-302936">
              <a:lnSpc>
                <a:spcPct val="90000"/>
              </a:lnSpc>
              <a:defRPr sz="2000">
                <a:solidFill>
                  <a:schemeClr val="bg1"/>
                </a:solidFill>
              </a:defRPr>
            </a:lvl3pPr>
            <a:lvl4pPr marL="1227618" indent="-265896">
              <a:lnSpc>
                <a:spcPct val="90000"/>
              </a:lnSpc>
              <a:defRPr sz="1800">
                <a:solidFill>
                  <a:schemeClr val="bg1"/>
                </a:solidFill>
              </a:defRPr>
            </a:lvl4pPr>
            <a:lvl5pPr marL="1516002" indent="-273833">
              <a:lnSpc>
                <a:spcPct val="90000"/>
              </a:lnSpc>
              <a:defRPr sz="1800">
                <a:solidFill>
                  <a:schemeClr val="bg1"/>
                </a:solidFill>
              </a:defRPr>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Title 1"/>
          <p:cNvSpPr>
            <a:spLocks noGrp="1"/>
          </p:cNvSpPr>
          <p:nvPr>
            <p:ph type="title"/>
          </p:nvPr>
        </p:nvSpPr>
        <p:spPr>
          <a:xfrm>
            <a:off x="508000" y="687389"/>
            <a:ext cx="11176000" cy="609398"/>
          </a:xfrm>
          <a:prstGeom prst="rect">
            <a:avLst/>
          </a:prstGeom>
        </p:spPr>
        <p:txBody>
          <a:bodyPr/>
          <a:lstStyle>
            <a:lvl1pPr>
              <a:defRPr sz="4400"/>
            </a:lvl1pPr>
          </a:lstStyle>
          <a:p>
            <a:r>
              <a:rPr lang="zh-CN" altLang="en-US"/>
              <a:t>单击此处编辑母版标题样式</a:t>
            </a:r>
            <a:endParaRPr lang="en-US" dirty="0"/>
          </a:p>
        </p:txBody>
      </p:sp>
    </p:spTree>
    <p:extLst>
      <p:ext uri="{BB962C8B-B14F-4D97-AF65-F5344CB8AC3E}">
        <p14:creationId xmlns:p14="http://schemas.microsoft.com/office/powerpoint/2010/main" val="1455392846"/>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5A42BCC2-D253-4916-ACEA-6D385D3B50BB}"/>
              </a:ext>
            </a:extLst>
          </p:cNvPr>
          <p:cNvGrpSpPr>
            <a:grpSpLocks/>
          </p:cNvGrpSpPr>
          <p:nvPr userDrawn="1"/>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208DFAA9-DF91-4AF1-8BBB-DB9F5C2C1227}"/>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B86BF18C-FB84-4BBB-9700-0024C3E21F61}"/>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E7D5BB70-51F6-47D2-8830-D78D415E772A}"/>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B3CC7436-64FB-417E-AC20-4E2244199D05}"/>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1049520020"/>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4" name="Text Placeholder 6"/>
          <p:cNvSpPr>
            <a:spLocks noGrp="1"/>
          </p:cNvSpPr>
          <p:nvPr>
            <p:ph type="body" sz="quarter" idx="11"/>
          </p:nvPr>
        </p:nvSpPr>
        <p:spPr>
          <a:xfrm>
            <a:off x="4" y="6238877"/>
            <a:ext cx="12192001" cy="619125"/>
          </a:xfrm>
          <a:prstGeom prst="rect">
            <a:avLst/>
          </a:prstGeom>
          <a:solidFill>
            <a:schemeClr val="accent2"/>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zh-CN" altLang="en-US"/>
              <a:t>编辑母版文本样式</a:t>
            </a:r>
          </a:p>
        </p:txBody>
      </p:sp>
      <p:sp>
        <p:nvSpPr>
          <p:cNvPr id="5" name="Title 1"/>
          <p:cNvSpPr>
            <a:spLocks noGrp="1"/>
          </p:cNvSpPr>
          <p:nvPr>
            <p:ph type="title"/>
          </p:nvPr>
        </p:nvSpPr>
        <p:spPr>
          <a:xfrm>
            <a:off x="508000" y="687389"/>
            <a:ext cx="11176000" cy="609398"/>
          </a:xfrm>
          <a:prstGeom prst="rect">
            <a:avLst/>
          </a:prstGeom>
        </p:spPr>
        <p:txBody>
          <a:bodyPr/>
          <a:lstStyle>
            <a:lvl1pPr>
              <a:defRPr sz="4400"/>
            </a:lvl1pPr>
          </a:lstStyle>
          <a:p>
            <a:r>
              <a:rPr lang="zh-CN" altLang="en-US"/>
              <a:t>单击此处编辑母版标题样式</a:t>
            </a:r>
            <a:endParaRPr lang="en-US" dirty="0"/>
          </a:p>
        </p:txBody>
      </p:sp>
      <p:sp>
        <p:nvSpPr>
          <p:cNvPr id="7" name="Content Placeholder 3"/>
          <p:cNvSpPr>
            <a:spLocks noGrp="1"/>
          </p:cNvSpPr>
          <p:nvPr>
            <p:ph sz="half" idx="2"/>
          </p:nvPr>
        </p:nvSpPr>
        <p:spPr>
          <a:xfrm>
            <a:off x="508000" y="1411553"/>
            <a:ext cx="11176000" cy="2129814"/>
          </a:xfrm>
          <a:prstGeom prst="rect">
            <a:avLst/>
          </a:prstGeom>
        </p:spPr>
        <p:txBody>
          <a:bodyPr/>
          <a:lstStyle>
            <a:lvl1pPr marL="347914" indent="-347914">
              <a:lnSpc>
                <a:spcPct val="90000"/>
              </a:lnSpc>
              <a:defRPr sz="2800">
                <a:solidFill>
                  <a:schemeClr val="bg1"/>
                </a:solidFill>
              </a:defRPr>
            </a:lvl1pPr>
            <a:lvl2pPr marL="673338" indent="-339976">
              <a:lnSpc>
                <a:spcPct val="90000"/>
              </a:lnSpc>
              <a:defRPr sz="2400">
                <a:solidFill>
                  <a:schemeClr val="bg1"/>
                </a:solidFill>
              </a:defRPr>
            </a:lvl2pPr>
            <a:lvl3pPr marL="961722" indent="-302936">
              <a:lnSpc>
                <a:spcPct val="90000"/>
              </a:lnSpc>
              <a:defRPr sz="2000">
                <a:solidFill>
                  <a:schemeClr val="bg1"/>
                </a:solidFill>
              </a:defRPr>
            </a:lvl3pPr>
            <a:lvl4pPr marL="1227618" indent="-265896">
              <a:lnSpc>
                <a:spcPct val="90000"/>
              </a:lnSpc>
              <a:defRPr sz="1800">
                <a:solidFill>
                  <a:schemeClr val="bg1"/>
                </a:solidFill>
              </a:defRPr>
            </a:lvl4pPr>
            <a:lvl5pPr marL="1516002" indent="-273833">
              <a:lnSpc>
                <a:spcPct val="90000"/>
              </a:lnSpc>
              <a:defRPr sz="1800">
                <a:solidFill>
                  <a:schemeClr val="bg1"/>
                </a:solidFill>
              </a:defRPr>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val="635641178"/>
      </p:ext>
    </p:extLst>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BB77C0F1-E2C4-41CE-91E1-73514F388375}"/>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6A1DDAA0-3F39-47B9-92CA-6099DBBC4CA2}"/>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75D5290B-4EA4-454D-9F67-8F1F024059A7}"/>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729320DE-7FB3-4373-B92E-1DF0EAEBCB9E}"/>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36D12B55-0305-4572-B180-6F09D3C0CA4C}"/>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3774262951"/>
      </p:ext>
    </p:extLst>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139794"/>
      </p:ext>
    </p:extLst>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2BF9FB0C-41CE-47A0-AD9A-ECEFDECFA941}"/>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2DBF7FAA-ACBA-453B-A869-5926EF6651E1}"/>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BB7D9062-9EB9-4F7F-8DBB-02C04EC5EF94}"/>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6948F1B7-078C-47EB-8891-12E9C123A5CF}"/>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F5DD76DB-6023-487C-91E9-3F855707E9B8}"/>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46218953"/>
      </p:ext>
    </p:extLst>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比较">
    <p:spTree>
      <p:nvGrpSpPr>
        <p:cNvPr id="1" name=""/>
        <p:cNvGrpSpPr/>
        <p:nvPr/>
      </p:nvGrpSpPr>
      <p:grpSpPr>
        <a:xfrm>
          <a:off x="0" y="0"/>
          <a:ext cx="0" cy="0"/>
          <a:chOff x="0" y="0"/>
          <a:chExt cx="0" cy="0"/>
        </a:xfrm>
      </p:grpSpPr>
      <p:grpSp>
        <p:nvGrpSpPr>
          <p:cNvPr id="4" name="组合 6">
            <a:extLst>
              <a:ext uri="{FF2B5EF4-FFF2-40B4-BE49-F238E27FC236}">
                <a16:creationId xmlns="" xmlns:a16="http://schemas.microsoft.com/office/drawing/2014/main" id="{83E4E11D-F20A-4A31-9D04-730A8F39EA0A}"/>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6891A03B-968A-47BD-8CE2-C08E0DFF0ED6}"/>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2917AAF2-4D45-4EE3-95C0-72A621C41CA1}"/>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6">
              <a:extLst>
                <a:ext uri="{FF2B5EF4-FFF2-40B4-BE49-F238E27FC236}">
                  <a16:creationId xmlns="" xmlns:a16="http://schemas.microsoft.com/office/drawing/2014/main" id="{391703AC-A486-43BB-822D-9511085C86CC}"/>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 xmlns:a16="http://schemas.microsoft.com/office/drawing/2014/main" id="{5A782467-2A44-44B1-BD8D-AEBF78A91634}"/>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noProof="1"/>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503510437"/>
      </p:ext>
    </p:extLst>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E785CD7D-FA8B-426F-BB50-08E8A371E666}"/>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94D8B931-33AC-42DD-866C-E2F8A1A269D0}"/>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2942EE15-468B-4122-89E2-593F70D8F223}"/>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53F58E86-BC38-416C-BF20-B319891ECFE0}"/>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DECA1EA1-7E9E-4856-BDDF-BB9D225F4857}"/>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2716475210"/>
      </p:ext>
    </p:extLst>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488914"/>
      </p:ext>
    </p:extLst>
  </p:cSld>
  <p:clrMapOvr>
    <a:masterClrMapping/>
  </p:clrMapOvr>
  <p:transition spd="slow">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4B2654F3-C320-484B-9FE9-F150D03C9316}"/>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791D0A9C-6313-491F-8EDB-1F6B832F5A15}"/>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 xmlns:a16="http://schemas.microsoft.com/office/drawing/2014/main" id="{843BDF26-F1E0-42FF-9A82-876A0F006BE8}"/>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 xmlns:a16="http://schemas.microsoft.com/office/drawing/2014/main" id="{BD2A1B2E-DE50-4D05-BDC5-3E0AEE41DCB0}"/>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20A134F7-5FA8-452C-8B72-8F51FEDBD901}"/>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val="929042554"/>
      </p:ext>
    </p:extLst>
  </p:cSld>
  <p:clrMapOvr>
    <a:masterClrMapping/>
  </p:clrMapOvr>
  <p:transition spd="slow">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比较">
    <p:spTree>
      <p:nvGrpSpPr>
        <p:cNvPr id="1" name=""/>
        <p:cNvGrpSpPr/>
        <p:nvPr/>
      </p:nvGrpSpPr>
      <p:grpSpPr>
        <a:xfrm>
          <a:off x="0" y="0"/>
          <a:ext cx="0" cy="0"/>
          <a:chOff x="0" y="0"/>
          <a:chExt cx="0" cy="0"/>
        </a:xfrm>
      </p:grpSpPr>
      <p:grpSp>
        <p:nvGrpSpPr>
          <p:cNvPr id="4" name="组合 6">
            <a:extLst>
              <a:ext uri="{FF2B5EF4-FFF2-40B4-BE49-F238E27FC236}">
                <a16:creationId xmlns="" xmlns:a16="http://schemas.microsoft.com/office/drawing/2014/main" id="{617E94DA-4969-4715-82E7-61C29B74E61F}"/>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C613D8EA-DC25-4ED5-9302-D360A4D72EE6}"/>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89430222-F099-4BE0-9EC8-38E470D2FF16}"/>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6">
              <a:extLst>
                <a:ext uri="{FF2B5EF4-FFF2-40B4-BE49-F238E27FC236}">
                  <a16:creationId xmlns="" xmlns:a16="http://schemas.microsoft.com/office/drawing/2014/main" id="{50726847-71A4-456D-827A-E71016E3076A}"/>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 xmlns:a16="http://schemas.microsoft.com/office/drawing/2014/main" id="{3C40D0D0-0401-4E19-B070-7F2FC6D67A5E}"/>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4" y="410605"/>
            <a:ext cx="9457509" cy="447201"/>
          </a:xfrm>
          <a:prstGeom prst="rect">
            <a:avLst/>
          </a:prstGeom>
        </p:spPr>
        <p:txBody>
          <a:bodyPr/>
          <a:lstStyle>
            <a:lvl1pPr>
              <a:defRPr sz="2800" b="1"/>
            </a:lvl1pPr>
          </a:lstStyle>
          <a:p>
            <a:r>
              <a:rPr lang="zh-CN" altLang="en-US" noProof="1"/>
              <a:t>单击此处编辑母版标题样式</a:t>
            </a:r>
          </a:p>
        </p:txBody>
      </p:sp>
      <p:sp>
        <p:nvSpPr>
          <p:cNvPr id="10" name="文本占位符 9"/>
          <p:cNvSpPr>
            <a:spLocks noGrp="1"/>
          </p:cNvSpPr>
          <p:nvPr>
            <p:ph type="body" sz="quarter" idx="10"/>
          </p:nvPr>
        </p:nvSpPr>
        <p:spPr>
          <a:xfrm>
            <a:off x="1219199" y="1358900"/>
            <a:ext cx="10101943" cy="4815477"/>
          </a:xfrm>
          <a:prstGeom prst="rect">
            <a:avLst/>
          </a:prstGeom>
        </p:spPr>
        <p:txBody>
          <a:bodyPr/>
          <a:lstStyle>
            <a:lvl1pPr marL="0" indent="0">
              <a:lnSpc>
                <a:spcPct val="100000"/>
              </a:lnSpc>
              <a:buFontTx/>
              <a:buNone/>
              <a:defRPr sz="2400"/>
            </a:lvl1pPr>
            <a:lvl2pPr marL="457200" indent="0">
              <a:lnSpc>
                <a:spcPct val="100000"/>
              </a:lnSpc>
              <a:buFontTx/>
              <a:buNone/>
              <a:defRPr sz="2200"/>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406126990"/>
      </p:ext>
    </p:extLst>
  </p:cSld>
  <p:clrMapOvr>
    <a:masterClrMapping/>
  </p:clrMapOvr>
  <p:transition spd="slow">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_比较">
    <p:spTree>
      <p:nvGrpSpPr>
        <p:cNvPr id="1" name=""/>
        <p:cNvGrpSpPr/>
        <p:nvPr/>
      </p:nvGrpSpPr>
      <p:grpSpPr>
        <a:xfrm>
          <a:off x="0" y="0"/>
          <a:ext cx="0" cy="0"/>
          <a:chOff x="0" y="0"/>
          <a:chExt cx="0" cy="0"/>
        </a:xfrm>
      </p:grpSpPr>
      <p:grpSp>
        <p:nvGrpSpPr>
          <p:cNvPr id="4" name="组合 6">
            <a:extLst>
              <a:ext uri="{FF2B5EF4-FFF2-40B4-BE49-F238E27FC236}">
                <a16:creationId xmlns="" xmlns:a16="http://schemas.microsoft.com/office/drawing/2014/main" id="{9B6F721E-AFA6-4757-9B33-9B970B8B239F}"/>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FB677501-0448-409D-8D73-7DA70753B430}"/>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 xmlns:a16="http://schemas.microsoft.com/office/drawing/2014/main" id="{5909AA9C-8FBB-434F-BECD-0C70C42B0E5E}"/>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7" name="等腰三角形 6">
              <a:extLst>
                <a:ext uri="{FF2B5EF4-FFF2-40B4-BE49-F238E27FC236}">
                  <a16:creationId xmlns="" xmlns:a16="http://schemas.microsoft.com/office/drawing/2014/main" id="{3D897273-0857-4F06-96CA-6DB394D44DE0}"/>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8">
              <a:extLst>
                <a:ext uri="{FF2B5EF4-FFF2-40B4-BE49-F238E27FC236}">
                  <a16:creationId xmlns="" xmlns:a16="http://schemas.microsoft.com/office/drawing/2014/main" id="{CCEB4E63-BB17-43F5-A929-56E11E44DE22}"/>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8" name="标题 7"/>
          <p:cNvSpPr>
            <a:spLocks noGrp="1"/>
          </p:cNvSpPr>
          <p:nvPr>
            <p:ph type="title"/>
          </p:nvPr>
        </p:nvSpPr>
        <p:spPr>
          <a:xfrm>
            <a:off x="1314994" y="410605"/>
            <a:ext cx="9457509" cy="447201"/>
          </a:xfrm>
          <a:prstGeom prst="rect">
            <a:avLst/>
          </a:prstGeom>
        </p:spPr>
        <p:txBody>
          <a:bodyPr/>
          <a:lstStyle>
            <a:lvl1pPr>
              <a:defRPr sz="2800" b="1"/>
            </a:lvl1pPr>
          </a:lstStyle>
          <a:p>
            <a:r>
              <a:rPr lang="zh-CN" altLang="en-US"/>
              <a:t>单击此处编辑母版标题样式</a:t>
            </a:r>
            <a:endParaRPr lang="zh-CN" altLang="en-US" dirty="0"/>
          </a:p>
        </p:txBody>
      </p:sp>
      <p:sp>
        <p:nvSpPr>
          <p:cNvPr id="10" name="文本占位符 9"/>
          <p:cNvSpPr>
            <a:spLocks noGrp="1"/>
          </p:cNvSpPr>
          <p:nvPr>
            <p:ph type="body" sz="quarter" idx="10"/>
          </p:nvPr>
        </p:nvSpPr>
        <p:spPr>
          <a:xfrm>
            <a:off x="1219199" y="1358900"/>
            <a:ext cx="10101943" cy="4815477"/>
          </a:xfrm>
          <a:prstGeom prst="rect">
            <a:avLst/>
          </a:prstGeom>
        </p:spPr>
        <p:txBody>
          <a:bodyPr/>
          <a:lstStyle>
            <a:lvl1pPr marL="0" indent="0">
              <a:lnSpc>
                <a:spcPct val="100000"/>
              </a:lnSpc>
              <a:buFontTx/>
              <a:buNone/>
              <a:defRPr sz="2400"/>
            </a:lvl1pPr>
            <a:lvl2pPr marL="457200" indent="0">
              <a:lnSpc>
                <a:spcPct val="100000"/>
              </a:lnSpc>
              <a:buFontTx/>
              <a:buNone/>
              <a:defRPr sz="2200"/>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514018185"/>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grpSp>
        <p:nvGrpSpPr>
          <p:cNvPr id="4" name="组合 6">
            <a:extLst>
              <a:ext uri="{FF2B5EF4-FFF2-40B4-BE49-F238E27FC236}">
                <a16:creationId xmlns="" xmlns:a16="http://schemas.microsoft.com/office/drawing/2014/main" id="{26BEDC94-0BEE-4F7F-A83C-8A9A03C98041}"/>
              </a:ext>
            </a:extLst>
          </p:cNvPr>
          <p:cNvGrpSpPr>
            <a:grpSpLocks/>
          </p:cNvGrpSpPr>
          <p:nvPr userDrawn="1"/>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E3912174-1B8F-4EE9-A0EA-FBAB485BB0FA}"/>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C80F2F91-53AA-4E13-A9A4-3354EFA54D01}"/>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9">
              <a:extLst>
                <a:ext uri="{FF2B5EF4-FFF2-40B4-BE49-F238E27FC236}">
                  <a16:creationId xmlns="" xmlns:a16="http://schemas.microsoft.com/office/drawing/2014/main" id="{0670421E-B2BC-4DD6-B9E8-4DE381D3CECA}"/>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 xmlns:a16="http://schemas.microsoft.com/office/drawing/2014/main" id="{06C3F924-931E-40E5-97A6-439CE7D69AA1}"/>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noProof="1"/>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599514592"/>
      </p:ext>
    </p:extLst>
  </p:cSld>
  <p:clrMapOvr>
    <a:masterClrMapping/>
  </p:clrMapOvr>
  <p:transition spd="slow">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_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9D6711AC-4B73-4813-8DCC-E589F1E1B1FB}"/>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693741DE-4851-433B-B4E9-107B26997D91}"/>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等腰三角形 3">
              <a:extLst>
                <a:ext uri="{FF2B5EF4-FFF2-40B4-BE49-F238E27FC236}">
                  <a16:creationId xmlns="" xmlns:a16="http://schemas.microsoft.com/office/drawing/2014/main" id="{1DB3FA63-9583-407F-9DCE-DBEFACE636E9}"/>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5" name="等腰三角形 4">
              <a:extLst>
                <a:ext uri="{FF2B5EF4-FFF2-40B4-BE49-F238E27FC236}">
                  <a16:creationId xmlns="" xmlns:a16="http://schemas.microsoft.com/office/drawing/2014/main" id="{866A0599-3866-4DBF-887B-4D086861B074}"/>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 xmlns:a16="http://schemas.microsoft.com/office/drawing/2014/main" id="{04EBA0F4-64A4-4F43-8A51-683E43ADE73A}"/>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Tree>
    <p:extLst>
      <p:ext uri="{BB962C8B-B14F-4D97-AF65-F5344CB8AC3E}">
        <p14:creationId xmlns:p14="http://schemas.microsoft.com/office/powerpoint/2010/main" val="362321116"/>
      </p:ext>
    </p:extLst>
  </p:cSld>
  <p:clrMapOvr>
    <a:masterClrMapping/>
  </p:clrMapOvr>
  <p:transition spd="slow">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A3003F5E-76EA-4C05-BFCD-81A6F03A3103}"/>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1BE3F339-9BB0-406C-8838-2BA6AACC893E}"/>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等腰三角形 3">
              <a:extLst>
                <a:ext uri="{FF2B5EF4-FFF2-40B4-BE49-F238E27FC236}">
                  <a16:creationId xmlns="" xmlns:a16="http://schemas.microsoft.com/office/drawing/2014/main" id="{9F4B21B2-02DB-47D8-92D8-DD256DCED025}"/>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等腰三角形 4">
              <a:extLst>
                <a:ext uri="{FF2B5EF4-FFF2-40B4-BE49-F238E27FC236}">
                  <a16:creationId xmlns="" xmlns:a16="http://schemas.microsoft.com/office/drawing/2014/main" id="{924BCAD0-EC8B-43B0-93DA-8EA689235873}"/>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5">
              <a:extLst>
                <a:ext uri="{FF2B5EF4-FFF2-40B4-BE49-F238E27FC236}">
                  <a16:creationId xmlns="" xmlns:a16="http://schemas.microsoft.com/office/drawing/2014/main" id="{8E7BAFC5-51DF-40ED-8321-7CD3DE841447}"/>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spTree>
    <p:extLst>
      <p:ext uri="{BB962C8B-B14F-4D97-AF65-F5344CB8AC3E}">
        <p14:creationId xmlns:p14="http://schemas.microsoft.com/office/powerpoint/2010/main" val="1892285976"/>
      </p:ext>
    </p:extLst>
  </p:cSld>
  <p:clrMapOvr>
    <a:masterClrMapping/>
  </p:clrMapOvr>
  <p:transition spd="slow">
    <p:random/>
  </p:transition>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262250"/>
      </p:ext>
    </p:extLst>
  </p:cSld>
  <p:clrMapOvr>
    <a:masterClrMapping/>
  </p:clrMapOvr>
  <p:transition spd="slow">
    <p:random/>
  </p:transition>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ABF85760-64D8-43FE-BAD6-3BD59EC581CB}"/>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65E81053-9BFD-4056-AF07-015E7F7DBF28}"/>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等腰三角形 3">
              <a:extLst>
                <a:ext uri="{FF2B5EF4-FFF2-40B4-BE49-F238E27FC236}">
                  <a16:creationId xmlns="" xmlns:a16="http://schemas.microsoft.com/office/drawing/2014/main" id="{B3F78D98-0058-4D67-8638-F6F080398FAF}"/>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等腰三角形 4">
              <a:extLst>
                <a:ext uri="{FF2B5EF4-FFF2-40B4-BE49-F238E27FC236}">
                  <a16:creationId xmlns="" xmlns:a16="http://schemas.microsoft.com/office/drawing/2014/main" id="{DA8E0828-EA70-4DC5-B19E-331CB468F77F}"/>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5">
              <a:extLst>
                <a:ext uri="{FF2B5EF4-FFF2-40B4-BE49-F238E27FC236}">
                  <a16:creationId xmlns="" xmlns:a16="http://schemas.microsoft.com/office/drawing/2014/main" id="{4DE719F4-3716-4FC1-99F6-AF7604E1619F}"/>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spTree>
    <p:extLst>
      <p:ext uri="{BB962C8B-B14F-4D97-AF65-F5344CB8AC3E}">
        <p14:creationId xmlns:p14="http://schemas.microsoft.com/office/powerpoint/2010/main" val="2575632819"/>
      </p:ext>
    </p:extLst>
  </p:cSld>
  <p:clrMapOvr>
    <a:masterClrMapping/>
  </p:clrMapOvr>
  <p:transition spd="slow">
    <p:random/>
  </p:transition>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_比较">
    <p:spTree>
      <p:nvGrpSpPr>
        <p:cNvPr id="1" name=""/>
        <p:cNvGrpSpPr/>
        <p:nvPr/>
      </p:nvGrpSpPr>
      <p:grpSpPr>
        <a:xfrm>
          <a:off x="0" y="0"/>
          <a:ext cx="0" cy="0"/>
          <a:chOff x="0" y="0"/>
          <a:chExt cx="0" cy="0"/>
        </a:xfrm>
      </p:grpSpPr>
      <p:grpSp>
        <p:nvGrpSpPr>
          <p:cNvPr id="4" name="组合 6">
            <a:extLst>
              <a:ext uri="{FF2B5EF4-FFF2-40B4-BE49-F238E27FC236}">
                <a16:creationId xmlns="" xmlns:a16="http://schemas.microsoft.com/office/drawing/2014/main" id="{5583527B-36DD-4BF7-8031-CED663CEE93B}"/>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D2DE4ADA-5C6A-4955-96DF-C9EEDB8CE6F7}"/>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5">
              <a:extLst>
                <a:ext uri="{FF2B5EF4-FFF2-40B4-BE49-F238E27FC236}">
                  <a16:creationId xmlns="" xmlns:a16="http://schemas.microsoft.com/office/drawing/2014/main" id="{6795909C-2AD4-445A-BF43-8C142F7DDD48}"/>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 name="等腰三角形 6">
              <a:extLst>
                <a:ext uri="{FF2B5EF4-FFF2-40B4-BE49-F238E27FC236}">
                  <a16:creationId xmlns="" xmlns:a16="http://schemas.microsoft.com/office/drawing/2014/main" id="{F1F6C2E2-D800-4B12-A211-280BA35A14BE}"/>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等腰三角形 8">
              <a:extLst>
                <a:ext uri="{FF2B5EF4-FFF2-40B4-BE49-F238E27FC236}">
                  <a16:creationId xmlns="" xmlns:a16="http://schemas.microsoft.com/office/drawing/2014/main" id="{14C9EC49-CFE4-4C99-A722-7BC6F2859459}"/>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sp>
        <p:nvSpPr>
          <p:cNvPr id="8" name="标题 7"/>
          <p:cNvSpPr>
            <a:spLocks noGrp="1"/>
          </p:cNvSpPr>
          <p:nvPr>
            <p:ph type="title"/>
          </p:nvPr>
        </p:nvSpPr>
        <p:spPr>
          <a:xfrm>
            <a:off x="1314994" y="410605"/>
            <a:ext cx="9457509" cy="447201"/>
          </a:xfrm>
          <a:prstGeom prst="rect">
            <a:avLst/>
          </a:prstGeom>
        </p:spPr>
        <p:txBody>
          <a:bodyPr/>
          <a:lstStyle>
            <a:lvl1pPr>
              <a:defRPr sz="2800" b="1"/>
            </a:lvl1pPr>
          </a:lstStyle>
          <a:p>
            <a:r>
              <a:rPr lang="zh-CN" altLang="en-US"/>
              <a:t>单击此处编辑母版标题样式</a:t>
            </a:r>
            <a:endParaRPr lang="zh-CN" altLang="en-US" dirty="0"/>
          </a:p>
        </p:txBody>
      </p:sp>
      <p:sp>
        <p:nvSpPr>
          <p:cNvPr id="10" name="文本占位符 9"/>
          <p:cNvSpPr>
            <a:spLocks noGrp="1"/>
          </p:cNvSpPr>
          <p:nvPr>
            <p:ph type="body" sz="quarter" idx="10"/>
          </p:nvPr>
        </p:nvSpPr>
        <p:spPr>
          <a:xfrm>
            <a:off x="1219199" y="1358900"/>
            <a:ext cx="10101943" cy="4815477"/>
          </a:xfrm>
          <a:prstGeom prst="rect">
            <a:avLst/>
          </a:prstGeom>
        </p:spPr>
        <p:txBody>
          <a:bodyPr/>
          <a:lstStyle>
            <a:lvl1pPr marL="0" indent="0">
              <a:lnSpc>
                <a:spcPct val="100000"/>
              </a:lnSpc>
              <a:buFontTx/>
              <a:buNone/>
              <a:defRPr sz="2400"/>
            </a:lvl1pPr>
            <a:lvl2pPr marL="457200" indent="0">
              <a:lnSpc>
                <a:spcPct val="100000"/>
              </a:lnSpc>
              <a:buFontTx/>
              <a:buNone/>
              <a:defRPr sz="2200"/>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3273321305"/>
      </p:ext>
    </p:extLst>
  </p:cSld>
  <p:clrMapOvr>
    <a:masterClrMapping/>
  </p:clrMapOvr>
  <p:transition spd="slow">
    <p:random/>
  </p:transition>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505AE0BD-158E-4BD7-BA7B-0BE3262E84E3}"/>
              </a:ext>
            </a:extLst>
          </p:cNvPr>
          <p:cNvGrpSpPr>
            <a:grpSpLocks/>
          </p:cNvGrpSpPr>
          <p:nvPr userDrawn="1"/>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F2A1D8B0-4CC8-4F8D-BA27-C037FA4D8ABA}"/>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等腰三角形 3">
              <a:extLst>
                <a:ext uri="{FF2B5EF4-FFF2-40B4-BE49-F238E27FC236}">
                  <a16:creationId xmlns="" xmlns:a16="http://schemas.microsoft.com/office/drawing/2014/main" id="{F53BFD5D-A43F-410E-BA42-E4D66B85942E}"/>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等腰三角形 4">
              <a:extLst>
                <a:ext uri="{FF2B5EF4-FFF2-40B4-BE49-F238E27FC236}">
                  <a16:creationId xmlns="" xmlns:a16="http://schemas.microsoft.com/office/drawing/2014/main" id="{6D474218-833E-4808-83BD-97B4F588C48A}"/>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5">
              <a:extLst>
                <a:ext uri="{FF2B5EF4-FFF2-40B4-BE49-F238E27FC236}">
                  <a16:creationId xmlns="" xmlns:a16="http://schemas.microsoft.com/office/drawing/2014/main" id="{5774D239-AA8A-4772-B1DB-C306763DB1EF}"/>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spTree>
    <p:extLst>
      <p:ext uri="{BB962C8B-B14F-4D97-AF65-F5344CB8AC3E}">
        <p14:creationId xmlns:p14="http://schemas.microsoft.com/office/powerpoint/2010/main" val="3604529533"/>
      </p:ext>
    </p:extLst>
  </p:cSld>
  <p:clrMapOvr>
    <a:masterClrMapping/>
  </p:clrMapOvr>
  <p:transition spd="slow">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61923"/>
      </p:ext>
    </p:extLst>
  </p:cSld>
  <p:clrMapOvr>
    <a:masterClrMapping/>
  </p:clrMapOvr>
  <p:transition spd="slow">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E41D1483-A6FE-4973-98E9-05361590E029}"/>
              </a:ext>
            </a:extLst>
          </p:cNvPr>
          <p:cNvGrpSpPr>
            <a:grpSpLocks/>
          </p:cNvGrpSpPr>
          <p:nvPr userDrawn="1"/>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1B811B1D-D29A-4805-9ED5-AF413A1DC285}"/>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等腰三角形 3">
              <a:extLst>
                <a:ext uri="{FF2B5EF4-FFF2-40B4-BE49-F238E27FC236}">
                  <a16:creationId xmlns="" xmlns:a16="http://schemas.microsoft.com/office/drawing/2014/main" id="{5C790AC1-8414-48DC-9C24-CF998F51B7D8}"/>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等腰三角形 4">
              <a:extLst>
                <a:ext uri="{FF2B5EF4-FFF2-40B4-BE49-F238E27FC236}">
                  <a16:creationId xmlns="" xmlns:a16="http://schemas.microsoft.com/office/drawing/2014/main" id="{DE3DD1C2-590E-41CA-B28B-BD9040826B13}"/>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5">
              <a:extLst>
                <a:ext uri="{FF2B5EF4-FFF2-40B4-BE49-F238E27FC236}">
                  <a16:creationId xmlns="" xmlns:a16="http://schemas.microsoft.com/office/drawing/2014/main" id="{A8A42A80-16C7-4174-A91E-5413A3C0B592}"/>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spTree>
    <p:extLst>
      <p:ext uri="{BB962C8B-B14F-4D97-AF65-F5344CB8AC3E}">
        <p14:creationId xmlns:p14="http://schemas.microsoft.com/office/powerpoint/2010/main" val="2504973985"/>
      </p:ext>
    </p:extLst>
  </p:cSld>
  <p:clrMapOvr>
    <a:masterClrMapping/>
  </p:clrMapOvr>
  <p:transition spd="slow">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grpSp>
        <p:nvGrpSpPr>
          <p:cNvPr id="4" name="组合 6">
            <a:extLst>
              <a:ext uri="{FF2B5EF4-FFF2-40B4-BE49-F238E27FC236}">
                <a16:creationId xmlns="" xmlns:a16="http://schemas.microsoft.com/office/drawing/2014/main" id="{540517FF-222C-48CD-AC97-F0ED8B0589DA}"/>
              </a:ext>
            </a:extLst>
          </p:cNvPr>
          <p:cNvGrpSpPr>
            <a:grpSpLocks/>
          </p:cNvGrpSpPr>
          <p:nvPr userDrawn="1"/>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AB611CD4-2BFB-4BCE-B286-5F4E5E0E9FD9}"/>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5">
              <a:extLst>
                <a:ext uri="{FF2B5EF4-FFF2-40B4-BE49-F238E27FC236}">
                  <a16:creationId xmlns="" xmlns:a16="http://schemas.microsoft.com/office/drawing/2014/main" id="{5809CC06-EACD-407E-B1E8-9DE3761D315F}"/>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 name="等腰三角形 6">
              <a:extLst>
                <a:ext uri="{FF2B5EF4-FFF2-40B4-BE49-F238E27FC236}">
                  <a16:creationId xmlns="" xmlns:a16="http://schemas.microsoft.com/office/drawing/2014/main" id="{26FD4DB7-34D5-4749-B1F0-F0A4035B2047}"/>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等腰三角形 8">
              <a:extLst>
                <a:ext uri="{FF2B5EF4-FFF2-40B4-BE49-F238E27FC236}">
                  <a16:creationId xmlns="" xmlns:a16="http://schemas.microsoft.com/office/drawing/2014/main" id="{5061FE95-5521-4D8C-A0A3-6ABF30CD632D}"/>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sp>
        <p:nvSpPr>
          <p:cNvPr id="8" name="标题 7"/>
          <p:cNvSpPr>
            <a:spLocks noGrp="1"/>
          </p:cNvSpPr>
          <p:nvPr>
            <p:ph type="title"/>
          </p:nvPr>
        </p:nvSpPr>
        <p:spPr>
          <a:xfrm>
            <a:off x="1314994" y="410605"/>
            <a:ext cx="9457509" cy="447201"/>
          </a:xfrm>
          <a:prstGeom prst="rect">
            <a:avLst/>
          </a:prstGeom>
        </p:spPr>
        <p:txBody>
          <a:bodyPr/>
          <a:lstStyle>
            <a:lvl1pPr>
              <a:defRPr sz="2800" b="1"/>
            </a:lvl1pPr>
          </a:lstStyle>
          <a:p>
            <a:r>
              <a:rPr lang="zh-CN" altLang="en-US" dirty="0"/>
              <a:t>单击此处编辑母版标题样式</a:t>
            </a:r>
          </a:p>
        </p:txBody>
      </p:sp>
      <p:sp>
        <p:nvSpPr>
          <p:cNvPr id="10" name="文本占位符 9"/>
          <p:cNvSpPr>
            <a:spLocks noGrp="1"/>
          </p:cNvSpPr>
          <p:nvPr>
            <p:ph type="body" sz="quarter" idx="10"/>
          </p:nvPr>
        </p:nvSpPr>
        <p:spPr>
          <a:xfrm>
            <a:off x="1219199" y="1358900"/>
            <a:ext cx="10101943" cy="4815477"/>
          </a:xfrm>
          <a:prstGeom prst="rect">
            <a:avLst/>
          </a:prstGeom>
        </p:spPr>
        <p:txBody>
          <a:bodyPr/>
          <a:lstStyle>
            <a:lvl1pPr marL="0" indent="0">
              <a:lnSpc>
                <a:spcPct val="100000"/>
              </a:lnSpc>
              <a:buFontTx/>
              <a:buNone/>
              <a:defRPr sz="2400"/>
            </a:lvl1pPr>
            <a:lvl2pPr marL="457200" indent="0">
              <a:lnSpc>
                <a:spcPct val="100000"/>
              </a:lnSpc>
              <a:buFontTx/>
              <a:buNone/>
              <a:defRPr sz="2200"/>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774210584"/>
      </p:ext>
    </p:extLst>
  </p:cSld>
  <p:clrMapOvr>
    <a:masterClrMapping/>
  </p:clrMapOvr>
  <p:transition spd="slow">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cSld name="2_仅标题">
    <p:spTree>
      <p:nvGrpSpPr>
        <p:cNvPr id="1" name=""/>
        <p:cNvGrpSpPr/>
        <p:nvPr/>
      </p:nvGrpSpPr>
      <p:grpSpPr>
        <a:xfrm>
          <a:off x="0" y="0"/>
          <a:ext cx="0" cy="0"/>
          <a:chOff x="0" y="0"/>
          <a:chExt cx="0" cy="0"/>
        </a:xfrm>
      </p:grpSpPr>
      <p:sp>
        <p:nvSpPr>
          <p:cNvPr id="1048827"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658AAD30-AC34-4E1F-AC71-96F35A4E6A08}"/>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2B5EA5A8-4A54-4339-8B8A-FB2C1CCA877D}" type="datetimeFigureOut">
              <a:rPr lang="zh-CN" altLang="en-US"/>
              <a:pPr>
                <a:defRPr/>
              </a:pPr>
              <a:t>2023/5/25</a:t>
            </a:fld>
            <a:endParaRPr lang="zh-CN" altLang="en-US"/>
          </a:p>
        </p:txBody>
      </p:sp>
      <p:sp>
        <p:nvSpPr>
          <p:cNvPr id="4" name="页脚占位符 3">
            <a:extLst>
              <a:ext uri="{FF2B5EF4-FFF2-40B4-BE49-F238E27FC236}">
                <a16:creationId xmlns="" xmlns:a16="http://schemas.microsoft.com/office/drawing/2014/main" id="{64AD6626-C7A8-4A88-9A45-99F9525909C8}"/>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5" name="灯片编号占位符 4">
            <a:extLst>
              <a:ext uri="{FF2B5EF4-FFF2-40B4-BE49-F238E27FC236}">
                <a16:creationId xmlns="" xmlns:a16="http://schemas.microsoft.com/office/drawing/2014/main" id="{6CD6FF72-3F5C-4E87-A3B2-7A796411D9D9}"/>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25B54FB4-6B32-46B4-8376-1D4AFC92D58C}" type="slidenum">
              <a:rPr lang="zh-CN" altLang="en-US"/>
              <a:pPr>
                <a:defRPr/>
              </a:pPr>
              <a:t>‹#›</a:t>
            </a:fld>
            <a:endParaRPr lang="zh-CN" altLang="en-US"/>
          </a:p>
        </p:txBody>
      </p:sp>
    </p:spTree>
    <p:extLst>
      <p:ext uri="{BB962C8B-B14F-4D97-AF65-F5344CB8AC3E}">
        <p14:creationId xmlns:p14="http://schemas.microsoft.com/office/powerpoint/2010/main" val="378524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grpSp>
        <p:nvGrpSpPr>
          <p:cNvPr id="4" name="组合 9">
            <a:extLst>
              <a:ext uri="{FF2B5EF4-FFF2-40B4-BE49-F238E27FC236}">
                <a16:creationId xmlns="" xmlns:a16="http://schemas.microsoft.com/office/drawing/2014/main" id="{3E347000-879D-4D5D-9287-4D8881E4ACF3}"/>
              </a:ext>
            </a:extLst>
          </p:cNvPr>
          <p:cNvGrpSpPr>
            <a:grpSpLocks/>
          </p:cNvGrpSpPr>
          <p:nvPr userDrawn="1"/>
        </p:nvGrpSpPr>
        <p:grpSpPr bwMode="auto">
          <a:xfrm>
            <a:off x="0" y="0"/>
            <a:ext cx="1154113" cy="1268413"/>
            <a:chOff x="1" y="0"/>
            <a:chExt cx="958066" cy="1053150"/>
          </a:xfrm>
        </p:grpSpPr>
        <p:sp>
          <p:nvSpPr>
            <p:cNvPr id="5" name="任意多边形: 形状 26">
              <a:extLst>
                <a:ext uri="{FF2B5EF4-FFF2-40B4-BE49-F238E27FC236}">
                  <a16:creationId xmlns="" xmlns:a16="http://schemas.microsoft.com/office/drawing/2014/main" id="{9A5C2975-2118-4D88-B1B7-6A1DF23331CC}"/>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 xmlns:a16="http://schemas.microsoft.com/office/drawing/2014/main" id="{86EA4CFE-2AC8-4F66-B2AC-558CF9BD67B3}"/>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7" name="等腰三角形 6">
              <a:extLst>
                <a:ext uri="{FF2B5EF4-FFF2-40B4-BE49-F238E27FC236}">
                  <a16:creationId xmlns="" xmlns:a16="http://schemas.microsoft.com/office/drawing/2014/main" id="{29ADCE82-3551-4131-882C-B69EA6B5DB18}"/>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8">
              <a:extLst>
                <a:ext uri="{FF2B5EF4-FFF2-40B4-BE49-F238E27FC236}">
                  <a16:creationId xmlns="" xmlns:a16="http://schemas.microsoft.com/office/drawing/2014/main" id="{9255FAB2-8295-496A-894A-0743EE798D53}"/>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a:t>单击此处编辑母版标题样式</a:t>
            </a:r>
            <a:endParaRPr lang="zh-CN" altLang="en-US" dirty="0"/>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3183539686"/>
      </p:ext>
    </p:extLst>
  </p:cSld>
  <p:clrMapOvr>
    <a:masterClrMapping/>
  </p:clrMapOvr>
  <p:transition spd="slow">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76"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48577"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1F05EBC8-AEB3-41CE-B0F8-2BF44BC822F6}"/>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B25327DA-1E40-4DA0-B74F-21CCED0D5922}" type="datetimeFigureOut">
              <a:rPr lang="zh-CN" altLang="en-US"/>
              <a:pPr>
                <a:defRPr/>
              </a:pPr>
              <a:t>2023/5/25</a:t>
            </a:fld>
            <a:endParaRPr lang="zh-CN" altLang="en-US"/>
          </a:p>
        </p:txBody>
      </p:sp>
      <p:sp>
        <p:nvSpPr>
          <p:cNvPr id="5" name="页脚占位符 4">
            <a:extLst>
              <a:ext uri="{FF2B5EF4-FFF2-40B4-BE49-F238E27FC236}">
                <a16:creationId xmlns="" xmlns:a16="http://schemas.microsoft.com/office/drawing/2014/main" id="{38F96E11-115A-4731-AAC8-F2CD59076513}"/>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6" name="灯片编号占位符 5">
            <a:extLst>
              <a:ext uri="{FF2B5EF4-FFF2-40B4-BE49-F238E27FC236}">
                <a16:creationId xmlns="" xmlns:a16="http://schemas.microsoft.com/office/drawing/2014/main" id="{99ABC252-65C6-4A24-B36C-5716E63A9A80}"/>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98D824D7-D77C-4C2F-AA49-B9B02B92FFF0}" type="slidenum">
              <a:rPr lang="zh-CN" altLang="en-US"/>
              <a:pPr>
                <a:defRPr/>
              </a:pPr>
              <a:t>‹#›</a:t>
            </a:fld>
            <a:endParaRPr lang="zh-CN" altLang="en-US"/>
          </a:p>
        </p:txBody>
      </p:sp>
    </p:spTree>
    <p:extLst>
      <p:ext uri="{BB962C8B-B14F-4D97-AF65-F5344CB8AC3E}">
        <p14:creationId xmlns:p14="http://schemas.microsoft.com/office/powerpoint/2010/main" val="35314907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794"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1048795"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96D18ED9-21D7-4ACB-AEDE-6071A2D9EA8D}"/>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416074BC-960E-44BC-8486-3AABC1C320A8}" type="datetimeFigureOut">
              <a:rPr lang="zh-CN" altLang="en-US"/>
              <a:pPr>
                <a:defRPr/>
              </a:pPr>
              <a:t>2023/5/25</a:t>
            </a:fld>
            <a:endParaRPr lang="zh-CN" altLang="en-US"/>
          </a:p>
        </p:txBody>
      </p:sp>
      <p:sp>
        <p:nvSpPr>
          <p:cNvPr id="5" name="页脚占位符 4">
            <a:extLst>
              <a:ext uri="{FF2B5EF4-FFF2-40B4-BE49-F238E27FC236}">
                <a16:creationId xmlns="" xmlns:a16="http://schemas.microsoft.com/office/drawing/2014/main" id="{C1AB5EC8-306D-42AB-B30D-1D8C26A60464}"/>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6" name="灯片编号占位符 5">
            <a:extLst>
              <a:ext uri="{FF2B5EF4-FFF2-40B4-BE49-F238E27FC236}">
                <a16:creationId xmlns="" xmlns:a16="http://schemas.microsoft.com/office/drawing/2014/main" id="{77436CD5-C5AA-4B4B-936B-5BBD7CF8E038}"/>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03372304-EFF3-4E27-8FD4-28171BCCB145}" type="slidenum">
              <a:rPr lang="zh-CN" altLang="en-US"/>
              <a:pPr>
                <a:defRPr/>
              </a:pPr>
              <a:t>‹#›</a:t>
            </a:fld>
            <a:endParaRPr lang="zh-CN" altLang="en-US"/>
          </a:p>
        </p:txBody>
      </p:sp>
    </p:spTree>
    <p:extLst>
      <p:ext uri="{BB962C8B-B14F-4D97-AF65-F5344CB8AC3E}">
        <p14:creationId xmlns:p14="http://schemas.microsoft.com/office/powerpoint/2010/main" val="1051594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805"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1048806"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3603A46E-E9A5-4382-8512-7A8591779542}"/>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780269A7-09EA-43A5-AB93-958D9FB30F6F}" type="datetimeFigureOut">
              <a:rPr lang="zh-CN" altLang="en-US"/>
              <a:pPr>
                <a:defRPr/>
              </a:pPr>
              <a:t>2023/5/25</a:t>
            </a:fld>
            <a:endParaRPr lang="zh-CN" altLang="en-US"/>
          </a:p>
        </p:txBody>
      </p:sp>
      <p:sp>
        <p:nvSpPr>
          <p:cNvPr id="5" name="页脚占位符 4">
            <a:extLst>
              <a:ext uri="{FF2B5EF4-FFF2-40B4-BE49-F238E27FC236}">
                <a16:creationId xmlns="" xmlns:a16="http://schemas.microsoft.com/office/drawing/2014/main" id="{81FF5204-9637-4974-B9A5-3D1341E7B760}"/>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6" name="灯片编号占位符 5">
            <a:extLst>
              <a:ext uri="{FF2B5EF4-FFF2-40B4-BE49-F238E27FC236}">
                <a16:creationId xmlns="" xmlns:a16="http://schemas.microsoft.com/office/drawing/2014/main" id="{709952F9-2DC4-4D43-B516-9E12856247C9}"/>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B5644D1D-100D-4C25-ABE7-1913B338FC60}" type="slidenum">
              <a:rPr lang="zh-CN" altLang="en-US"/>
              <a:pPr>
                <a:defRPr/>
              </a:pPr>
              <a:t>‹#›</a:t>
            </a:fld>
            <a:endParaRPr lang="zh-CN" altLang="en-US"/>
          </a:p>
        </p:txBody>
      </p:sp>
    </p:spTree>
    <p:extLst>
      <p:ext uri="{BB962C8B-B14F-4D97-AF65-F5344CB8AC3E}">
        <p14:creationId xmlns:p14="http://schemas.microsoft.com/office/powerpoint/2010/main" val="11610968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831"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1048832"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33"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96581C1A-1F6D-4682-9EC8-295634A7B8D5}"/>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29D0BB66-142F-4CC9-A3FF-708F85A57C0D}" type="datetimeFigureOut">
              <a:rPr lang="zh-CN" altLang="en-US"/>
              <a:pPr>
                <a:defRPr/>
              </a:pPr>
              <a:t>2023/5/25</a:t>
            </a:fld>
            <a:endParaRPr lang="zh-CN" altLang="en-US"/>
          </a:p>
        </p:txBody>
      </p:sp>
      <p:sp>
        <p:nvSpPr>
          <p:cNvPr id="6" name="页脚占位符 5">
            <a:extLst>
              <a:ext uri="{FF2B5EF4-FFF2-40B4-BE49-F238E27FC236}">
                <a16:creationId xmlns="" xmlns:a16="http://schemas.microsoft.com/office/drawing/2014/main" id="{F6446F7C-90D2-4BD2-987B-048AF6995326}"/>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7" name="灯片编号占位符 6">
            <a:extLst>
              <a:ext uri="{FF2B5EF4-FFF2-40B4-BE49-F238E27FC236}">
                <a16:creationId xmlns="" xmlns:a16="http://schemas.microsoft.com/office/drawing/2014/main" id="{4ECDE4DD-DC48-4AFC-B137-F18AFF3A39B5}"/>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0E4F931C-5017-4E4F-830D-BE5791D84617}" type="slidenum">
              <a:rPr lang="zh-CN" altLang="en-US"/>
              <a:pPr>
                <a:defRPr/>
              </a:pPr>
              <a:t>‹#›</a:t>
            </a:fld>
            <a:endParaRPr lang="zh-CN" altLang="en-US"/>
          </a:p>
        </p:txBody>
      </p:sp>
    </p:spTree>
    <p:extLst>
      <p:ext uri="{BB962C8B-B14F-4D97-AF65-F5344CB8AC3E}">
        <p14:creationId xmlns:p14="http://schemas.microsoft.com/office/powerpoint/2010/main" val="3373639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815"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1048816"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1048817"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18"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1048819"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751712AB-7E9B-4A82-9C36-2F84F6538A0D}"/>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8C24AF8D-C066-415D-A44F-8D7070E3122E}" type="datetimeFigureOut">
              <a:rPr lang="zh-CN" altLang="en-US"/>
              <a:pPr>
                <a:defRPr/>
              </a:pPr>
              <a:t>2023/5/25</a:t>
            </a:fld>
            <a:endParaRPr lang="zh-CN" altLang="en-US"/>
          </a:p>
        </p:txBody>
      </p:sp>
      <p:sp>
        <p:nvSpPr>
          <p:cNvPr id="8" name="页脚占位符 7">
            <a:extLst>
              <a:ext uri="{FF2B5EF4-FFF2-40B4-BE49-F238E27FC236}">
                <a16:creationId xmlns="" xmlns:a16="http://schemas.microsoft.com/office/drawing/2014/main" id="{40892690-0824-41D9-A44B-EBB5B50FA39A}"/>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9" name="灯片编号占位符 8">
            <a:extLst>
              <a:ext uri="{FF2B5EF4-FFF2-40B4-BE49-F238E27FC236}">
                <a16:creationId xmlns="" xmlns:a16="http://schemas.microsoft.com/office/drawing/2014/main" id="{8D5F5D93-77E1-49F6-A428-76F18F25DF97}"/>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4DD2D434-F57A-46A4-8EF1-8C0E1206F576}" type="slidenum">
              <a:rPr lang="zh-CN" altLang="en-US"/>
              <a:pPr>
                <a:defRPr/>
              </a:pPr>
              <a:t>‹#›</a:t>
            </a:fld>
            <a:endParaRPr lang="zh-CN" altLang="en-US"/>
          </a:p>
        </p:txBody>
      </p:sp>
    </p:spTree>
    <p:extLst>
      <p:ext uri="{BB962C8B-B14F-4D97-AF65-F5344CB8AC3E}">
        <p14:creationId xmlns:p14="http://schemas.microsoft.com/office/powerpoint/2010/main" val="14772987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827"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658AAD30-AC34-4E1F-AC71-96F35A4E6A08}"/>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2B5EA5A8-4A54-4339-8B8A-FB2C1CCA877D}" type="datetimeFigureOut">
              <a:rPr lang="zh-CN" altLang="en-US"/>
              <a:pPr>
                <a:defRPr/>
              </a:pPr>
              <a:t>2023/5/25</a:t>
            </a:fld>
            <a:endParaRPr lang="zh-CN" altLang="en-US"/>
          </a:p>
        </p:txBody>
      </p:sp>
      <p:sp>
        <p:nvSpPr>
          <p:cNvPr id="4" name="页脚占位符 3">
            <a:extLst>
              <a:ext uri="{FF2B5EF4-FFF2-40B4-BE49-F238E27FC236}">
                <a16:creationId xmlns="" xmlns:a16="http://schemas.microsoft.com/office/drawing/2014/main" id="{64AD6626-C7A8-4A88-9A45-99F9525909C8}"/>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5" name="灯片编号占位符 4">
            <a:extLst>
              <a:ext uri="{FF2B5EF4-FFF2-40B4-BE49-F238E27FC236}">
                <a16:creationId xmlns="" xmlns:a16="http://schemas.microsoft.com/office/drawing/2014/main" id="{6CD6FF72-3F5C-4E87-A3B2-7A796411D9D9}"/>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25B54FB4-6B32-46B4-8376-1D4AFC92D58C}" type="slidenum">
              <a:rPr lang="zh-CN" altLang="en-US"/>
              <a:pPr>
                <a:defRPr/>
              </a:pPr>
              <a:t>‹#›</a:t>
            </a:fld>
            <a:endParaRPr lang="zh-CN" altLang="en-US"/>
          </a:p>
        </p:txBody>
      </p:sp>
    </p:spTree>
    <p:extLst>
      <p:ext uri="{BB962C8B-B14F-4D97-AF65-F5344CB8AC3E}">
        <p14:creationId xmlns:p14="http://schemas.microsoft.com/office/powerpoint/2010/main" val="37852493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33B9964-30F7-432E-8AAE-C3D9063A5272}"/>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5B4F9616-106E-4019-A06B-7605CEA7D4A7}" type="datetimeFigureOut">
              <a:rPr lang="zh-CN" altLang="en-US"/>
              <a:pPr>
                <a:defRPr/>
              </a:pPr>
              <a:t>2023/5/25</a:t>
            </a:fld>
            <a:endParaRPr lang="zh-CN" altLang="en-US"/>
          </a:p>
        </p:txBody>
      </p:sp>
      <p:sp>
        <p:nvSpPr>
          <p:cNvPr id="3" name="页脚占位符 2">
            <a:extLst>
              <a:ext uri="{FF2B5EF4-FFF2-40B4-BE49-F238E27FC236}">
                <a16:creationId xmlns="" xmlns:a16="http://schemas.microsoft.com/office/drawing/2014/main" id="{C7101DA3-163D-48E3-97F9-1BE0D78F5B9A}"/>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4" name="灯片编号占位符 3">
            <a:extLst>
              <a:ext uri="{FF2B5EF4-FFF2-40B4-BE49-F238E27FC236}">
                <a16:creationId xmlns="" xmlns:a16="http://schemas.microsoft.com/office/drawing/2014/main" id="{36A65019-B34D-409D-8C0A-400B51E9BB20}"/>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70FB315E-5A90-4F10-AEF5-09C14D345479}" type="slidenum">
              <a:rPr lang="zh-CN" altLang="en-US"/>
              <a:pPr>
                <a:defRPr/>
              </a:pPr>
              <a:t>‹#›</a:t>
            </a:fld>
            <a:endParaRPr lang="zh-CN" altLang="en-US"/>
          </a:p>
        </p:txBody>
      </p:sp>
    </p:spTree>
    <p:extLst>
      <p:ext uri="{BB962C8B-B14F-4D97-AF65-F5344CB8AC3E}">
        <p14:creationId xmlns:p14="http://schemas.microsoft.com/office/powerpoint/2010/main" val="335533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799"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1048800"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1048801"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C58B2B90-CC03-4345-ABEB-6903887272A9}"/>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ABFDDB91-37F9-489E-BEFE-012B92D93504}" type="datetimeFigureOut">
              <a:rPr lang="zh-CN" altLang="en-US"/>
              <a:pPr>
                <a:defRPr/>
              </a:pPr>
              <a:t>2023/5/25</a:t>
            </a:fld>
            <a:endParaRPr lang="zh-CN" altLang="en-US"/>
          </a:p>
        </p:txBody>
      </p:sp>
      <p:sp>
        <p:nvSpPr>
          <p:cNvPr id="6" name="页脚占位符 5">
            <a:extLst>
              <a:ext uri="{FF2B5EF4-FFF2-40B4-BE49-F238E27FC236}">
                <a16:creationId xmlns="" xmlns:a16="http://schemas.microsoft.com/office/drawing/2014/main" id="{0CAA374F-BC93-4C36-A43A-59B1728CF51B}"/>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7" name="灯片编号占位符 6">
            <a:extLst>
              <a:ext uri="{FF2B5EF4-FFF2-40B4-BE49-F238E27FC236}">
                <a16:creationId xmlns="" xmlns:a16="http://schemas.microsoft.com/office/drawing/2014/main" id="{0699031A-5B43-4E5C-93B8-F778EBC4EFDF}"/>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3C445463-24BF-4D94-A025-C7787E6905B5}" type="slidenum">
              <a:rPr lang="zh-CN" altLang="en-US"/>
              <a:pPr>
                <a:defRPr/>
              </a:pPr>
              <a:t>‹#›</a:t>
            </a:fld>
            <a:endParaRPr lang="zh-CN" altLang="en-US"/>
          </a:p>
        </p:txBody>
      </p:sp>
    </p:spTree>
    <p:extLst>
      <p:ext uri="{BB962C8B-B14F-4D97-AF65-F5344CB8AC3E}">
        <p14:creationId xmlns:p14="http://schemas.microsoft.com/office/powerpoint/2010/main" val="11155981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1048810"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1048811"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B45ED2A-8514-4B7D-A155-9B8E7A49F0C9}"/>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9EB9343C-536A-4AA6-AB80-A2536B7DF669}" type="datetimeFigureOut">
              <a:rPr lang="zh-CN" altLang="en-US"/>
              <a:pPr>
                <a:defRPr/>
              </a:pPr>
              <a:t>2023/5/25</a:t>
            </a:fld>
            <a:endParaRPr lang="zh-CN" altLang="en-US"/>
          </a:p>
        </p:txBody>
      </p:sp>
      <p:sp>
        <p:nvSpPr>
          <p:cNvPr id="5" name="页脚占位符 4">
            <a:extLst>
              <a:ext uri="{FF2B5EF4-FFF2-40B4-BE49-F238E27FC236}">
                <a16:creationId xmlns="" xmlns:a16="http://schemas.microsoft.com/office/drawing/2014/main" id="{D0B2B7AB-507E-4340-9EE2-FA91E0003EAB}"/>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6" name="灯片编号占位符 5">
            <a:extLst>
              <a:ext uri="{FF2B5EF4-FFF2-40B4-BE49-F238E27FC236}">
                <a16:creationId xmlns="" xmlns:a16="http://schemas.microsoft.com/office/drawing/2014/main" id="{B4C6D7C9-FAB7-48FA-AC2F-7897D5A92F1E}"/>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EC22AC01-6583-4A94-8507-4164C5E4F628}" type="slidenum">
              <a:rPr lang="zh-CN" altLang="en-US"/>
              <a:pPr>
                <a:defRPr/>
              </a:pPr>
              <a:t>‹#›</a:t>
            </a:fld>
            <a:endParaRPr lang="zh-CN" altLang="en-US"/>
          </a:p>
        </p:txBody>
      </p:sp>
    </p:spTree>
    <p:extLst>
      <p:ext uri="{BB962C8B-B14F-4D97-AF65-F5344CB8AC3E}">
        <p14:creationId xmlns:p14="http://schemas.microsoft.com/office/powerpoint/2010/main" val="19576404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1048823"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a:extLst>
              <a:ext uri="{FF2B5EF4-FFF2-40B4-BE49-F238E27FC236}">
                <a16:creationId xmlns="" xmlns:a16="http://schemas.microsoft.com/office/drawing/2014/main" id="{1527BD29-4E61-442D-A43F-711B1EDF121C}"/>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6E2E1997-683E-4B1A-B34A-35DD5891F111}" type="datetimeFigureOut">
              <a:rPr lang="zh-CN" altLang="en-US"/>
              <a:pPr>
                <a:defRPr/>
              </a:pPr>
              <a:t>2023/5/25</a:t>
            </a:fld>
            <a:endParaRPr lang="zh-CN" altLang="en-US"/>
          </a:p>
        </p:txBody>
      </p:sp>
      <p:sp>
        <p:nvSpPr>
          <p:cNvPr id="4" name="页脚占位符 3">
            <a:extLst>
              <a:ext uri="{FF2B5EF4-FFF2-40B4-BE49-F238E27FC236}">
                <a16:creationId xmlns="" xmlns:a16="http://schemas.microsoft.com/office/drawing/2014/main" id="{51516CC1-5AB8-4C1A-A91F-A8B1299F4CAA}"/>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5" name="灯片编号占位符 4">
            <a:extLst>
              <a:ext uri="{FF2B5EF4-FFF2-40B4-BE49-F238E27FC236}">
                <a16:creationId xmlns="" xmlns:a16="http://schemas.microsoft.com/office/drawing/2014/main" id="{B26BF9A3-0390-413E-944F-E5DF7AA2B146}"/>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AF3A450C-E394-4B23-B826-C1B20649BF51}" type="slidenum">
              <a:rPr lang="zh-CN" altLang="en-US"/>
              <a:pPr>
                <a:defRPr/>
              </a:pPr>
              <a:t>‹#›</a:t>
            </a:fld>
            <a:endParaRPr lang="zh-CN" altLang="en-US"/>
          </a:p>
        </p:txBody>
      </p:sp>
    </p:spTree>
    <p:extLst>
      <p:ext uri="{BB962C8B-B14F-4D97-AF65-F5344CB8AC3E}">
        <p14:creationId xmlns:p14="http://schemas.microsoft.com/office/powerpoint/2010/main" val="77141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grpSp>
        <p:nvGrpSpPr>
          <p:cNvPr id="2" name="组合 9">
            <a:extLst>
              <a:ext uri="{FF2B5EF4-FFF2-40B4-BE49-F238E27FC236}">
                <a16:creationId xmlns="" xmlns:a16="http://schemas.microsoft.com/office/drawing/2014/main" id="{A96E077E-4A7B-47C1-BF1D-A268C2B63FB5}"/>
              </a:ext>
            </a:extLst>
          </p:cNvPr>
          <p:cNvGrpSpPr>
            <a:grpSpLocks/>
          </p:cNvGrpSpPr>
          <p:nvPr userDrawn="1"/>
        </p:nvGrpSpPr>
        <p:grpSpPr bwMode="auto">
          <a:xfrm>
            <a:off x="0" y="0"/>
            <a:ext cx="1154113" cy="1268413"/>
            <a:chOff x="1" y="0"/>
            <a:chExt cx="958066" cy="1053150"/>
          </a:xfrm>
        </p:grpSpPr>
        <p:sp>
          <p:nvSpPr>
            <p:cNvPr id="3" name="任意多边形: 形状 26">
              <a:extLst>
                <a:ext uri="{FF2B5EF4-FFF2-40B4-BE49-F238E27FC236}">
                  <a16:creationId xmlns="" xmlns:a16="http://schemas.microsoft.com/office/drawing/2014/main" id="{D0A92F15-D1CA-470D-AF43-5E9F4CD81E48}"/>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等腰三角形 3">
              <a:extLst>
                <a:ext uri="{FF2B5EF4-FFF2-40B4-BE49-F238E27FC236}">
                  <a16:creationId xmlns="" xmlns:a16="http://schemas.microsoft.com/office/drawing/2014/main" id="{7E26016A-0A76-4A06-8F7D-E090F8D44A32}"/>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5" name="等腰三角形 4">
              <a:extLst>
                <a:ext uri="{FF2B5EF4-FFF2-40B4-BE49-F238E27FC236}">
                  <a16:creationId xmlns="" xmlns:a16="http://schemas.microsoft.com/office/drawing/2014/main" id="{24D523D1-28BD-4567-8F44-ABE8C4D15DE8}"/>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 xmlns:a16="http://schemas.microsoft.com/office/drawing/2014/main" id="{69C7E630-F1E9-49B2-90D7-348878AFAD94}"/>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Tree>
    <p:extLst>
      <p:ext uri="{BB962C8B-B14F-4D97-AF65-F5344CB8AC3E}">
        <p14:creationId xmlns:p14="http://schemas.microsoft.com/office/powerpoint/2010/main" val="3108556411"/>
      </p:ext>
    </p:extLst>
  </p:cSld>
  <p:clrMapOvr>
    <a:masterClrMapping/>
  </p:clrMapOvr>
  <p:transition spd="slow">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AutoShape 291">
            <a:extLst>
              <a:ext uri="{FF2B5EF4-FFF2-40B4-BE49-F238E27FC236}">
                <a16:creationId xmlns="" xmlns:a16="http://schemas.microsoft.com/office/drawing/2014/main" id="{75C32E43-8F38-4F67-B2EE-186E36061C19}"/>
              </a:ext>
            </a:extLst>
          </p:cNvPr>
          <p:cNvSpPr>
            <a:spLocks noChangeArrowheads="1"/>
          </p:cNvSpPr>
          <p:nvPr userDrawn="1"/>
        </p:nvSpPr>
        <p:spPr bwMode="auto">
          <a:xfrm flipV="1">
            <a:off x="9855200" y="2516188"/>
            <a:ext cx="3343275" cy="1727200"/>
          </a:xfrm>
          <a:prstGeom prst="parallelogram">
            <a:avLst>
              <a:gd name="adj" fmla="val 55104"/>
            </a:avLst>
          </a:prstGeom>
          <a:solidFill>
            <a:srgbClr val="41445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sz="100">
              <a:latin typeface="微软雅黑" panose="020B0503020204020204" pitchFamily="34" charset="-122"/>
              <a:ea typeface="微软雅黑" panose="020B0503020204020204" pitchFamily="34" charset="-122"/>
            </a:endParaRPr>
          </a:p>
        </p:txBody>
      </p:sp>
      <p:sp>
        <p:nvSpPr>
          <p:cNvPr id="3" name="AutoShape 292">
            <a:extLst>
              <a:ext uri="{FF2B5EF4-FFF2-40B4-BE49-F238E27FC236}">
                <a16:creationId xmlns="" xmlns:a16="http://schemas.microsoft.com/office/drawing/2014/main" id="{32EFD520-B96B-4B2C-A59B-3DC72B37BC79}"/>
              </a:ext>
            </a:extLst>
          </p:cNvPr>
          <p:cNvSpPr>
            <a:spLocks noChangeArrowheads="1"/>
          </p:cNvSpPr>
          <p:nvPr userDrawn="1"/>
        </p:nvSpPr>
        <p:spPr bwMode="auto">
          <a:xfrm flipV="1">
            <a:off x="-1062038" y="2516188"/>
            <a:ext cx="6650038" cy="1727200"/>
          </a:xfrm>
          <a:prstGeom prst="parallelogram">
            <a:avLst>
              <a:gd name="adj" fmla="val 55097"/>
            </a:avLst>
          </a:prstGeom>
          <a:solidFill>
            <a:srgbClr val="41445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sz="1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196624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540517FF-222C-48CD-AC97-F0ED8B0589DA}"/>
              </a:ext>
            </a:extLst>
          </p:cNvPr>
          <p:cNvGrpSpPr>
            <a:grpSpLocks/>
          </p:cNvGrpSpPr>
          <p:nvPr userDrawn="1"/>
        </p:nvGrpSpPr>
        <p:grpSpPr bwMode="auto">
          <a:xfrm>
            <a:off x="1" y="2"/>
            <a:ext cx="1154113" cy="1268413"/>
            <a:chOff x="1" y="0"/>
            <a:chExt cx="958066" cy="1053150"/>
          </a:xfrm>
        </p:grpSpPr>
        <p:sp>
          <p:nvSpPr>
            <p:cNvPr id="5" name="任意多边形: 形状 26">
              <a:extLst>
                <a:ext uri="{FF2B5EF4-FFF2-40B4-BE49-F238E27FC236}">
                  <a16:creationId xmlns="" xmlns:a16="http://schemas.microsoft.com/office/drawing/2014/main" id="{AB611CD4-2BFB-4BCE-B286-5F4E5E0E9FD9}"/>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5">
              <a:extLst>
                <a:ext uri="{FF2B5EF4-FFF2-40B4-BE49-F238E27FC236}">
                  <a16:creationId xmlns="" xmlns:a16="http://schemas.microsoft.com/office/drawing/2014/main" id="{5809CC06-EACD-407E-B1E8-9DE3761D315F}"/>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 name="等腰三角形 6">
              <a:extLst>
                <a:ext uri="{FF2B5EF4-FFF2-40B4-BE49-F238E27FC236}">
                  <a16:creationId xmlns="" xmlns:a16="http://schemas.microsoft.com/office/drawing/2014/main" id="{26FD4DB7-34D5-4749-B1F0-F0A4035B2047}"/>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等腰三角形 8">
              <a:extLst>
                <a:ext uri="{FF2B5EF4-FFF2-40B4-BE49-F238E27FC236}">
                  <a16:creationId xmlns="" xmlns:a16="http://schemas.microsoft.com/office/drawing/2014/main" id="{5061FE95-5521-4D8C-A0A3-6ABF30CD632D}"/>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sp>
        <p:nvSpPr>
          <p:cNvPr id="8" name="标题 7"/>
          <p:cNvSpPr>
            <a:spLocks noGrp="1"/>
          </p:cNvSpPr>
          <p:nvPr>
            <p:ph type="title"/>
          </p:nvPr>
        </p:nvSpPr>
        <p:spPr>
          <a:xfrm>
            <a:off x="1314995" y="410607"/>
            <a:ext cx="9457509" cy="447201"/>
          </a:xfrm>
          <a:prstGeom prst="rect">
            <a:avLst/>
          </a:prstGeom>
        </p:spPr>
        <p:txBody>
          <a:bodyPr/>
          <a:lstStyle>
            <a:lvl1pPr>
              <a:defRPr sz="2800" b="1"/>
            </a:lvl1pPr>
          </a:lstStyle>
          <a:p>
            <a:r>
              <a:rPr lang="zh-CN" altLang="en-US" dirty="0"/>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2400"/>
            </a:lvl1pPr>
            <a:lvl2pPr marL="457200" indent="0">
              <a:lnSpc>
                <a:spcPct val="100000"/>
              </a:lnSpc>
              <a:buFontTx/>
              <a:buNone/>
              <a:defRPr sz="2200"/>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774210584"/>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3.xml"/><Relationship Id="rId7" Type="http://schemas.openxmlformats.org/officeDocument/2006/relationships/image" Target="../media/image2.pn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74.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7.xml"/><Relationship Id="rId7" Type="http://schemas.openxmlformats.org/officeDocument/2006/relationships/image" Target="../media/image1.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11.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1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3.png"/><Relationship Id="rId2" Type="http://schemas.openxmlformats.org/officeDocument/2006/relationships/slideLayout" Target="../slideLayouts/slideLayout32.xml"/><Relationship Id="rId16"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6.xml"/><Relationship Id="rId7" Type="http://schemas.openxmlformats.org/officeDocument/2006/relationships/image" Target="../media/image2.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3.png"/><Relationship Id="rId2" Type="http://schemas.openxmlformats.org/officeDocument/2006/relationships/slideLayout" Target="../slideLayouts/slideLayout49.xml"/><Relationship Id="rId16"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1.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3.xml"/><Relationship Id="rId7" Type="http://schemas.openxmlformats.org/officeDocument/2006/relationships/image" Target="../media/image2.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theme" Target="../theme/theme9.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image" Target="../media/image3.png"/><Relationship Id="rId4" Type="http://schemas.openxmlformats.org/officeDocument/2006/relationships/slideLayout" Target="../slideLayouts/slideLayout6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8D8A9BE9-6EB7-4E50-9E09-DA4900FB4A45}"/>
              </a:ext>
            </a:extLst>
          </p:cNvPr>
          <p:cNvPicPr>
            <a:picLocks noChangeAspect="1"/>
          </p:cNvPicPr>
          <p:nvPr/>
        </p:nvPicPr>
        <p:blipFill>
          <a:blip r:embed="rId11" cstate="print"/>
          <a:srcRect l="33014" t="5403" r="33014" b="5403"/>
          <a:stretch>
            <a:fillRect/>
          </a:stretch>
        </p:blipFill>
        <p:spPr>
          <a:xfrm>
            <a:off x="5"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 xmlns:a16="http://schemas.microsoft.com/office/drawing/2014/main" id="{BCB076D8-AA9F-407A-B03E-64AC6426E5FD}"/>
              </a:ext>
            </a:extLst>
          </p:cNvPr>
          <p:cNvSpPr/>
          <p:nvPr/>
        </p:nvSpPr>
        <p:spPr>
          <a:xfrm>
            <a:off x="0" y="0"/>
            <a:ext cx="12192000" cy="6858000"/>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nvGrpSpPr>
          <p:cNvPr id="1030" name="组合 1">
            <a:extLst>
              <a:ext uri="{FF2B5EF4-FFF2-40B4-BE49-F238E27FC236}">
                <a16:creationId xmlns="" xmlns:a16="http://schemas.microsoft.com/office/drawing/2014/main" id="{86EBE3D7-DF82-4C21-B4D0-526C24D0B64E}"/>
              </a:ext>
            </a:extLst>
          </p:cNvPr>
          <p:cNvGrpSpPr>
            <a:grpSpLocks/>
          </p:cNvGrpSpPr>
          <p:nvPr/>
        </p:nvGrpSpPr>
        <p:grpSpPr bwMode="auto">
          <a:xfrm>
            <a:off x="11025188" y="223838"/>
            <a:ext cx="782637" cy="820737"/>
            <a:chOff x="11025239" y="298321"/>
            <a:chExt cx="782208" cy="820066"/>
          </a:xfrm>
        </p:grpSpPr>
        <p:pic>
          <p:nvPicPr>
            <p:cNvPr id="1034" name="图片 4">
              <a:extLst>
                <a:ext uri="{FF2B5EF4-FFF2-40B4-BE49-F238E27FC236}">
                  <a16:creationId xmlns="" xmlns:a16="http://schemas.microsoft.com/office/drawing/2014/main" id="{6E1CD4E8-9080-420C-874F-1D544D90232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图片 10">
              <a:extLst>
                <a:ext uri="{FF2B5EF4-FFF2-40B4-BE49-F238E27FC236}">
                  <a16:creationId xmlns="" xmlns:a16="http://schemas.microsoft.com/office/drawing/2014/main" id="{7348E578-7157-4663-8517-746761833FB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1" name="组合 1">
            <a:extLst>
              <a:ext uri="{FF2B5EF4-FFF2-40B4-BE49-F238E27FC236}">
                <a16:creationId xmlns="" xmlns:a16="http://schemas.microsoft.com/office/drawing/2014/main" id="{DEFD103E-EAE0-4D1F-9193-3FDFF059E8A0}"/>
              </a:ext>
            </a:extLst>
          </p:cNvPr>
          <p:cNvGrpSpPr>
            <a:grpSpLocks/>
          </p:cNvGrpSpPr>
          <p:nvPr userDrawn="1"/>
        </p:nvGrpSpPr>
        <p:grpSpPr bwMode="auto">
          <a:xfrm>
            <a:off x="11025188" y="223838"/>
            <a:ext cx="782637" cy="820737"/>
            <a:chOff x="11025239" y="298321"/>
            <a:chExt cx="782208" cy="820066"/>
          </a:xfrm>
        </p:grpSpPr>
        <p:pic>
          <p:nvPicPr>
            <p:cNvPr id="1032" name="图片 4">
              <a:extLst>
                <a:ext uri="{FF2B5EF4-FFF2-40B4-BE49-F238E27FC236}">
                  <a16:creationId xmlns="" xmlns:a16="http://schemas.microsoft.com/office/drawing/2014/main" id="{DE117637-3991-4060-93C8-FCF8598DA68E}"/>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图片 10">
              <a:extLst>
                <a:ext uri="{FF2B5EF4-FFF2-40B4-BE49-F238E27FC236}">
                  <a16:creationId xmlns="" xmlns:a16="http://schemas.microsoft.com/office/drawing/2014/main" id="{3DB8FE8F-0851-40E7-84C1-B1CA5BA76DE9}"/>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46" r:id="rId1"/>
    <p:sldLayoutId id="2147484428" r:id="rId2"/>
    <p:sldLayoutId id="2147484447" r:id="rId3"/>
    <p:sldLayoutId id="2147484448" r:id="rId4"/>
    <p:sldLayoutId id="2147484449" r:id="rId5"/>
    <p:sldLayoutId id="2147484450" r:id="rId6"/>
    <p:sldLayoutId id="2147484451" r:id="rId7"/>
    <p:sldLayoutId id="2147484452" r:id="rId8"/>
    <p:sldLayoutId id="2147484453" r:id="rId9"/>
  </p:sldLayoutIdLst>
  <p:transition spd="slow">
    <p:random/>
  </p:transition>
  <p:hf sldNum="0" hdr="0" dt="0"/>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95C3D54A-9658-4E40-B475-1C12A4E25131}"/>
              </a:ext>
            </a:extLst>
          </p:cNvPr>
          <p:cNvPicPr>
            <a:picLocks noChangeAspect="1"/>
          </p:cNvPicPr>
          <p:nvPr/>
        </p:nvPicPr>
        <p:blipFill>
          <a:blip r:embed="rId6" cstate="print"/>
          <a:srcRect l="33014" t="5403" r="33014" b="5403"/>
          <a:stretch>
            <a:fillRect/>
          </a:stretch>
        </p:blipFill>
        <p:spPr>
          <a:xfrm>
            <a:off x="4"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 xmlns:a16="http://schemas.microsoft.com/office/drawing/2014/main" id="{901F382A-1670-45CA-ADC2-A9A511B6E5FD}"/>
              </a:ext>
            </a:extLst>
          </p:cNvPr>
          <p:cNvSpPr/>
          <p:nvPr/>
        </p:nvSpPr>
        <p:spPr>
          <a:xfrm>
            <a:off x="1" y="0"/>
            <a:ext cx="12191996" cy="6857999"/>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246" name="组合 1">
            <a:extLst>
              <a:ext uri="{FF2B5EF4-FFF2-40B4-BE49-F238E27FC236}">
                <a16:creationId xmlns="" xmlns:a16="http://schemas.microsoft.com/office/drawing/2014/main" id="{60A4A2B7-BEFC-4B44-9200-4D1409AEE04C}"/>
              </a:ext>
            </a:extLst>
          </p:cNvPr>
          <p:cNvGrpSpPr>
            <a:grpSpLocks/>
          </p:cNvGrpSpPr>
          <p:nvPr/>
        </p:nvGrpSpPr>
        <p:grpSpPr bwMode="auto">
          <a:xfrm>
            <a:off x="11025188" y="223838"/>
            <a:ext cx="782637" cy="820737"/>
            <a:chOff x="11025239" y="298321"/>
            <a:chExt cx="782208" cy="820066"/>
          </a:xfrm>
        </p:grpSpPr>
        <p:pic>
          <p:nvPicPr>
            <p:cNvPr id="10247" name="图片 4">
              <a:extLst>
                <a:ext uri="{FF2B5EF4-FFF2-40B4-BE49-F238E27FC236}">
                  <a16:creationId xmlns="" xmlns:a16="http://schemas.microsoft.com/office/drawing/2014/main" id="{2937E13D-2377-492D-8019-EBC1A14A780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图片 10">
              <a:extLst>
                <a:ext uri="{FF2B5EF4-FFF2-40B4-BE49-F238E27FC236}">
                  <a16:creationId xmlns="" xmlns:a16="http://schemas.microsoft.com/office/drawing/2014/main" id="{27E445E7-DF1C-4320-9824-FA8A62B6819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501" r:id="rId1"/>
    <p:sldLayoutId id="2147484443" r:id="rId2"/>
    <p:sldLayoutId id="2147484502" r:id="rId3"/>
    <p:sldLayoutId id="2147484503" r:id="rId4"/>
  </p:sldLayoutIdLst>
  <p:transition spd="slow">
    <p:random/>
  </p:transition>
  <p:hf sldNum="0"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95C3D54A-9658-4E40-B475-1C12A4E25131}"/>
              </a:ext>
            </a:extLst>
          </p:cNvPr>
          <p:cNvPicPr>
            <a:picLocks noChangeAspect="1"/>
          </p:cNvPicPr>
          <p:nvPr userDrawn="1"/>
        </p:nvPicPr>
        <p:blipFill>
          <a:blip r:embed="rId7" cstate="print"/>
          <a:srcRect l="33014" t="5403" r="33014" b="5403"/>
          <a:stretch>
            <a:fillRect/>
          </a:stretch>
        </p:blipFill>
        <p:spPr>
          <a:xfrm>
            <a:off x="4"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 xmlns:a16="http://schemas.microsoft.com/office/drawing/2014/main" id="{901F382A-1670-45CA-ADC2-A9A511B6E5FD}"/>
              </a:ext>
            </a:extLst>
          </p:cNvPr>
          <p:cNvSpPr/>
          <p:nvPr userDrawn="1"/>
        </p:nvSpPr>
        <p:spPr>
          <a:xfrm>
            <a:off x="1" y="0"/>
            <a:ext cx="12191996" cy="6857999"/>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1270" name="组合 1">
            <a:extLst>
              <a:ext uri="{FF2B5EF4-FFF2-40B4-BE49-F238E27FC236}">
                <a16:creationId xmlns="" xmlns:a16="http://schemas.microsoft.com/office/drawing/2014/main" id="{A40BD3AF-3C49-47BF-A55C-708B1C6D8CC5}"/>
              </a:ext>
            </a:extLst>
          </p:cNvPr>
          <p:cNvGrpSpPr>
            <a:grpSpLocks/>
          </p:cNvGrpSpPr>
          <p:nvPr userDrawn="1"/>
        </p:nvGrpSpPr>
        <p:grpSpPr bwMode="auto">
          <a:xfrm>
            <a:off x="11025188" y="223838"/>
            <a:ext cx="782637" cy="820737"/>
            <a:chOff x="11025239" y="298321"/>
            <a:chExt cx="782208" cy="820066"/>
          </a:xfrm>
        </p:grpSpPr>
        <p:pic>
          <p:nvPicPr>
            <p:cNvPr id="11271" name="图片 4">
              <a:extLst>
                <a:ext uri="{FF2B5EF4-FFF2-40B4-BE49-F238E27FC236}">
                  <a16:creationId xmlns="" xmlns:a16="http://schemas.microsoft.com/office/drawing/2014/main" id="{DE603A76-B973-4F80-8DC0-A8BF33A54A3E}"/>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图片 10">
              <a:extLst>
                <a:ext uri="{FF2B5EF4-FFF2-40B4-BE49-F238E27FC236}">
                  <a16:creationId xmlns="" xmlns:a16="http://schemas.microsoft.com/office/drawing/2014/main" id="{DE4DA577-7F46-452A-97D6-EC1CB9A4DB88}"/>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504" r:id="rId1"/>
    <p:sldLayoutId id="2147484444" r:id="rId2"/>
    <p:sldLayoutId id="2147484505" r:id="rId3"/>
    <p:sldLayoutId id="2147484506" r:id="rId4"/>
    <p:sldLayoutId id="2147484520" r:id="rId5"/>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FE5052D4-A094-4D4E-A4DE-5634D993558E}"/>
              </a:ext>
            </a:extLst>
          </p:cNvPr>
          <p:cNvPicPr>
            <a:picLocks noChangeAspect="1"/>
          </p:cNvPicPr>
          <p:nvPr/>
        </p:nvPicPr>
        <p:blipFill>
          <a:blip r:embed="rId6" cstate="print"/>
          <a:srcRect l="33014" t="5403" r="33014" b="5403"/>
          <a:stretch>
            <a:fillRect/>
          </a:stretch>
        </p:blipFill>
        <p:spPr>
          <a:xfrm>
            <a:off x="5"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 xmlns:a16="http://schemas.microsoft.com/office/drawing/2014/main" id="{E2B739FF-9CDA-4BE5-95ED-AA920E680F14}"/>
              </a:ext>
            </a:extLst>
          </p:cNvPr>
          <p:cNvSpPr/>
          <p:nvPr/>
        </p:nvSpPr>
        <p:spPr>
          <a:xfrm>
            <a:off x="0" y="0"/>
            <a:ext cx="12192000" cy="6858000"/>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nvGrpSpPr>
          <p:cNvPr id="2054" name="组合 1">
            <a:extLst>
              <a:ext uri="{FF2B5EF4-FFF2-40B4-BE49-F238E27FC236}">
                <a16:creationId xmlns="" xmlns:a16="http://schemas.microsoft.com/office/drawing/2014/main" id="{A402AD89-4F7B-4E17-B56E-973F472FCB60}"/>
              </a:ext>
            </a:extLst>
          </p:cNvPr>
          <p:cNvGrpSpPr>
            <a:grpSpLocks/>
          </p:cNvGrpSpPr>
          <p:nvPr/>
        </p:nvGrpSpPr>
        <p:grpSpPr bwMode="auto">
          <a:xfrm>
            <a:off x="11025188" y="223838"/>
            <a:ext cx="782637" cy="820737"/>
            <a:chOff x="11025239" y="298321"/>
            <a:chExt cx="782208" cy="820066"/>
          </a:xfrm>
        </p:grpSpPr>
        <p:pic>
          <p:nvPicPr>
            <p:cNvPr id="2055" name="图片 4">
              <a:extLst>
                <a:ext uri="{FF2B5EF4-FFF2-40B4-BE49-F238E27FC236}">
                  <a16:creationId xmlns="" xmlns:a16="http://schemas.microsoft.com/office/drawing/2014/main" id="{B963E6C0-5F59-47AC-BC37-8E9F4B13C8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图片 10">
              <a:extLst>
                <a:ext uri="{FF2B5EF4-FFF2-40B4-BE49-F238E27FC236}">
                  <a16:creationId xmlns="" xmlns:a16="http://schemas.microsoft.com/office/drawing/2014/main" id="{C535F757-2960-4029-92F7-7C6414E3CF0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54" r:id="rId1"/>
    <p:sldLayoutId id="2147484429" r:id="rId2"/>
    <p:sldLayoutId id="2147484455" r:id="rId3"/>
    <p:sldLayoutId id="2147484456" r:id="rId4"/>
  </p:sldLayoutIdLst>
  <p:transition spd="slow">
    <p:random/>
  </p:transition>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E3F13A71-9633-4E52-B87D-4938EE2374DE}"/>
              </a:ext>
            </a:extLst>
          </p:cNvPr>
          <p:cNvPicPr>
            <a:picLocks noChangeAspect="1"/>
          </p:cNvPicPr>
          <p:nvPr/>
        </p:nvPicPr>
        <p:blipFill>
          <a:blip r:embed="rId15" cstate="print"/>
          <a:srcRect l="33014" t="5403" r="33014" b="5403"/>
          <a:stretch>
            <a:fillRect/>
          </a:stretch>
        </p:blipFill>
        <p:spPr>
          <a:xfrm>
            <a:off x="5"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 xmlns:a16="http://schemas.microsoft.com/office/drawing/2014/main" id="{D1ACC787-3FC5-4C92-8435-2667162D3ED6}"/>
              </a:ext>
            </a:extLst>
          </p:cNvPr>
          <p:cNvSpPr/>
          <p:nvPr/>
        </p:nvSpPr>
        <p:spPr>
          <a:xfrm>
            <a:off x="0" y="0"/>
            <a:ext cx="12192000" cy="6858000"/>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nvGrpSpPr>
          <p:cNvPr id="3078" name="组合 1">
            <a:extLst>
              <a:ext uri="{FF2B5EF4-FFF2-40B4-BE49-F238E27FC236}">
                <a16:creationId xmlns="" xmlns:a16="http://schemas.microsoft.com/office/drawing/2014/main" id="{615F7492-928F-4BB6-A813-E1616438D74C}"/>
              </a:ext>
            </a:extLst>
          </p:cNvPr>
          <p:cNvGrpSpPr>
            <a:grpSpLocks/>
          </p:cNvGrpSpPr>
          <p:nvPr/>
        </p:nvGrpSpPr>
        <p:grpSpPr bwMode="auto">
          <a:xfrm>
            <a:off x="11025188" y="223838"/>
            <a:ext cx="782637" cy="820737"/>
            <a:chOff x="11025239" y="298321"/>
            <a:chExt cx="782208" cy="820066"/>
          </a:xfrm>
        </p:grpSpPr>
        <p:pic>
          <p:nvPicPr>
            <p:cNvPr id="3079" name="图片 4">
              <a:extLst>
                <a:ext uri="{FF2B5EF4-FFF2-40B4-BE49-F238E27FC236}">
                  <a16:creationId xmlns="" xmlns:a16="http://schemas.microsoft.com/office/drawing/2014/main" id="{0C949F9E-0B90-4575-B555-8A503449AB1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图片 10">
              <a:extLst>
                <a:ext uri="{FF2B5EF4-FFF2-40B4-BE49-F238E27FC236}">
                  <a16:creationId xmlns="" xmlns:a16="http://schemas.microsoft.com/office/drawing/2014/main" id="{CB50AC00-F06F-41E5-8703-1B379259BEB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57" r:id="rId1"/>
    <p:sldLayoutId id="2147484430"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31" r:id="rId11"/>
    <p:sldLayoutId id="2147484432" r:id="rId12"/>
    <p:sldLayoutId id="2147484433" r:id="rId13"/>
  </p:sldLayoutIdLst>
  <p:transition spd="slow">
    <p:random/>
  </p:transition>
  <p:hf sldNum="0" hdr="0" dt="0"/>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624A3F52-C0E2-41DB-96DA-44E8D50A3E95}"/>
              </a:ext>
            </a:extLst>
          </p:cNvPr>
          <p:cNvPicPr>
            <a:picLocks noChangeAspect="1"/>
          </p:cNvPicPr>
          <p:nvPr/>
        </p:nvPicPr>
        <p:blipFill>
          <a:blip r:embed="rId6" cstate="print"/>
          <a:srcRect l="33014" t="5403" r="33014" b="5403"/>
          <a:stretch>
            <a:fillRect/>
          </a:stretch>
        </p:blipFill>
        <p:spPr>
          <a:xfrm>
            <a:off x="5"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 xmlns:a16="http://schemas.microsoft.com/office/drawing/2014/main" id="{29081C1A-8954-433C-8FE5-EA8FEBDCDDD6}"/>
              </a:ext>
            </a:extLst>
          </p:cNvPr>
          <p:cNvSpPr/>
          <p:nvPr/>
        </p:nvSpPr>
        <p:spPr>
          <a:xfrm>
            <a:off x="0" y="0"/>
            <a:ext cx="12192000" cy="6858000"/>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nvGrpSpPr>
          <p:cNvPr id="4102" name="组合 1">
            <a:extLst>
              <a:ext uri="{FF2B5EF4-FFF2-40B4-BE49-F238E27FC236}">
                <a16:creationId xmlns="" xmlns:a16="http://schemas.microsoft.com/office/drawing/2014/main" id="{E535F143-74A3-4D60-8C88-885790978B96}"/>
              </a:ext>
            </a:extLst>
          </p:cNvPr>
          <p:cNvGrpSpPr>
            <a:grpSpLocks/>
          </p:cNvGrpSpPr>
          <p:nvPr/>
        </p:nvGrpSpPr>
        <p:grpSpPr bwMode="auto">
          <a:xfrm>
            <a:off x="11025188" y="223838"/>
            <a:ext cx="782637" cy="820737"/>
            <a:chOff x="11025239" y="298321"/>
            <a:chExt cx="782208" cy="820066"/>
          </a:xfrm>
        </p:grpSpPr>
        <p:pic>
          <p:nvPicPr>
            <p:cNvPr id="4103" name="图片 4">
              <a:extLst>
                <a:ext uri="{FF2B5EF4-FFF2-40B4-BE49-F238E27FC236}">
                  <a16:creationId xmlns="" xmlns:a16="http://schemas.microsoft.com/office/drawing/2014/main" id="{6D8F5339-9289-4B14-8234-23E0836A39E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图片 10">
              <a:extLst>
                <a:ext uri="{FF2B5EF4-FFF2-40B4-BE49-F238E27FC236}">
                  <a16:creationId xmlns="" xmlns:a16="http://schemas.microsoft.com/office/drawing/2014/main" id="{606CE286-9991-48B3-87EA-1D7CB55F09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66" r:id="rId1"/>
    <p:sldLayoutId id="2147484434" r:id="rId2"/>
    <p:sldLayoutId id="2147484467" r:id="rId3"/>
    <p:sldLayoutId id="2147484468" r:id="rId4"/>
  </p:sldLayoutIdLst>
  <p:transition spd="slow">
    <p:random/>
  </p:transition>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0DFDD4C0-4C2B-4A74-8955-31D5CB101607}"/>
              </a:ext>
            </a:extLst>
          </p:cNvPr>
          <p:cNvPicPr>
            <a:picLocks noChangeAspect="1"/>
          </p:cNvPicPr>
          <p:nvPr/>
        </p:nvPicPr>
        <p:blipFill>
          <a:blip r:embed="rId15" cstate="print"/>
          <a:srcRect l="33014" t="5403" r="33014" b="5403"/>
          <a:stretch>
            <a:fillRect/>
          </a:stretch>
        </p:blipFill>
        <p:spPr>
          <a:xfrm>
            <a:off x="5"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 xmlns:a16="http://schemas.microsoft.com/office/drawing/2014/main" id="{EA247184-DE0D-4D88-82DB-A46C3B322F1A}"/>
              </a:ext>
            </a:extLst>
          </p:cNvPr>
          <p:cNvSpPr/>
          <p:nvPr/>
        </p:nvSpPr>
        <p:spPr>
          <a:xfrm>
            <a:off x="0" y="0"/>
            <a:ext cx="12192000" cy="6858000"/>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nvGrpSpPr>
          <p:cNvPr id="5126" name="组合 1">
            <a:extLst>
              <a:ext uri="{FF2B5EF4-FFF2-40B4-BE49-F238E27FC236}">
                <a16:creationId xmlns="" xmlns:a16="http://schemas.microsoft.com/office/drawing/2014/main" id="{56067FD6-0AB6-443C-B96C-E14C8C10B105}"/>
              </a:ext>
            </a:extLst>
          </p:cNvPr>
          <p:cNvGrpSpPr>
            <a:grpSpLocks/>
          </p:cNvGrpSpPr>
          <p:nvPr/>
        </p:nvGrpSpPr>
        <p:grpSpPr bwMode="auto">
          <a:xfrm>
            <a:off x="11025188" y="223838"/>
            <a:ext cx="782637" cy="820737"/>
            <a:chOff x="11025239" y="298321"/>
            <a:chExt cx="782208" cy="820066"/>
          </a:xfrm>
        </p:grpSpPr>
        <p:pic>
          <p:nvPicPr>
            <p:cNvPr id="5130" name="图片 4">
              <a:extLst>
                <a:ext uri="{FF2B5EF4-FFF2-40B4-BE49-F238E27FC236}">
                  <a16:creationId xmlns="" xmlns:a16="http://schemas.microsoft.com/office/drawing/2014/main" id="{0587CFE9-BA53-4163-B8AA-879F0CB874F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图片 10">
              <a:extLst>
                <a:ext uri="{FF2B5EF4-FFF2-40B4-BE49-F238E27FC236}">
                  <a16:creationId xmlns="" xmlns:a16="http://schemas.microsoft.com/office/drawing/2014/main" id="{09C3F0E1-B3BA-4C66-ABB2-615CF8BBB5E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7" name="组合 1">
            <a:extLst>
              <a:ext uri="{FF2B5EF4-FFF2-40B4-BE49-F238E27FC236}">
                <a16:creationId xmlns="" xmlns:a16="http://schemas.microsoft.com/office/drawing/2014/main" id="{CEAD13F1-466E-45ED-BD87-D6B9055E6C8A}"/>
              </a:ext>
            </a:extLst>
          </p:cNvPr>
          <p:cNvGrpSpPr>
            <a:grpSpLocks/>
          </p:cNvGrpSpPr>
          <p:nvPr/>
        </p:nvGrpSpPr>
        <p:grpSpPr bwMode="auto">
          <a:xfrm>
            <a:off x="11025188" y="223838"/>
            <a:ext cx="782637" cy="820737"/>
            <a:chOff x="11025239" y="298321"/>
            <a:chExt cx="782208" cy="820066"/>
          </a:xfrm>
        </p:grpSpPr>
        <p:pic>
          <p:nvPicPr>
            <p:cNvPr id="5128" name="图片 4">
              <a:extLst>
                <a:ext uri="{FF2B5EF4-FFF2-40B4-BE49-F238E27FC236}">
                  <a16:creationId xmlns="" xmlns:a16="http://schemas.microsoft.com/office/drawing/2014/main" id="{866888F4-ABC8-4642-B580-4338FE40DDE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图片 10">
              <a:extLst>
                <a:ext uri="{FF2B5EF4-FFF2-40B4-BE49-F238E27FC236}">
                  <a16:creationId xmlns="" xmlns:a16="http://schemas.microsoft.com/office/drawing/2014/main" id="{FD34D78E-C7F3-4DD5-B0BE-81B23D8397E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69" r:id="rId1"/>
    <p:sldLayoutId id="2147484435"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 id="2147484479" r:id="rId12"/>
    <p:sldLayoutId id="2147484480" r:id="rId13"/>
  </p:sldLayoutIdLst>
  <p:transition spd="slow">
    <p:random/>
  </p:transition>
  <p:hf sldNum="0" hdr="0" dt="0"/>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C55AB792-EE86-4225-A835-C378C7103389}"/>
              </a:ext>
            </a:extLst>
          </p:cNvPr>
          <p:cNvPicPr>
            <a:picLocks noChangeAspect="1"/>
          </p:cNvPicPr>
          <p:nvPr/>
        </p:nvPicPr>
        <p:blipFill>
          <a:blip r:embed="rId6" cstate="print"/>
          <a:srcRect l="33014" t="5403" r="33014" b="5403"/>
          <a:stretch>
            <a:fillRect/>
          </a:stretch>
        </p:blipFill>
        <p:spPr>
          <a:xfrm>
            <a:off x="5"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 xmlns:a16="http://schemas.microsoft.com/office/drawing/2014/main" id="{CF1981B8-7052-458C-9CBE-C6FAA0526D4D}"/>
              </a:ext>
            </a:extLst>
          </p:cNvPr>
          <p:cNvSpPr/>
          <p:nvPr/>
        </p:nvSpPr>
        <p:spPr>
          <a:xfrm>
            <a:off x="0" y="0"/>
            <a:ext cx="12192000" cy="6858000"/>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nvGrpSpPr>
          <p:cNvPr id="6150" name="组合 1">
            <a:extLst>
              <a:ext uri="{FF2B5EF4-FFF2-40B4-BE49-F238E27FC236}">
                <a16:creationId xmlns="" xmlns:a16="http://schemas.microsoft.com/office/drawing/2014/main" id="{413CB32F-BE7B-4160-B191-38FA0775B199}"/>
              </a:ext>
            </a:extLst>
          </p:cNvPr>
          <p:cNvGrpSpPr>
            <a:grpSpLocks/>
          </p:cNvGrpSpPr>
          <p:nvPr/>
        </p:nvGrpSpPr>
        <p:grpSpPr bwMode="auto">
          <a:xfrm>
            <a:off x="11025188" y="223838"/>
            <a:ext cx="782637" cy="820737"/>
            <a:chOff x="11025239" y="298321"/>
            <a:chExt cx="782208" cy="820066"/>
          </a:xfrm>
        </p:grpSpPr>
        <p:pic>
          <p:nvPicPr>
            <p:cNvPr id="6151" name="图片 4">
              <a:extLst>
                <a:ext uri="{FF2B5EF4-FFF2-40B4-BE49-F238E27FC236}">
                  <a16:creationId xmlns="" xmlns:a16="http://schemas.microsoft.com/office/drawing/2014/main" id="{69F60276-515F-4060-8B61-55A6932EE93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图片 10">
              <a:extLst>
                <a:ext uri="{FF2B5EF4-FFF2-40B4-BE49-F238E27FC236}">
                  <a16:creationId xmlns="" xmlns:a16="http://schemas.microsoft.com/office/drawing/2014/main" id="{8E722972-9152-4384-8E43-F07158761A0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81" r:id="rId1"/>
    <p:sldLayoutId id="2147484436" r:id="rId2"/>
    <p:sldLayoutId id="2147484482" r:id="rId3"/>
    <p:sldLayoutId id="2147484483" r:id="rId4"/>
  </p:sldLayoutIdLst>
  <p:transition spd="slow">
    <p:random/>
  </p:transition>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9C5A6ED2-292E-41F6-8369-562EDA6293BA}"/>
              </a:ext>
            </a:extLst>
          </p:cNvPr>
          <p:cNvPicPr>
            <a:picLocks noChangeAspect="1"/>
          </p:cNvPicPr>
          <p:nvPr/>
        </p:nvPicPr>
        <p:blipFill>
          <a:blip r:embed="rId15" cstate="print"/>
          <a:srcRect l="33014" t="5403" r="33014" b="5403"/>
          <a:stretch>
            <a:fillRect/>
          </a:stretch>
        </p:blipFill>
        <p:spPr>
          <a:xfrm>
            <a:off x="5"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 xmlns:a16="http://schemas.microsoft.com/office/drawing/2014/main" id="{3B672656-7AE4-4CD1-BEA1-4E45BE1CDB02}"/>
              </a:ext>
            </a:extLst>
          </p:cNvPr>
          <p:cNvSpPr/>
          <p:nvPr/>
        </p:nvSpPr>
        <p:spPr>
          <a:xfrm>
            <a:off x="0" y="0"/>
            <a:ext cx="12192000" cy="6858000"/>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nvGrpSpPr>
          <p:cNvPr id="7174" name="组合 1">
            <a:extLst>
              <a:ext uri="{FF2B5EF4-FFF2-40B4-BE49-F238E27FC236}">
                <a16:creationId xmlns="" xmlns:a16="http://schemas.microsoft.com/office/drawing/2014/main" id="{25A7A53B-47C4-4ABD-86C4-9F4B5B362250}"/>
              </a:ext>
            </a:extLst>
          </p:cNvPr>
          <p:cNvGrpSpPr>
            <a:grpSpLocks/>
          </p:cNvGrpSpPr>
          <p:nvPr/>
        </p:nvGrpSpPr>
        <p:grpSpPr bwMode="auto">
          <a:xfrm>
            <a:off x="11025188" y="223838"/>
            <a:ext cx="782637" cy="820737"/>
            <a:chOff x="11025239" y="298321"/>
            <a:chExt cx="782208" cy="820066"/>
          </a:xfrm>
        </p:grpSpPr>
        <p:pic>
          <p:nvPicPr>
            <p:cNvPr id="7175" name="图片 4">
              <a:extLst>
                <a:ext uri="{FF2B5EF4-FFF2-40B4-BE49-F238E27FC236}">
                  <a16:creationId xmlns="" xmlns:a16="http://schemas.microsoft.com/office/drawing/2014/main" id="{A330CFC9-0CBC-46E6-8316-B9121ED72E5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图片 10">
              <a:extLst>
                <a:ext uri="{FF2B5EF4-FFF2-40B4-BE49-F238E27FC236}">
                  <a16:creationId xmlns="" xmlns:a16="http://schemas.microsoft.com/office/drawing/2014/main" id="{54C10E3A-07D0-4B45-B4F9-5E3B48DE662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84" r:id="rId1"/>
    <p:sldLayoutId id="2147484437"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38" r:id="rId11"/>
    <p:sldLayoutId id="2147484439" r:id="rId12"/>
    <p:sldLayoutId id="2147484440" r:id="rId13"/>
  </p:sldLayoutIdLst>
  <p:transition spd="slow">
    <p:random/>
  </p:transition>
  <p:hf sldNum="0" hdr="0" dt="0"/>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0F0CA15B-E5A4-4F9B-BAE2-B1744448FD7C}"/>
              </a:ext>
            </a:extLst>
          </p:cNvPr>
          <p:cNvPicPr>
            <a:picLocks noChangeAspect="1"/>
          </p:cNvPicPr>
          <p:nvPr/>
        </p:nvPicPr>
        <p:blipFill>
          <a:blip r:embed="rId6" cstate="print"/>
          <a:srcRect l="33014" t="5403" r="33014" b="5403"/>
          <a:stretch>
            <a:fillRect/>
          </a:stretch>
        </p:blipFill>
        <p:spPr>
          <a:xfrm>
            <a:off x="5"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 xmlns:a16="http://schemas.microsoft.com/office/drawing/2014/main" id="{43F88DCC-374C-4BE0-89D7-C8E4DCE4FEE9}"/>
              </a:ext>
            </a:extLst>
          </p:cNvPr>
          <p:cNvSpPr/>
          <p:nvPr/>
        </p:nvSpPr>
        <p:spPr>
          <a:xfrm>
            <a:off x="0" y="0"/>
            <a:ext cx="12192000" cy="6858000"/>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nvGrpSpPr>
          <p:cNvPr id="8198" name="组合 1">
            <a:extLst>
              <a:ext uri="{FF2B5EF4-FFF2-40B4-BE49-F238E27FC236}">
                <a16:creationId xmlns="" xmlns:a16="http://schemas.microsoft.com/office/drawing/2014/main" id="{AA932321-F1D5-42FA-8557-C35D8D4BB8FE}"/>
              </a:ext>
            </a:extLst>
          </p:cNvPr>
          <p:cNvGrpSpPr>
            <a:grpSpLocks/>
          </p:cNvGrpSpPr>
          <p:nvPr/>
        </p:nvGrpSpPr>
        <p:grpSpPr bwMode="auto">
          <a:xfrm>
            <a:off x="11025188" y="223838"/>
            <a:ext cx="782637" cy="820737"/>
            <a:chOff x="11025239" y="298321"/>
            <a:chExt cx="782208" cy="820066"/>
          </a:xfrm>
        </p:grpSpPr>
        <p:pic>
          <p:nvPicPr>
            <p:cNvPr id="8199" name="图片 4">
              <a:extLst>
                <a:ext uri="{FF2B5EF4-FFF2-40B4-BE49-F238E27FC236}">
                  <a16:creationId xmlns="" xmlns:a16="http://schemas.microsoft.com/office/drawing/2014/main" id="{081FAF99-C7F8-48CD-A147-A4EEF094576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图片 10">
              <a:extLst>
                <a:ext uri="{FF2B5EF4-FFF2-40B4-BE49-F238E27FC236}">
                  <a16:creationId xmlns="" xmlns:a16="http://schemas.microsoft.com/office/drawing/2014/main" id="{49FA0D84-373B-4A7B-B83B-DB7E1AF4AE8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93" r:id="rId1"/>
    <p:sldLayoutId id="2147484441" r:id="rId2"/>
    <p:sldLayoutId id="2147484494" r:id="rId3"/>
    <p:sldLayoutId id="2147484495" r:id="rId4"/>
  </p:sldLayoutIdLst>
  <p:transition spd="slow">
    <p:random/>
  </p:transition>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791B6DBD-2A3F-4A28-A170-C23DA5AAA2C4}"/>
              </a:ext>
            </a:extLst>
          </p:cNvPr>
          <p:cNvPicPr>
            <a:picLocks noChangeAspect="1"/>
          </p:cNvPicPr>
          <p:nvPr/>
        </p:nvPicPr>
        <p:blipFill>
          <a:blip r:embed="rId8" cstate="print"/>
          <a:srcRect l="33014" t="5403" r="33014" b="5403"/>
          <a:stretch>
            <a:fillRect/>
          </a:stretch>
        </p:blipFill>
        <p:spPr>
          <a:xfrm>
            <a:off x="4"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 xmlns:a16="http://schemas.microsoft.com/office/drawing/2014/main" id="{57DA8B64-6FD5-43B9-B576-B931F45CE45D}"/>
              </a:ext>
            </a:extLst>
          </p:cNvPr>
          <p:cNvSpPr/>
          <p:nvPr/>
        </p:nvSpPr>
        <p:spPr>
          <a:xfrm>
            <a:off x="0" y="0"/>
            <a:ext cx="12192000" cy="6858000"/>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nvGrpSpPr>
          <p:cNvPr id="9222" name="组合 1">
            <a:extLst>
              <a:ext uri="{FF2B5EF4-FFF2-40B4-BE49-F238E27FC236}">
                <a16:creationId xmlns="" xmlns:a16="http://schemas.microsoft.com/office/drawing/2014/main" id="{619C3F3A-55DE-4E12-ACDB-F758152BDBE5}"/>
              </a:ext>
            </a:extLst>
          </p:cNvPr>
          <p:cNvGrpSpPr>
            <a:grpSpLocks/>
          </p:cNvGrpSpPr>
          <p:nvPr/>
        </p:nvGrpSpPr>
        <p:grpSpPr bwMode="auto">
          <a:xfrm>
            <a:off x="11025188" y="223838"/>
            <a:ext cx="782637" cy="820737"/>
            <a:chOff x="11025239" y="298321"/>
            <a:chExt cx="782208" cy="820066"/>
          </a:xfrm>
        </p:grpSpPr>
        <p:pic>
          <p:nvPicPr>
            <p:cNvPr id="9223" name="图片 4">
              <a:extLst>
                <a:ext uri="{FF2B5EF4-FFF2-40B4-BE49-F238E27FC236}">
                  <a16:creationId xmlns="" xmlns:a16="http://schemas.microsoft.com/office/drawing/2014/main" id="{950605E9-C5A2-4314-B1F6-3B1B9551E7A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图片 10">
              <a:extLst>
                <a:ext uri="{FF2B5EF4-FFF2-40B4-BE49-F238E27FC236}">
                  <a16:creationId xmlns="" xmlns:a16="http://schemas.microsoft.com/office/drawing/2014/main" id="{3927406B-3221-4463-B1D3-00F5792076D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96" r:id="rId1"/>
    <p:sldLayoutId id="2147484442" r:id="rId2"/>
    <p:sldLayoutId id="2147484497" r:id="rId3"/>
    <p:sldLayoutId id="2147484498" r:id="rId4"/>
    <p:sldLayoutId id="2147484499" r:id="rId5"/>
    <p:sldLayoutId id="2147484500" r:id="rId6"/>
  </p:sldLayoutIdLst>
  <p:transition spd="slow">
    <p:random/>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2.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1.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组合 3">
            <a:extLst>
              <a:ext uri="{FF2B5EF4-FFF2-40B4-BE49-F238E27FC236}">
                <a16:creationId xmlns="" xmlns:a16="http://schemas.microsoft.com/office/drawing/2014/main" id="{D208C562-7E6E-4AEE-A4D3-5C2A51A08087}"/>
              </a:ext>
            </a:extLst>
          </p:cNvPr>
          <p:cNvGrpSpPr>
            <a:grpSpLocks/>
          </p:cNvGrpSpPr>
          <p:nvPr/>
        </p:nvGrpSpPr>
        <p:grpSpPr bwMode="auto">
          <a:xfrm>
            <a:off x="6372225" y="0"/>
            <a:ext cx="5819775" cy="6413500"/>
            <a:chOff x="6372419" y="-1"/>
            <a:chExt cx="5819581" cy="6413502"/>
          </a:xfrm>
        </p:grpSpPr>
        <p:sp>
          <p:nvSpPr>
            <p:cNvPr id="17" name="任意多边形: 形状 16">
              <a:extLst>
                <a:ext uri="{FF2B5EF4-FFF2-40B4-BE49-F238E27FC236}">
                  <a16:creationId xmlns="" xmlns:a16="http://schemas.microsoft.com/office/drawing/2014/main" id="{D19E4595-9FFE-40FB-9CC7-B6F39B9A7FEB}"/>
                </a:ext>
              </a:extLst>
            </p:cNvPr>
            <p:cNvSpPr/>
            <p:nvPr/>
          </p:nvSpPr>
          <p:spPr>
            <a:xfrm rot="16200000">
              <a:off x="6618366" y="839866"/>
              <a:ext cx="6413502" cy="4733767"/>
            </a:xfrm>
            <a:custGeom>
              <a:avLst/>
              <a:gdLst>
                <a:gd name="connsiteX0" fmla="*/ 6026438 w 6026438"/>
                <a:gd name="connsiteY0" fmla="*/ 3944622 h 4448176"/>
                <a:gd name="connsiteX1" fmla="*/ 6026438 w 6026438"/>
                <a:gd name="connsiteY1" fmla="*/ 4448176 h 4448176"/>
                <a:gd name="connsiteX2" fmla="*/ 0 w 6026438"/>
                <a:gd name="connsiteY2" fmla="*/ 4448175 h 4448176"/>
                <a:gd name="connsiteX3" fmla="*/ 2579942 w 6026438"/>
                <a:gd name="connsiteY3" fmla="*/ 0 h 4448176"/>
                <a:gd name="connsiteX4" fmla="*/ 3738559 w 6026438"/>
                <a:gd name="connsiteY4" fmla="*/ 0 h 4448176"/>
                <a:gd name="connsiteX5" fmla="*/ 6026438 w 6026438"/>
                <a:gd name="connsiteY5" fmla="*/ 3944622 h 444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6438" h="4448176">
                  <a:moveTo>
                    <a:pt x="6026438" y="3944622"/>
                  </a:moveTo>
                  <a:lnTo>
                    <a:pt x="6026438" y="4448176"/>
                  </a:lnTo>
                  <a:lnTo>
                    <a:pt x="0" y="4448175"/>
                  </a:lnTo>
                  <a:lnTo>
                    <a:pt x="2579942" y="0"/>
                  </a:lnTo>
                  <a:lnTo>
                    <a:pt x="3738559" y="0"/>
                  </a:lnTo>
                  <a:lnTo>
                    <a:pt x="6026438" y="394462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dirty="0">
                <a:solidFill>
                  <a:prstClr val="white"/>
                </a:solidFill>
              </a:endParaRPr>
            </a:p>
          </p:txBody>
        </p:sp>
        <p:sp>
          <p:nvSpPr>
            <p:cNvPr id="15" name="任意多边形: 形状 14">
              <a:extLst>
                <a:ext uri="{FF2B5EF4-FFF2-40B4-BE49-F238E27FC236}">
                  <a16:creationId xmlns="" xmlns:a16="http://schemas.microsoft.com/office/drawing/2014/main" id="{1F99C807-0714-4303-8526-7E80FB4C0098}"/>
                </a:ext>
              </a:extLst>
            </p:cNvPr>
            <p:cNvSpPr/>
            <p:nvPr/>
          </p:nvSpPr>
          <p:spPr>
            <a:xfrm rot="16200000">
              <a:off x="6316050" y="1075543"/>
              <a:ext cx="811213" cy="698477"/>
            </a:xfrm>
            <a:custGeom>
              <a:avLst/>
              <a:gdLst>
                <a:gd name="connsiteX0" fmla="*/ 760853 w 760853"/>
                <a:gd name="connsiteY0" fmla="*/ 655908 h 655908"/>
                <a:gd name="connsiteX1" fmla="*/ 0 w 760853"/>
                <a:gd name="connsiteY1" fmla="*/ 655908 h 655908"/>
                <a:gd name="connsiteX2" fmla="*/ 380427 w 760853"/>
                <a:gd name="connsiteY2" fmla="*/ 0 h 655908"/>
                <a:gd name="connsiteX3" fmla="*/ 760853 w 760853"/>
                <a:gd name="connsiteY3" fmla="*/ 655908 h 655908"/>
              </a:gdLst>
              <a:ahLst/>
              <a:cxnLst>
                <a:cxn ang="0">
                  <a:pos x="connsiteX0" y="connsiteY0"/>
                </a:cxn>
                <a:cxn ang="0">
                  <a:pos x="connsiteX1" y="connsiteY1"/>
                </a:cxn>
                <a:cxn ang="0">
                  <a:pos x="connsiteX2" y="connsiteY2"/>
                </a:cxn>
                <a:cxn ang="0">
                  <a:pos x="connsiteX3" y="connsiteY3"/>
                </a:cxn>
              </a:cxnLst>
              <a:rect l="l" t="t" r="r" b="b"/>
              <a:pathLst>
                <a:path w="760853" h="655908">
                  <a:moveTo>
                    <a:pt x="760853" y="655908"/>
                  </a:moveTo>
                  <a:lnTo>
                    <a:pt x="0" y="655908"/>
                  </a:lnTo>
                  <a:lnTo>
                    <a:pt x="380427" y="0"/>
                  </a:lnTo>
                  <a:lnTo>
                    <a:pt x="760853" y="65590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dirty="0">
                <a:solidFill>
                  <a:prstClr val="white"/>
                </a:solidFill>
              </a:endParaRPr>
            </a:p>
          </p:txBody>
        </p:sp>
      </p:grpSp>
      <p:sp>
        <p:nvSpPr>
          <p:cNvPr id="11" name="等腰三角形 10">
            <a:extLst>
              <a:ext uri="{FF2B5EF4-FFF2-40B4-BE49-F238E27FC236}">
                <a16:creationId xmlns="" xmlns:a16="http://schemas.microsoft.com/office/drawing/2014/main" id="{44720A03-634B-438B-84BD-3F8B742A1FB3}"/>
              </a:ext>
            </a:extLst>
          </p:cNvPr>
          <p:cNvSpPr/>
          <p:nvPr/>
        </p:nvSpPr>
        <p:spPr>
          <a:xfrm rot="16200000" flipH="1">
            <a:off x="6130131" y="2401094"/>
            <a:ext cx="3846513" cy="33178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a:solidFill>
                <a:prstClr val="white"/>
              </a:solidFill>
            </a:endParaRPr>
          </a:p>
        </p:txBody>
      </p:sp>
      <p:sp>
        <p:nvSpPr>
          <p:cNvPr id="5" name="等腰三角形 4">
            <a:extLst>
              <a:ext uri="{FF2B5EF4-FFF2-40B4-BE49-F238E27FC236}">
                <a16:creationId xmlns="" xmlns:a16="http://schemas.microsoft.com/office/drawing/2014/main" id="{2FB3FC6A-971E-48DE-A1E2-DB45A27FD92A}"/>
              </a:ext>
            </a:extLst>
          </p:cNvPr>
          <p:cNvSpPr/>
          <p:nvPr/>
        </p:nvSpPr>
        <p:spPr>
          <a:xfrm rot="5400000">
            <a:off x="7054057" y="781844"/>
            <a:ext cx="2982912" cy="257175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a:solidFill>
                <a:prstClr val="white"/>
              </a:solidFill>
            </a:endParaRPr>
          </a:p>
        </p:txBody>
      </p:sp>
      <p:sp>
        <p:nvSpPr>
          <p:cNvPr id="6" name="等腰三角形 5">
            <a:extLst>
              <a:ext uri="{FF2B5EF4-FFF2-40B4-BE49-F238E27FC236}">
                <a16:creationId xmlns="" xmlns:a16="http://schemas.microsoft.com/office/drawing/2014/main" id="{9E329C03-3B38-4259-84D9-842AF4603713}"/>
              </a:ext>
            </a:extLst>
          </p:cNvPr>
          <p:cNvSpPr/>
          <p:nvPr/>
        </p:nvSpPr>
        <p:spPr>
          <a:xfrm rot="5400000">
            <a:off x="9903619" y="677069"/>
            <a:ext cx="1071563" cy="92392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a:solidFill>
                <a:prstClr val="white"/>
              </a:solidFill>
            </a:endParaRPr>
          </a:p>
        </p:txBody>
      </p:sp>
      <p:sp>
        <p:nvSpPr>
          <p:cNvPr id="7" name="等腰三角形 6">
            <a:extLst>
              <a:ext uri="{FF2B5EF4-FFF2-40B4-BE49-F238E27FC236}">
                <a16:creationId xmlns="" xmlns:a16="http://schemas.microsoft.com/office/drawing/2014/main" id="{BADFCDFC-9B0D-42EA-B63E-BEDFC753B216}"/>
              </a:ext>
            </a:extLst>
          </p:cNvPr>
          <p:cNvSpPr/>
          <p:nvPr/>
        </p:nvSpPr>
        <p:spPr>
          <a:xfrm rot="16200000" flipH="1">
            <a:off x="6948114" y="1561313"/>
            <a:ext cx="4624656" cy="3986771"/>
          </a:xfrm>
          <a:prstGeom prst="triangle">
            <a:avLst/>
          </a:prstGeom>
          <a:blipFill dpi="0" rotWithShape="0">
            <a:blip r:embed="rId3" cstate="print"/>
            <a:srcRect/>
            <a:tile tx="0" ty="0" sx="90000" sy="9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dirty="0">
              <a:solidFill>
                <a:prstClr val="white"/>
              </a:solidFill>
            </a:endParaRPr>
          </a:p>
        </p:txBody>
      </p:sp>
      <p:sp>
        <p:nvSpPr>
          <p:cNvPr id="10" name="等腰三角形 9">
            <a:extLst>
              <a:ext uri="{FF2B5EF4-FFF2-40B4-BE49-F238E27FC236}">
                <a16:creationId xmlns="" xmlns:a16="http://schemas.microsoft.com/office/drawing/2014/main" id="{03BBAEF1-A124-4F73-A3B9-9AEC8ABB4775}"/>
              </a:ext>
            </a:extLst>
          </p:cNvPr>
          <p:cNvSpPr/>
          <p:nvPr/>
        </p:nvSpPr>
        <p:spPr>
          <a:xfrm rot="5400000">
            <a:off x="11364913" y="1404937"/>
            <a:ext cx="800100" cy="68897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a:solidFill>
                <a:prstClr val="white"/>
              </a:solidFill>
            </a:endParaRPr>
          </a:p>
        </p:txBody>
      </p:sp>
      <p:sp>
        <p:nvSpPr>
          <p:cNvPr id="12" name="等腰三角形 11">
            <a:extLst>
              <a:ext uri="{FF2B5EF4-FFF2-40B4-BE49-F238E27FC236}">
                <a16:creationId xmlns="" xmlns:a16="http://schemas.microsoft.com/office/drawing/2014/main" id="{90F44052-45BD-4FFD-8D49-D749E1C3D896}"/>
              </a:ext>
            </a:extLst>
          </p:cNvPr>
          <p:cNvSpPr/>
          <p:nvPr/>
        </p:nvSpPr>
        <p:spPr>
          <a:xfrm rot="5400000">
            <a:off x="9792494" y="5288757"/>
            <a:ext cx="746125" cy="64293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a:solidFill>
                <a:prstClr val="white"/>
              </a:solidFill>
            </a:endParaRPr>
          </a:p>
        </p:txBody>
      </p:sp>
      <p:grpSp>
        <p:nvGrpSpPr>
          <p:cNvPr id="89099" name="组合 2">
            <a:extLst>
              <a:ext uri="{FF2B5EF4-FFF2-40B4-BE49-F238E27FC236}">
                <a16:creationId xmlns="" xmlns:a16="http://schemas.microsoft.com/office/drawing/2014/main" id="{8EDD05AB-890B-4E87-AF74-175684C2B599}"/>
              </a:ext>
            </a:extLst>
          </p:cNvPr>
          <p:cNvGrpSpPr>
            <a:grpSpLocks/>
          </p:cNvGrpSpPr>
          <p:nvPr/>
        </p:nvGrpSpPr>
        <p:grpSpPr bwMode="auto">
          <a:xfrm>
            <a:off x="582613" y="603250"/>
            <a:ext cx="2257425" cy="587375"/>
            <a:chOff x="582224" y="603691"/>
            <a:chExt cx="2258243" cy="586656"/>
          </a:xfrm>
        </p:grpSpPr>
        <p:pic>
          <p:nvPicPr>
            <p:cNvPr id="89102" name="图片 27">
              <a:extLst>
                <a:ext uri="{FF2B5EF4-FFF2-40B4-BE49-F238E27FC236}">
                  <a16:creationId xmlns="" xmlns:a16="http://schemas.microsoft.com/office/drawing/2014/main" id="{F563EF01-9D7B-48BE-A599-8B0D4F2792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224" y="603691"/>
              <a:ext cx="782208" cy="58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3" name="图片 1">
              <a:extLst>
                <a:ext uri="{FF2B5EF4-FFF2-40B4-BE49-F238E27FC236}">
                  <a16:creationId xmlns="" xmlns:a16="http://schemas.microsoft.com/office/drawing/2014/main" id="{8144B81F-BEB7-48D3-B271-6BE1C1D46A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8446" y="675956"/>
              <a:ext cx="1432021" cy="44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矩形 8">
            <a:extLst>
              <a:ext uri="{FF2B5EF4-FFF2-40B4-BE49-F238E27FC236}">
                <a16:creationId xmlns="" xmlns:a16="http://schemas.microsoft.com/office/drawing/2014/main" id="{9D6F07B5-D378-4D8B-9EED-4F39ED516EC2}"/>
              </a:ext>
            </a:extLst>
          </p:cNvPr>
          <p:cNvSpPr/>
          <p:nvPr/>
        </p:nvSpPr>
        <p:spPr>
          <a:xfrm>
            <a:off x="157163" y="2916237"/>
            <a:ext cx="6237287" cy="923925"/>
          </a:xfrm>
          <a:prstGeom prst="rect">
            <a:avLst/>
          </a:prstGeom>
        </p:spPr>
        <p:txBody>
          <a:bodyPr>
            <a:spAutoFit/>
          </a:bodyPr>
          <a:lstStyle/>
          <a:p>
            <a:pPr lvl="1" algn="ctr" defTabSz="457200" eaLnBrk="1" fontAlgn="auto" hangingPunct="1">
              <a:spcBef>
                <a:spcPts val="0"/>
              </a:spcBef>
              <a:spcAft>
                <a:spcPts val="0"/>
              </a:spcAft>
              <a:defRPr/>
            </a:pPr>
            <a:r>
              <a:rPr lang="zh-CN" altLang="en-US" sz="5400" b="1" dirty="0">
                <a:solidFill>
                  <a:schemeClr val="accent5"/>
                </a:solidFill>
                <a:latin typeface="华文楷体" panose="02010600040101010101" pitchFamily="2" charset="-122"/>
                <a:ea typeface="华文楷体" panose="02010600040101010101" pitchFamily="2" charset="-122"/>
              </a:rPr>
              <a:t>出口退税业务培训</a:t>
            </a:r>
          </a:p>
        </p:txBody>
      </p:sp>
      <p:sp>
        <p:nvSpPr>
          <p:cNvPr id="25" name="矩形 24">
            <a:extLst>
              <a:ext uri="{FF2B5EF4-FFF2-40B4-BE49-F238E27FC236}">
                <a16:creationId xmlns="" xmlns:a16="http://schemas.microsoft.com/office/drawing/2014/main" id="{D28798AF-0763-4B1D-AC11-3362C65C8462}"/>
              </a:ext>
            </a:extLst>
          </p:cNvPr>
          <p:cNvSpPr/>
          <p:nvPr/>
        </p:nvSpPr>
        <p:spPr>
          <a:xfrm>
            <a:off x="2100263" y="4792663"/>
            <a:ext cx="4398962" cy="461962"/>
          </a:xfrm>
          <a:prstGeom prst="rect">
            <a:avLst/>
          </a:prstGeom>
        </p:spPr>
        <p:txBody>
          <a:bodyPr>
            <a:spAutoFit/>
          </a:bodyPr>
          <a:lstStyle/>
          <a:p>
            <a:pPr lvl="1" algn="ctr" defTabSz="457200" eaLnBrk="1" fontAlgn="auto" hangingPunct="1">
              <a:spcBef>
                <a:spcPts val="0"/>
              </a:spcBef>
              <a:spcAft>
                <a:spcPts val="0"/>
              </a:spcAft>
              <a:defRPr/>
            </a:pPr>
            <a:r>
              <a:rPr lang="zh-CN" altLang="en-US" sz="2400" b="1" dirty="0">
                <a:solidFill>
                  <a:schemeClr val="accent5">
                    <a:lumMod val="60000"/>
                    <a:lumOff val="40000"/>
                  </a:schemeClr>
                </a:solidFill>
                <a:latin typeface="华文楷体" panose="02010600040101010101" pitchFamily="2" charset="-122"/>
                <a:ea typeface="华文楷体" panose="02010600040101010101" pitchFamily="2" charset="-122"/>
              </a:rPr>
              <a:t>国家税务总局昆山市税务局</a:t>
            </a:r>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标题 1">
            <a:extLst>
              <a:ext uri="{FF2B5EF4-FFF2-40B4-BE49-F238E27FC236}">
                <a16:creationId xmlns="" xmlns:a16="http://schemas.microsoft.com/office/drawing/2014/main" id="{A75D8D27-7D19-469F-9E3E-035927C589CA}"/>
              </a:ext>
            </a:extLst>
          </p:cNvPr>
          <p:cNvSpPr>
            <a:spLocks noGrp="1"/>
          </p:cNvSpPr>
          <p:nvPr>
            <p:ph type="title" idx="4294967295"/>
          </p:nvPr>
        </p:nvSpPr>
        <p:spPr bwMode="auto">
          <a:xfrm>
            <a:off x="1314450"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3600" b="1" dirty="0"/>
              <a:t>生产企业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397000" y="2354263"/>
            <a:ext cx="9575800" cy="2390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zh-CN" altLang="en-US" sz="2400" b="1" dirty="0">
                <a:solidFill>
                  <a:srgbClr val="0070C0"/>
                </a:solidFill>
                <a:latin typeface="微软雅黑" panose="020B0503020204020204" pitchFamily="34" charset="-122"/>
                <a:cs typeface="宋体" panose="02010600030101010101" pitchFamily="2" charset="-122"/>
                <a:sym typeface="+mn-ea"/>
              </a:rPr>
              <a:t>第一步：计算当期不得免征和抵扣税额。</a:t>
            </a:r>
          </a:p>
          <a:p>
            <a:pPr eaLnBrk="1" hangingPunct="1">
              <a:lnSpc>
                <a:spcPct val="150000"/>
              </a:lnSpc>
              <a:defRPr/>
            </a:pPr>
            <a:r>
              <a:rPr lang="zh-CN" altLang="en-US" sz="2400" b="1" dirty="0">
                <a:solidFill>
                  <a:prstClr val="black">
                    <a:lumMod val="75000"/>
                    <a:lumOff val="25000"/>
                  </a:prstClr>
                </a:solidFill>
                <a:latin typeface="微软雅黑" panose="020B0503020204020204" pitchFamily="34" charset="-122"/>
                <a:cs typeface="宋体" panose="02010600030101010101" pitchFamily="2" charset="-122"/>
                <a:sym typeface="+mn-ea"/>
              </a:rPr>
              <a:t>    如果出口货物退税率等于征税率，则不用计算不得免征和抵扣税额，直接计算应纳税额。</a:t>
            </a:r>
            <a:endParaRPr lang="zh-CN" altLang="en-US" sz="2000" dirty="0">
              <a:solidFill>
                <a:prstClr val="black">
                  <a:lumMod val="75000"/>
                  <a:lumOff val="25000"/>
                </a:prstClr>
              </a:solidFill>
              <a:latin typeface="微软雅黑" panose="020B0503020204020204" pitchFamily="34" charset="-122"/>
              <a:cs typeface="宋体" panose="02010600030101010101" pitchFamily="2" charset="-122"/>
              <a:sym typeface="+mn-ea"/>
            </a:endParaRPr>
          </a:p>
        </p:txBody>
      </p:sp>
      <p:sp>
        <p:nvSpPr>
          <p:cNvPr id="5" name="文本占位符 2">
            <a:extLst>
              <a:ext uri="{FF2B5EF4-FFF2-40B4-BE49-F238E27FC236}">
                <a16:creationId xmlns="" xmlns:a16="http://schemas.microsoft.com/office/drawing/2014/main" id="{40403B87-2955-463D-A9A6-3D0623F5845A}"/>
              </a:ext>
            </a:extLst>
          </p:cNvPr>
          <p:cNvSpPr>
            <a:spLocks noGrp="1"/>
          </p:cNvSpPr>
          <p:nvPr>
            <p:ph type="body" sz="quarter" idx="10"/>
          </p:nvPr>
        </p:nvSpPr>
        <p:spPr>
          <a:xfrm>
            <a:off x="1397000" y="4758290"/>
            <a:ext cx="9575800" cy="1057275"/>
          </a:xfrm>
          <a:solidFill>
            <a:schemeClr val="tx1">
              <a:lumMod val="50000"/>
              <a:lumOff val="50000"/>
            </a:schemeClr>
          </a:solidFill>
        </p:spPr>
        <p:txBody>
          <a:bodyPr/>
          <a:lstStyle/>
          <a:p>
            <a:pPr eaLnBrk="1" hangingPunct="1">
              <a:lnSpc>
                <a:spcPct val="120000"/>
              </a:lnSpc>
              <a:buFont typeface="Arial" panose="020B0604020202020204" pitchFamily="34" charset="0"/>
              <a:buNone/>
              <a:defRPr/>
            </a:pPr>
            <a:r>
              <a:rPr lang="zh-CN" altLang="en-US" b="1" dirty="0" smtClean="0">
                <a:solidFill>
                  <a:srgbClr val="FFFFFF"/>
                </a:solidFill>
                <a:latin typeface="华文楷体" panose="02010600040101010101" pitchFamily="2" charset="-122"/>
                <a:ea typeface="华文楷体" panose="02010600040101010101" pitchFamily="2" charset="-122"/>
              </a:rPr>
              <a:t>体现在增值税</a:t>
            </a:r>
            <a:r>
              <a:rPr lang="zh-CN" altLang="en-US" b="1" dirty="0">
                <a:solidFill>
                  <a:srgbClr val="FFFFFF"/>
                </a:solidFill>
                <a:latin typeface="华文楷体" panose="02010600040101010101" pitchFamily="2" charset="-122"/>
                <a:ea typeface="华文楷体" panose="02010600040101010101" pitchFamily="2" charset="-122"/>
              </a:rPr>
              <a:t>申报表</a:t>
            </a:r>
            <a:r>
              <a:rPr lang="zh-CN" altLang="en-US" b="1" dirty="0">
                <a:solidFill>
                  <a:srgbClr val="FF0000"/>
                </a:solidFill>
                <a:latin typeface="华文楷体" panose="02010600040101010101" pitchFamily="2" charset="-122"/>
                <a:ea typeface="华文楷体" panose="02010600040101010101" pitchFamily="2" charset="-122"/>
              </a:rPr>
              <a:t>附表二第</a:t>
            </a:r>
            <a:r>
              <a:rPr lang="en-US" altLang="zh-CN" b="1" dirty="0">
                <a:solidFill>
                  <a:srgbClr val="FF0000"/>
                </a:solidFill>
                <a:latin typeface="华文楷体" panose="02010600040101010101" pitchFamily="2" charset="-122"/>
                <a:ea typeface="华文楷体" panose="02010600040101010101" pitchFamily="2" charset="-122"/>
              </a:rPr>
              <a:t>18</a:t>
            </a:r>
            <a:r>
              <a:rPr lang="zh-CN" altLang="en-US" b="1" dirty="0">
                <a:solidFill>
                  <a:srgbClr val="FF0000"/>
                </a:solidFill>
                <a:latin typeface="华文楷体" panose="02010600040101010101" pitchFamily="2" charset="-122"/>
                <a:ea typeface="华文楷体" panose="02010600040101010101" pitchFamily="2" charset="-122"/>
              </a:rPr>
              <a:t>栏</a:t>
            </a:r>
            <a:r>
              <a:rPr lang="zh-CN" altLang="en-US" b="1" dirty="0">
                <a:solidFill>
                  <a:srgbClr val="FFFFFF"/>
                </a:solidFill>
                <a:latin typeface="华文楷体" panose="02010600040101010101" pitchFamily="2" charset="-122"/>
                <a:ea typeface="华文楷体" panose="02010600040101010101" pitchFamily="2" charset="-122"/>
              </a:rPr>
              <a:t>，属于进项转</a:t>
            </a:r>
            <a:r>
              <a:rPr lang="zh-CN" altLang="en-US" b="1" dirty="0" smtClean="0">
                <a:solidFill>
                  <a:srgbClr val="FFFFFF"/>
                </a:solidFill>
                <a:latin typeface="华文楷体" panose="02010600040101010101" pitchFamily="2" charset="-122"/>
                <a:ea typeface="华文楷体" panose="02010600040101010101" pitchFamily="2" charset="-122"/>
              </a:rPr>
              <a:t>出。</a:t>
            </a:r>
            <a:endParaRPr lang="zh-CN" altLang="en-US" b="1" dirty="0">
              <a:solidFill>
                <a:srgbClr val="FFFFFF"/>
              </a:solidFill>
              <a:latin typeface="华文楷体" panose="02010600040101010101" pitchFamily="2" charset="-122"/>
              <a:ea typeface="华文楷体" panose="02010600040101010101" pitchFamily="2" charset="-122"/>
            </a:endParaRPr>
          </a:p>
        </p:txBody>
      </p:sp>
      <p:grpSp>
        <p:nvGrpSpPr>
          <p:cNvPr id="2" name="组合 5">
            <a:extLst>
              <a:ext uri="{FF2B5EF4-FFF2-40B4-BE49-F238E27FC236}">
                <a16:creationId xmlns="" xmlns:a16="http://schemas.microsoft.com/office/drawing/2014/main" id="{AFE00DCA-EFD6-4F9B-9502-2ED45F4FF038}"/>
              </a:ext>
            </a:extLst>
          </p:cNvPr>
          <p:cNvGrpSpPr>
            <a:grpSpLocks/>
          </p:cNvGrpSpPr>
          <p:nvPr/>
        </p:nvGrpSpPr>
        <p:grpSpPr bwMode="auto">
          <a:xfrm>
            <a:off x="1397000" y="1479550"/>
            <a:ext cx="5114925" cy="444500"/>
            <a:chOff x="2199" y="3349"/>
            <a:chExt cx="2536" cy="698"/>
          </a:xfrm>
        </p:grpSpPr>
        <p:sp>
          <p:nvSpPr>
            <p:cNvPr id="7" name=" 220">
              <a:extLst>
                <a:ext uri="{FF2B5EF4-FFF2-40B4-BE49-F238E27FC236}">
                  <a16:creationId xmlns="" xmlns:a16="http://schemas.microsoft.com/office/drawing/2014/main" id="{79B340AC-999E-40E7-B5CC-F5340D49E84B}"/>
                </a:ext>
              </a:extLst>
            </p:cNvPr>
            <p:cNvSpPr/>
            <p:nvPr/>
          </p:nvSpPr>
          <p:spPr>
            <a:xfrm>
              <a:off x="2199" y="3349"/>
              <a:ext cx="2536" cy="698"/>
            </a:xfrm>
            <a:prstGeom prst="snip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cxnSp>
        <p:nvCxnSpPr>
          <p:cNvPr id="9" name="直接连接符 6">
            <a:extLst>
              <a:ext uri="{FF2B5EF4-FFF2-40B4-BE49-F238E27FC236}">
                <a16:creationId xmlns="" xmlns:a16="http://schemas.microsoft.com/office/drawing/2014/main" id="{C8256B62-2C23-4E4B-B5BE-26B3A56C9A06}"/>
              </a:ext>
            </a:extLst>
          </p:cNvPr>
          <p:cNvCxnSpPr>
            <a:cxnSpLocks/>
          </p:cNvCxnSpPr>
          <p:nvPr/>
        </p:nvCxnSpPr>
        <p:spPr>
          <a:xfrm>
            <a:off x="3138488" y="1911350"/>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98312" name="标题 1">
            <a:extLst>
              <a:ext uri="{FF2B5EF4-FFF2-40B4-BE49-F238E27FC236}">
                <a16:creationId xmlns="" xmlns:a16="http://schemas.microsoft.com/office/drawing/2014/main" id="{1AB8B46E-A48E-466B-8945-A488C473C764}"/>
              </a:ext>
            </a:extLst>
          </p:cNvPr>
          <p:cNvSpPr>
            <a:spLocks noGrp="1" noChangeArrowheads="1"/>
          </p:cNvSpPr>
          <p:nvPr/>
        </p:nvSpPr>
        <p:spPr bwMode="auto">
          <a:xfrm>
            <a:off x="1397000" y="1523518"/>
            <a:ext cx="4884530" cy="400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 xmlns:a16="http://schemas.microsoft.com/office/drawing/2014/main" id="{68CD2161-AB36-4ED6-834A-1D29165962D9}"/>
              </a:ext>
            </a:extLst>
          </p:cNvPr>
          <p:cNvSpPr/>
          <p:nvPr/>
        </p:nvSpPr>
        <p:spPr>
          <a:xfrm>
            <a:off x="1502643" y="1537861"/>
            <a:ext cx="3005951" cy="400110"/>
          </a:xfrm>
          <a:prstGeom prst="rect">
            <a:avLst/>
          </a:prstGeom>
        </p:spPr>
        <p:txBody>
          <a:bodyPr wrap="none">
            <a:spAutoFit/>
          </a:bodyPr>
          <a:lstStyle/>
          <a:p>
            <a:r>
              <a:rPr lang="zh-CN" altLang="en-US" sz="2000" b="1" dirty="0" smtClean="0">
                <a:latin typeface="+mj-ea"/>
                <a:ea typeface="+mj-ea"/>
              </a:rPr>
              <a:t>出口</a:t>
            </a:r>
            <a:r>
              <a:rPr lang="zh-CN" altLang="en-US" sz="2000" b="1" dirty="0">
                <a:latin typeface="+mj-ea"/>
                <a:ea typeface="+mj-ea"/>
              </a:rPr>
              <a:t>退（免）税计算原理</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wipe(up)">
                                      <p:cBhvr>
                                        <p:cTn id="11" dur="500"/>
                                        <p:tgtEl>
                                          <p:spTgt spid="5">
                                            <p:bg/>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up)">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
            <a:extLst>
              <a:ext uri="{FF2B5EF4-FFF2-40B4-BE49-F238E27FC236}">
                <a16:creationId xmlns="" xmlns:a16="http://schemas.microsoft.com/office/drawing/2014/main" id="{0978B116-3F02-49F6-B62F-193EA6F6DC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7513" y="398463"/>
            <a:ext cx="8695740" cy="611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cstate="print"/>
          <a:srcRect/>
          <a:stretch>
            <a:fillRect/>
          </a:stretch>
        </p:blipFill>
        <p:spPr bwMode="auto">
          <a:xfrm>
            <a:off x="1782178" y="398463"/>
            <a:ext cx="8911842" cy="6247172"/>
          </a:xfrm>
          <a:prstGeom prst="rect">
            <a:avLst/>
          </a:prstGeom>
          <a:noFill/>
          <a:ln w="9525">
            <a:solidFill>
              <a:schemeClr val="accent1"/>
            </a:solidFill>
            <a:miter lim="800000"/>
            <a:headEnd/>
            <a:tailEnd/>
          </a:ln>
          <a:effectLst/>
        </p:spPr>
      </p:pic>
      <p:sp>
        <p:nvSpPr>
          <p:cNvPr id="9" name="椭圆 8"/>
          <p:cNvSpPr/>
          <p:nvPr/>
        </p:nvSpPr>
        <p:spPr>
          <a:xfrm>
            <a:off x="2074127" y="6055112"/>
            <a:ext cx="3010829" cy="167268"/>
          </a:xfrm>
          <a:prstGeom prst="ellipse">
            <a:avLst/>
          </a:prstGeom>
          <a:solidFill>
            <a:schemeClr val="accent1">
              <a:alpha val="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 xmlns:a16="http://schemas.microsoft.com/office/drawing/2014/main" id="{2D1E1797-F021-45EA-A680-0BAC6916FB93}"/>
              </a:ext>
            </a:extLst>
          </p:cNvPr>
          <p:cNvSpPr txBox="1"/>
          <p:nvPr/>
        </p:nvSpPr>
        <p:spPr>
          <a:xfrm>
            <a:off x="1870075" y="3738672"/>
            <a:ext cx="7758113" cy="1076325"/>
          </a:xfrm>
          <a:prstGeom prst="rect">
            <a:avLst/>
          </a:prstGeom>
          <a:noFill/>
        </p:spPr>
        <p:txBody>
          <a:bodyPr>
            <a:spAutoFit/>
          </a:bodyPr>
          <a:lstStyle/>
          <a:p>
            <a:pPr eaLnBrk="1" hangingPunct="1">
              <a:defRPr/>
            </a:pPr>
            <a:r>
              <a:rPr lang="zh-CN" altLang="en-US" sz="3200" b="1" dirty="0">
                <a:solidFill>
                  <a:srgbClr val="0070C0"/>
                </a:solidFill>
                <a:latin typeface="华文楷体" pitchFamily="2" charset="-122"/>
                <a:ea typeface="华文楷体" pitchFamily="2" charset="-122"/>
              </a:rPr>
              <a:t>进料加工：</a:t>
            </a:r>
            <a:endParaRPr lang="en-US" altLang="zh-CN" sz="3200" b="1" dirty="0">
              <a:solidFill>
                <a:srgbClr val="0070C0"/>
              </a:solidFill>
              <a:latin typeface="华文楷体" pitchFamily="2" charset="-122"/>
              <a:ea typeface="华文楷体" pitchFamily="2" charset="-122"/>
            </a:endParaRPr>
          </a:p>
          <a:p>
            <a:pPr eaLnBrk="1" hangingPunct="1">
              <a:defRPr/>
            </a:pPr>
            <a:endParaRPr lang="zh-CN" altLang="en-US" sz="3200" b="1" dirty="0">
              <a:solidFill>
                <a:schemeClr val="accent5"/>
              </a:solidFill>
              <a:latin typeface="华文楷体" pitchFamily="2" charset="-122"/>
              <a:ea typeface="华文楷体" pitchFamily="2" charset="-122"/>
            </a:endParaRPr>
          </a:p>
        </p:txBody>
      </p:sp>
      <p:sp>
        <p:nvSpPr>
          <p:cNvPr id="99331" name="TextBox 2">
            <a:extLst>
              <a:ext uri="{FF2B5EF4-FFF2-40B4-BE49-F238E27FC236}">
                <a16:creationId xmlns="" xmlns:a16="http://schemas.microsoft.com/office/drawing/2014/main" id="{3E9E61A8-AA6A-41A2-B655-BD3816B776BB}"/>
              </a:ext>
            </a:extLst>
          </p:cNvPr>
          <p:cNvSpPr txBox="1">
            <a:spLocks noChangeArrowheads="1"/>
          </p:cNvSpPr>
          <p:nvPr/>
        </p:nvSpPr>
        <p:spPr bwMode="auto">
          <a:xfrm>
            <a:off x="2189163" y="4276834"/>
            <a:ext cx="83581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latin typeface="华文楷体" panose="02010600040101010101" pitchFamily="2" charset="-122"/>
                <a:ea typeface="华文楷体" panose="02010600040101010101" pitchFamily="2" charset="-122"/>
                <a:cs typeface="Arial" panose="020B0604020202020204" pitchFamily="34" charset="0"/>
              </a:rPr>
              <a:t>当期不得免征和抵扣税额</a:t>
            </a:r>
            <a:r>
              <a:rPr lang="en-US" altLang="zh-CN" sz="3200" b="1" dirty="0">
                <a:latin typeface="华文楷体" panose="02010600040101010101" pitchFamily="2" charset="-122"/>
                <a:ea typeface="华文楷体" panose="02010600040101010101" pitchFamily="2" charset="-122"/>
                <a:cs typeface="Arial" panose="020B0604020202020204" pitchFamily="34" charset="0"/>
              </a:rPr>
              <a:t>=</a:t>
            </a:r>
            <a:r>
              <a:rPr lang="zh-CN" altLang="en-US" sz="3200" b="1" dirty="0">
                <a:latin typeface="华文楷体" panose="02010600040101010101" pitchFamily="2" charset="-122"/>
                <a:ea typeface="华文楷体" panose="02010600040101010101" pitchFamily="2" charset="-122"/>
                <a:cs typeface="Arial" panose="020B0604020202020204" pitchFamily="34" charset="0"/>
              </a:rPr>
              <a:t>出口货物离岸价</a:t>
            </a:r>
            <a:r>
              <a:rPr lang="en-US" altLang="zh-CN" sz="3200" b="1" dirty="0">
                <a:latin typeface="华文楷体" panose="02010600040101010101" pitchFamily="2" charset="-122"/>
                <a:ea typeface="华文楷体" panose="02010600040101010101" pitchFamily="2" charset="-122"/>
                <a:cs typeface="Arial" panose="020B0604020202020204" pitchFamily="34" charset="0"/>
              </a:rPr>
              <a:t>×</a:t>
            </a:r>
            <a:r>
              <a:rPr lang="zh-CN" altLang="en-US" sz="3200" b="1" dirty="0">
                <a:latin typeface="华文楷体" panose="02010600040101010101" pitchFamily="2" charset="-122"/>
                <a:ea typeface="华文楷体" panose="02010600040101010101" pitchFamily="2" charset="-122"/>
                <a:cs typeface="Arial" panose="020B0604020202020204" pitchFamily="34" charset="0"/>
              </a:rPr>
              <a:t>外汇人民币汇率</a:t>
            </a:r>
            <a:r>
              <a:rPr lang="en-US" altLang="zh-CN" sz="3200" b="1" dirty="0">
                <a:latin typeface="华文楷体" panose="02010600040101010101" pitchFamily="2" charset="-122"/>
                <a:ea typeface="华文楷体" panose="02010600040101010101" pitchFamily="2" charset="-122"/>
                <a:cs typeface="Arial" panose="020B0604020202020204" pitchFamily="34" charset="0"/>
              </a:rPr>
              <a:t>×</a:t>
            </a:r>
            <a:r>
              <a:rPr lang="zh-CN" altLang="en-US" sz="3200" b="1" dirty="0">
                <a:latin typeface="华文楷体" panose="02010600040101010101" pitchFamily="2" charset="-122"/>
                <a:ea typeface="华文楷体" panose="02010600040101010101" pitchFamily="2" charset="-122"/>
                <a:cs typeface="Arial" panose="020B0604020202020204" pitchFamily="34" charset="0"/>
              </a:rPr>
              <a:t>（出口货物适用征税率－出口货物退税率）</a:t>
            </a:r>
            <a:r>
              <a:rPr lang="en-US" altLang="zh-CN" sz="3200" b="1" dirty="0">
                <a:latin typeface="华文楷体" panose="02010600040101010101" pitchFamily="2" charset="-122"/>
                <a:ea typeface="华文楷体" panose="02010600040101010101" pitchFamily="2" charset="-122"/>
                <a:cs typeface="Arial" panose="020B0604020202020204" pitchFamily="34" charset="0"/>
              </a:rPr>
              <a:t> ×</a:t>
            </a:r>
            <a:r>
              <a:rPr lang="zh-CN" altLang="en-US" sz="3200" b="1" dirty="0">
                <a:solidFill>
                  <a:srgbClr val="FF0000"/>
                </a:solidFill>
                <a:latin typeface="华文楷体" panose="02010600040101010101" pitchFamily="2" charset="-122"/>
                <a:ea typeface="华文楷体" panose="02010600040101010101" pitchFamily="2" charset="-122"/>
                <a:cs typeface="Arial" panose="020B0604020202020204" pitchFamily="34" charset="0"/>
              </a:rPr>
              <a:t>（</a:t>
            </a:r>
            <a:r>
              <a:rPr lang="en-US" altLang="zh-CN" sz="3200" b="1" dirty="0">
                <a:solidFill>
                  <a:srgbClr val="FF0000"/>
                </a:solidFill>
                <a:latin typeface="华文楷体" panose="02010600040101010101" pitchFamily="2" charset="-122"/>
                <a:ea typeface="华文楷体" panose="02010600040101010101" pitchFamily="2" charset="-122"/>
                <a:cs typeface="Arial" panose="020B0604020202020204" pitchFamily="34" charset="0"/>
              </a:rPr>
              <a:t>1-</a:t>
            </a:r>
            <a:r>
              <a:rPr lang="zh-CN" altLang="en-US" sz="3200" b="1" dirty="0">
                <a:solidFill>
                  <a:srgbClr val="FF0000"/>
                </a:solidFill>
                <a:latin typeface="华文楷体" panose="02010600040101010101" pitchFamily="2" charset="-122"/>
                <a:ea typeface="华文楷体" panose="02010600040101010101" pitchFamily="2" charset="-122"/>
                <a:cs typeface="Arial" panose="020B0604020202020204" pitchFamily="34" charset="0"/>
              </a:rPr>
              <a:t>计划分配率） </a:t>
            </a:r>
            <a:endParaRPr lang="zh-CN" altLang="en-US" sz="3200" dirty="0">
              <a:solidFill>
                <a:srgbClr val="FF0000"/>
              </a:solidFill>
              <a:ea typeface="华文楷体" panose="02010600040101010101" pitchFamily="2" charset="-122"/>
              <a:cs typeface="Arial" panose="020B0604020202020204" pitchFamily="34" charset="0"/>
            </a:endParaRPr>
          </a:p>
        </p:txBody>
      </p:sp>
      <p:sp>
        <p:nvSpPr>
          <p:cNvPr id="99332" name="TextBox 6">
            <a:extLst>
              <a:ext uri="{FF2B5EF4-FFF2-40B4-BE49-F238E27FC236}">
                <a16:creationId xmlns="" xmlns:a16="http://schemas.microsoft.com/office/drawing/2014/main" id="{63477616-D962-4723-AD67-EED4A2F5DF86}"/>
              </a:ext>
            </a:extLst>
          </p:cNvPr>
          <p:cNvSpPr txBox="1">
            <a:spLocks noChangeArrowheads="1"/>
          </p:cNvSpPr>
          <p:nvPr/>
        </p:nvSpPr>
        <p:spPr bwMode="auto">
          <a:xfrm>
            <a:off x="2189163" y="1959084"/>
            <a:ext cx="83581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latin typeface="华文楷体" panose="02010600040101010101" pitchFamily="2" charset="-122"/>
                <a:ea typeface="华文楷体" panose="02010600040101010101" pitchFamily="2" charset="-122"/>
                <a:cs typeface="Arial" panose="020B0604020202020204" pitchFamily="34" charset="0"/>
              </a:rPr>
              <a:t>当期不得免征和抵扣税额</a:t>
            </a:r>
            <a:r>
              <a:rPr lang="en-US" altLang="zh-CN" sz="3200" b="1" dirty="0">
                <a:latin typeface="华文楷体" panose="02010600040101010101" pitchFamily="2" charset="-122"/>
                <a:ea typeface="华文楷体" panose="02010600040101010101" pitchFamily="2" charset="-122"/>
                <a:cs typeface="Arial" panose="020B0604020202020204" pitchFamily="34" charset="0"/>
              </a:rPr>
              <a:t>=</a:t>
            </a:r>
            <a:r>
              <a:rPr lang="zh-CN" altLang="en-US" sz="3200" b="1" dirty="0">
                <a:latin typeface="华文楷体" panose="02010600040101010101" pitchFamily="2" charset="-122"/>
                <a:ea typeface="华文楷体" panose="02010600040101010101" pitchFamily="2" charset="-122"/>
                <a:cs typeface="Arial" panose="020B0604020202020204" pitchFamily="34" charset="0"/>
              </a:rPr>
              <a:t>出口货物离岸价</a:t>
            </a:r>
            <a:r>
              <a:rPr lang="en-US" altLang="zh-CN" sz="3200" b="1" dirty="0">
                <a:latin typeface="华文楷体" panose="02010600040101010101" pitchFamily="2" charset="-122"/>
                <a:ea typeface="华文楷体" panose="02010600040101010101" pitchFamily="2" charset="-122"/>
                <a:cs typeface="Arial" panose="020B0604020202020204" pitchFamily="34" charset="0"/>
              </a:rPr>
              <a:t>×</a:t>
            </a:r>
            <a:r>
              <a:rPr lang="zh-CN" altLang="en-US" sz="3200" b="1" dirty="0">
                <a:latin typeface="华文楷体" panose="02010600040101010101" pitchFamily="2" charset="-122"/>
                <a:ea typeface="华文楷体" panose="02010600040101010101" pitchFamily="2" charset="-122"/>
                <a:cs typeface="Arial" panose="020B0604020202020204" pitchFamily="34" charset="0"/>
              </a:rPr>
              <a:t>外汇人民币汇率</a:t>
            </a:r>
            <a:r>
              <a:rPr lang="en-US" altLang="zh-CN" sz="3200" b="1" dirty="0">
                <a:latin typeface="华文楷体" panose="02010600040101010101" pitchFamily="2" charset="-122"/>
                <a:ea typeface="华文楷体" panose="02010600040101010101" pitchFamily="2" charset="-122"/>
                <a:cs typeface="Arial" panose="020B0604020202020204" pitchFamily="34" charset="0"/>
              </a:rPr>
              <a:t>×</a:t>
            </a:r>
            <a:r>
              <a:rPr lang="zh-CN" altLang="en-US" sz="3200" b="1" dirty="0">
                <a:latin typeface="华文楷体" panose="02010600040101010101" pitchFamily="2" charset="-122"/>
                <a:ea typeface="华文楷体" panose="02010600040101010101" pitchFamily="2" charset="-122"/>
                <a:cs typeface="Arial" panose="020B0604020202020204" pitchFamily="34" charset="0"/>
              </a:rPr>
              <a:t>（出口货物适用征税率－出口货物退税率） </a:t>
            </a:r>
            <a:endParaRPr lang="zh-CN" altLang="en-US" sz="3200" dirty="0">
              <a:ea typeface="华文楷体" panose="02010600040101010101" pitchFamily="2" charset="-122"/>
              <a:cs typeface="Arial" panose="020B0604020202020204" pitchFamily="34" charset="0"/>
            </a:endParaRPr>
          </a:p>
        </p:txBody>
      </p:sp>
      <p:sp>
        <p:nvSpPr>
          <p:cNvPr id="7" name="TextBox 5">
            <a:extLst>
              <a:ext uri="{FF2B5EF4-FFF2-40B4-BE49-F238E27FC236}">
                <a16:creationId xmlns="" xmlns:a16="http://schemas.microsoft.com/office/drawing/2014/main" id="{A2720FC7-E46D-4BAC-8830-91F6C886992A}"/>
              </a:ext>
            </a:extLst>
          </p:cNvPr>
          <p:cNvSpPr txBox="1"/>
          <p:nvPr/>
        </p:nvSpPr>
        <p:spPr>
          <a:xfrm>
            <a:off x="1870075" y="1214547"/>
            <a:ext cx="2757488" cy="584200"/>
          </a:xfrm>
          <a:prstGeom prst="rect">
            <a:avLst/>
          </a:prstGeom>
          <a:noFill/>
        </p:spPr>
        <p:txBody>
          <a:bodyPr>
            <a:spAutoFit/>
          </a:bodyPr>
          <a:lstStyle/>
          <a:p>
            <a:pPr>
              <a:defRPr/>
            </a:pPr>
            <a:r>
              <a:rPr lang="zh-CN" altLang="en-US" sz="3200" b="1" dirty="0">
                <a:solidFill>
                  <a:srgbClr val="0070C0"/>
                </a:solidFill>
                <a:latin typeface="华文楷体" pitchFamily="2" charset="-122"/>
                <a:ea typeface="华文楷体" pitchFamily="2" charset="-122"/>
                <a:cs typeface="Arial" pitchFamily="34" charset="0"/>
              </a:rPr>
              <a:t>一般贸易： </a:t>
            </a:r>
          </a:p>
        </p:txBody>
      </p:sp>
      <p:sp>
        <p:nvSpPr>
          <p:cNvPr id="6" name="标题 1">
            <a:extLst>
              <a:ext uri="{FF2B5EF4-FFF2-40B4-BE49-F238E27FC236}">
                <a16:creationId xmlns="" xmlns:a16="http://schemas.microsoft.com/office/drawing/2014/main" id="{FD374B5E-4283-4DBB-A11F-CC942B2E5948}"/>
              </a:ext>
            </a:extLst>
          </p:cNvPr>
          <p:cNvSpPr>
            <a:spLocks noGrp="1"/>
          </p:cNvSpPr>
          <p:nvPr>
            <p:ph type="title" idx="4294967295"/>
          </p:nvPr>
        </p:nvSpPr>
        <p:spPr bwMode="auto">
          <a:xfrm>
            <a:off x="1314450"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3600" b="1" dirty="0"/>
              <a:t>生产企业</a:t>
            </a:r>
          </a:p>
        </p:txBody>
      </p:sp>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标题 1">
            <a:extLst>
              <a:ext uri="{FF2B5EF4-FFF2-40B4-BE49-F238E27FC236}">
                <a16:creationId xmlns="" xmlns:a16="http://schemas.microsoft.com/office/drawing/2014/main" id="{CBC6CB92-0939-47C5-8B8C-99A689562639}"/>
              </a:ext>
            </a:extLst>
          </p:cNvPr>
          <p:cNvSpPr>
            <a:spLocks noGrp="1"/>
          </p:cNvSpPr>
          <p:nvPr>
            <p:ph type="title" idx="4294967295"/>
          </p:nvPr>
        </p:nvSpPr>
        <p:spPr bwMode="auto">
          <a:xfrm>
            <a:off x="1314450"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3600" b="1" dirty="0"/>
              <a:t>生产企业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397000" y="2354263"/>
            <a:ext cx="9575800" cy="2390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zh-CN" altLang="en-US" sz="2400" b="1" dirty="0">
                <a:solidFill>
                  <a:srgbClr val="0070C0"/>
                </a:solidFill>
                <a:latin typeface="微软雅黑" panose="020B0503020204020204" pitchFamily="34" charset="-122"/>
                <a:cs typeface="宋体" panose="02010600030101010101" pitchFamily="2" charset="-122"/>
                <a:sym typeface="+mn-ea"/>
              </a:rPr>
              <a:t>第二步：计算应纳税额。</a:t>
            </a:r>
          </a:p>
          <a:p>
            <a:pPr eaLnBrk="1" hangingPunct="1">
              <a:lnSpc>
                <a:spcPct val="150000"/>
              </a:lnSpc>
              <a:defRPr/>
            </a:pPr>
            <a:r>
              <a:rPr lang="zh-CN" altLang="en-US" sz="2400" b="1" dirty="0">
                <a:solidFill>
                  <a:prstClr val="black">
                    <a:lumMod val="75000"/>
                    <a:lumOff val="25000"/>
                  </a:prstClr>
                </a:solidFill>
                <a:latin typeface="微软雅黑" panose="020B0503020204020204" pitchFamily="34" charset="-122"/>
                <a:cs typeface="宋体" panose="02010600030101010101" pitchFamily="2" charset="-122"/>
                <a:sym typeface="+mn-ea"/>
              </a:rPr>
              <a:t>       在计算应纳税额时，将不得免征和抵扣税额从进项税额中扣除。 </a:t>
            </a:r>
          </a:p>
          <a:p>
            <a:pPr eaLnBrk="1" hangingPunct="1">
              <a:lnSpc>
                <a:spcPct val="150000"/>
              </a:lnSpc>
              <a:defRPr/>
            </a:pPr>
            <a:r>
              <a:rPr lang="zh-CN" altLang="en-US" sz="2400" b="1" dirty="0">
                <a:solidFill>
                  <a:prstClr val="black">
                    <a:lumMod val="75000"/>
                    <a:lumOff val="25000"/>
                  </a:prstClr>
                </a:solidFill>
                <a:latin typeface="微软雅黑" panose="020B0503020204020204" pitchFamily="34" charset="-122"/>
                <a:cs typeface="宋体" panose="02010600030101010101" pitchFamily="2" charset="-122"/>
                <a:sym typeface="+mn-ea"/>
              </a:rPr>
              <a:t>　　当期应纳税额</a:t>
            </a:r>
            <a:r>
              <a:rPr lang="en-US" altLang="zh-CN" sz="2400" b="1" dirty="0">
                <a:solidFill>
                  <a:prstClr val="black">
                    <a:lumMod val="75000"/>
                    <a:lumOff val="25000"/>
                  </a:prstClr>
                </a:solidFill>
                <a:latin typeface="微软雅黑" panose="020B0503020204020204" pitchFamily="34" charset="-122"/>
                <a:cs typeface="宋体" panose="02010600030101010101" pitchFamily="2" charset="-122"/>
                <a:sym typeface="+mn-ea"/>
              </a:rPr>
              <a:t>=</a:t>
            </a:r>
            <a:r>
              <a:rPr lang="zh-CN" altLang="en-US" sz="2400" b="1" dirty="0">
                <a:solidFill>
                  <a:prstClr val="black">
                    <a:lumMod val="75000"/>
                    <a:lumOff val="25000"/>
                  </a:prstClr>
                </a:solidFill>
                <a:latin typeface="微软雅黑" panose="020B0503020204020204" pitchFamily="34" charset="-122"/>
                <a:cs typeface="宋体" panose="02010600030101010101" pitchFamily="2" charset="-122"/>
                <a:sym typeface="+mn-ea"/>
              </a:rPr>
              <a:t>当期销项税额－（当期进项税额－当期不得免征和抵扣税额）－上期期末留抵</a:t>
            </a:r>
          </a:p>
        </p:txBody>
      </p:sp>
      <p:sp>
        <p:nvSpPr>
          <p:cNvPr id="5" name="文本占位符 2">
            <a:extLst>
              <a:ext uri="{FF2B5EF4-FFF2-40B4-BE49-F238E27FC236}">
                <a16:creationId xmlns="" xmlns:a16="http://schemas.microsoft.com/office/drawing/2014/main" id="{40403B87-2955-463D-A9A6-3D0623F5845A}"/>
              </a:ext>
            </a:extLst>
          </p:cNvPr>
          <p:cNvSpPr>
            <a:spLocks noGrp="1"/>
          </p:cNvSpPr>
          <p:nvPr>
            <p:ph type="body" sz="quarter" idx="10"/>
          </p:nvPr>
        </p:nvSpPr>
        <p:spPr>
          <a:xfrm>
            <a:off x="1397000" y="4758290"/>
            <a:ext cx="9575800" cy="1057275"/>
          </a:xfrm>
          <a:solidFill>
            <a:schemeClr val="tx1">
              <a:lumMod val="50000"/>
              <a:lumOff val="50000"/>
            </a:schemeClr>
          </a:solidFill>
        </p:spPr>
        <p:txBody>
          <a:bodyPr/>
          <a:lstStyle/>
          <a:p>
            <a:pPr eaLnBrk="1" hangingPunct="1">
              <a:lnSpc>
                <a:spcPct val="120000"/>
              </a:lnSpc>
              <a:buFont typeface="Arial" panose="020B0604020202020204" pitchFamily="34" charset="0"/>
              <a:buNone/>
              <a:defRPr/>
            </a:pPr>
            <a:r>
              <a:rPr lang="zh-CN" altLang="en-US" b="1" dirty="0">
                <a:solidFill>
                  <a:srgbClr val="FFFFFF"/>
                </a:solidFill>
                <a:latin typeface="华文楷体" panose="02010600040101010101" pitchFamily="2" charset="-122"/>
                <a:ea typeface="华文楷体" panose="02010600040101010101" pitchFamily="2" charset="-122"/>
              </a:rPr>
              <a:t>只有当</a:t>
            </a:r>
            <a:r>
              <a:rPr lang="zh-CN" altLang="en-US" b="1" dirty="0" smtClean="0">
                <a:solidFill>
                  <a:srgbClr val="FFFFFF"/>
                </a:solidFill>
                <a:latin typeface="华文楷体" panose="02010600040101010101" pitchFamily="2" charset="-122"/>
                <a:ea typeface="华文楷体" panose="02010600040101010101" pitchFamily="2" charset="-122"/>
              </a:rPr>
              <a:t>期有</a:t>
            </a:r>
            <a:r>
              <a:rPr lang="zh-CN" altLang="en-US" b="1" dirty="0">
                <a:solidFill>
                  <a:srgbClr val="FFFFFF"/>
                </a:solidFill>
                <a:latin typeface="华文楷体" panose="02010600040101010101" pitchFamily="2" charset="-122"/>
                <a:ea typeface="华文楷体" panose="02010600040101010101" pitchFamily="2" charset="-122"/>
              </a:rPr>
              <a:t>留抵税额的情况下才会有应退税额，如果当月没有留</a:t>
            </a:r>
            <a:r>
              <a:rPr lang="zh-CN" altLang="en-US" b="1" dirty="0" smtClean="0">
                <a:solidFill>
                  <a:srgbClr val="FFFFFF"/>
                </a:solidFill>
                <a:latin typeface="华文楷体" panose="02010600040101010101" pitchFamily="2" charset="-122"/>
                <a:ea typeface="华文楷体" panose="02010600040101010101" pitchFamily="2" charset="-122"/>
              </a:rPr>
              <a:t>抵税额，</a:t>
            </a:r>
            <a:r>
              <a:rPr lang="zh-CN" altLang="en-US" b="1" dirty="0">
                <a:solidFill>
                  <a:srgbClr val="FFFFFF"/>
                </a:solidFill>
                <a:latin typeface="华文楷体" panose="02010600040101010101" pitchFamily="2" charset="-122"/>
                <a:ea typeface="华文楷体" panose="02010600040101010101" pitchFamily="2" charset="-122"/>
              </a:rPr>
              <a:t>则没有应退税额</a:t>
            </a:r>
          </a:p>
        </p:txBody>
      </p:sp>
      <p:grpSp>
        <p:nvGrpSpPr>
          <p:cNvPr id="2" name="组合 5">
            <a:extLst>
              <a:ext uri="{FF2B5EF4-FFF2-40B4-BE49-F238E27FC236}">
                <a16:creationId xmlns="" xmlns:a16="http://schemas.microsoft.com/office/drawing/2014/main" id="{BB97B738-F02A-42E1-B986-7B61A3B1ACA5}"/>
              </a:ext>
            </a:extLst>
          </p:cNvPr>
          <p:cNvGrpSpPr>
            <a:grpSpLocks/>
          </p:cNvGrpSpPr>
          <p:nvPr/>
        </p:nvGrpSpPr>
        <p:grpSpPr bwMode="auto">
          <a:xfrm>
            <a:off x="1397000" y="1479550"/>
            <a:ext cx="5114925" cy="444500"/>
            <a:chOff x="2199" y="3349"/>
            <a:chExt cx="2536" cy="698"/>
          </a:xfrm>
        </p:grpSpPr>
        <p:sp>
          <p:nvSpPr>
            <p:cNvPr id="7" name=" 220">
              <a:extLst>
                <a:ext uri="{FF2B5EF4-FFF2-40B4-BE49-F238E27FC236}">
                  <a16:creationId xmlns="" xmlns:a16="http://schemas.microsoft.com/office/drawing/2014/main" id="{79B340AC-999E-40E7-B5CC-F5340D49E84B}"/>
                </a:ext>
              </a:extLst>
            </p:cNvPr>
            <p:cNvSpPr/>
            <p:nvPr/>
          </p:nvSpPr>
          <p:spPr>
            <a:xfrm>
              <a:off x="2199" y="3349"/>
              <a:ext cx="2536" cy="698"/>
            </a:xfrm>
            <a:prstGeom prst="snip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cxnSp>
        <p:nvCxnSpPr>
          <p:cNvPr id="9" name="直接连接符 6">
            <a:extLst>
              <a:ext uri="{FF2B5EF4-FFF2-40B4-BE49-F238E27FC236}">
                <a16:creationId xmlns="" xmlns:a16="http://schemas.microsoft.com/office/drawing/2014/main" id="{C8256B62-2C23-4E4B-B5BE-26B3A56C9A06}"/>
              </a:ext>
            </a:extLst>
          </p:cNvPr>
          <p:cNvCxnSpPr>
            <a:cxnSpLocks/>
          </p:cNvCxnSpPr>
          <p:nvPr/>
        </p:nvCxnSpPr>
        <p:spPr>
          <a:xfrm>
            <a:off x="3138488" y="1911350"/>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100360" name="标题 1">
            <a:extLst>
              <a:ext uri="{FF2B5EF4-FFF2-40B4-BE49-F238E27FC236}">
                <a16:creationId xmlns="" xmlns:a16="http://schemas.microsoft.com/office/drawing/2014/main" id="{454CA206-095F-47BD-AA94-1951B9E12EB0}"/>
              </a:ext>
            </a:extLst>
          </p:cNvPr>
          <p:cNvSpPr>
            <a:spLocks noGrp="1" noChangeArrowheads="1"/>
          </p:cNvSpPr>
          <p:nvPr/>
        </p:nvSpPr>
        <p:spPr bwMode="auto">
          <a:xfrm>
            <a:off x="1396999" y="1549470"/>
            <a:ext cx="4972269" cy="36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zh-CN" altLang="en-US" sz="2000" b="1" dirty="0" smtClean="0">
                <a:solidFill>
                  <a:srgbClr val="404040"/>
                </a:solidFill>
                <a:latin typeface="微软雅黑" panose="020B0503020204020204" pitchFamily="34" charset="-122"/>
                <a:ea typeface="微软雅黑" panose="020B0503020204020204" pitchFamily="34" charset="-122"/>
              </a:rPr>
              <a:t>出口</a:t>
            </a:r>
            <a:r>
              <a:rPr lang="zh-CN" altLang="en-US" sz="2000" b="1" dirty="0">
                <a:solidFill>
                  <a:srgbClr val="404040"/>
                </a:solidFill>
                <a:latin typeface="微软雅黑" panose="020B0503020204020204" pitchFamily="34" charset="-122"/>
                <a:ea typeface="微软雅黑" panose="020B0503020204020204" pitchFamily="34" charset="-122"/>
              </a:rPr>
              <a:t>退（免）税计算原理</a:t>
            </a:r>
          </a:p>
          <a:p>
            <a:pPr eaLnBrk="1" hangingPunct="1">
              <a:lnSpc>
                <a:spcPct val="90000"/>
              </a:lnSpc>
            </a:pP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up)">
                                      <p:cBhvr>
                                        <p:cTn id="12" dur="500"/>
                                        <p:tgtEl>
                                          <p:spTgt spid="5">
                                            <p:bg/>
                                          </p:spTgt>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up)">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标题 1">
            <a:extLst>
              <a:ext uri="{FF2B5EF4-FFF2-40B4-BE49-F238E27FC236}">
                <a16:creationId xmlns="" xmlns:a16="http://schemas.microsoft.com/office/drawing/2014/main" id="{CBC6CB92-0939-47C5-8B8C-99A689562639}"/>
              </a:ext>
            </a:extLst>
          </p:cNvPr>
          <p:cNvSpPr>
            <a:spLocks noGrp="1"/>
          </p:cNvSpPr>
          <p:nvPr>
            <p:ph type="title" idx="4294967295"/>
          </p:nvPr>
        </p:nvSpPr>
        <p:spPr bwMode="auto">
          <a:xfrm>
            <a:off x="1314450"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3600" b="1" dirty="0"/>
              <a:t>生产企业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397000" y="2174488"/>
            <a:ext cx="9575800" cy="44270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zh-CN" altLang="en-US" sz="2400" b="1" dirty="0">
                <a:solidFill>
                  <a:srgbClr val="0070C0"/>
                </a:solidFill>
                <a:latin typeface="微软雅黑" panose="020B0503020204020204" pitchFamily="34" charset="-122"/>
                <a:ea typeface="微软雅黑" panose="020B0503020204020204" pitchFamily="34" charset="-122"/>
              </a:rPr>
              <a:t>第三步：计算免抵退税额。 </a:t>
            </a:r>
          </a:p>
          <a:p>
            <a:pPr eaLnBrk="1" hangingPunct="1">
              <a:lnSpc>
                <a:spcPct val="150000"/>
              </a:lnSpc>
              <a:defRPr/>
            </a:pPr>
            <a:r>
              <a:rPr lang="zh-CN" altLang="en-US" sz="2400" b="1" dirty="0">
                <a:solidFill>
                  <a:srgbClr val="0070C0"/>
                </a:solidFill>
                <a:latin typeface="微软雅黑" panose="020B0503020204020204" pitchFamily="34" charset="-122"/>
                <a:cs typeface="宋体" panose="02010600030101010101" pitchFamily="2" charset="-122"/>
                <a:sym typeface="+mn-ea"/>
              </a:rPr>
              <a:t>一般贸易：</a:t>
            </a:r>
          </a:p>
          <a:p>
            <a:pPr eaLnBrk="1" hangingPunct="1">
              <a:lnSpc>
                <a:spcPct val="150000"/>
              </a:lnSpc>
              <a:defRPr/>
            </a:pPr>
            <a:r>
              <a:rPr lang="zh-CN" altLang="en-US" sz="2400" b="1" dirty="0">
                <a:solidFill>
                  <a:prstClr val="black">
                    <a:lumMod val="75000"/>
                    <a:lumOff val="25000"/>
                  </a:prstClr>
                </a:solidFill>
                <a:latin typeface="微软雅黑" panose="020B0503020204020204" pitchFamily="34" charset="-122"/>
                <a:cs typeface="宋体" panose="02010600030101010101" pitchFamily="2" charset="-122"/>
                <a:sym typeface="+mn-ea"/>
              </a:rPr>
              <a:t>当期免抵退税额＝出口货物离岸价</a:t>
            </a:r>
            <a:r>
              <a:rPr lang="en-US" altLang="zh-CN" sz="2400" b="1" dirty="0">
                <a:solidFill>
                  <a:prstClr val="black">
                    <a:lumMod val="75000"/>
                    <a:lumOff val="25000"/>
                  </a:prstClr>
                </a:solidFill>
                <a:latin typeface="微软雅黑" panose="020B0503020204020204" pitchFamily="34" charset="-122"/>
                <a:cs typeface="宋体" panose="02010600030101010101" pitchFamily="2" charset="-122"/>
                <a:sym typeface="+mn-ea"/>
              </a:rPr>
              <a:t>×</a:t>
            </a:r>
            <a:r>
              <a:rPr lang="zh-CN" altLang="en-US" sz="2400" b="1" dirty="0">
                <a:solidFill>
                  <a:prstClr val="black">
                    <a:lumMod val="75000"/>
                    <a:lumOff val="25000"/>
                  </a:prstClr>
                </a:solidFill>
                <a:latin typeface="微软雅黑" panose="020B0503020204020204" pitchFamily="34" charset="-122"/>
                <a:cs typeface="宋体" panose="02010600030101010101" pitchFamily="2" charset="-122"/>
                <a:sym typeface="+mn-ea"/>
              </a:rPr>
              <a:t>外汇人民币汇率</a:t>
            </a:r>
            <a:r>
              <a:rPr lang="en-US" altLang="zh-CN" sz="2400" b="1" dirty="0">
                <a:solidFill>
                  <a:prstClr val="black">
                    <a:lumMod val="75000"/>
                    <a:lumOff val="25000"/>
                  </a:prstClr>
                </a:solidFill>
                <a:latin typeface="微软雅黑" panose="020B0503020204020204" pitchFamily="34" charset="-122"/>
                <a:cs typeface="宋体" panose="02010600030101010101" pitchFamily="2" charset="-122"/>
                <a:sym typeface="+mn-ea"/>
              </a:rPr>
              <a:t>×</a:t>
            </a:r>
            <a:r>
              <a:rPr lang="zh-CN" altLang="en-US" sz="2400" b="1" dirty="0">
                <a:solidFill>
                  <a:prstClr val="black">
                    <a:lumMod val="75000"/>
                    <a:lumOff val="25000"/>
                  </a:prstClr>
                </a:solidFill>
                <a:latin typeface="微软雅黑" panose="020B0503020204020204" pitchFamily="34" charset="-122"/>
                <a:cs typeface="宋体" panose="02010600030101010101" pitchFamily="2" charset="-122"/>
                <a:sym typeface="+mn-ea"/>
              </a:rPr>
              <a:t>出口货物退税率 </a:t>
            </a:r>
          </a:p>
          <a:p>
            <a:pPr eaLnBrk="1" hangingPunct="1">
              <a:lnSpc>
                <a:spcPct val="150000"/>
              </a:lnSpc>
              <a:defRPr/>
            </a:pPr>
            <a:endParaRPr lang="zh-CN" altLang="en-US" sz="2400" b="1" dirty="0">
              <a:solidFill>
                <a:prstClr val="black">
                  <a:lumMod val="75000"/>
                  <a:lumOff val="25000"/>
                </a:prstClr>
              </a:solidFill>
              <a:latin typeface="微软雅黑" panose="020B0503020204020204" pitchFamily="34" charset="-122"/>
              <a:cs typeface="宋体" panose="02010600030101010101" pitchFamily="2" charset="-122"/>
              <a:sym typeface="+mn-ea"/>
            </a:endParaRPr>
          </a:p>
          <a:p>
            <a:pPr eaLnBrk="1" hangingPunct="1">
              <a:lnSpc>
                <a:spcPct val="150000"/>
              </a:lnSpc>
              <a:defRPr/>
            </a:pPr>
            <a:r>
              <a:rPr lang="zh-CN" altLang="en-US" sz="2400" b="1" dirty="0">
                <a:solidFill>
                  <a:srgbClr val="0070C0"/>
                </a:solidFill>
                <a:latin typeface="微软雅黑" panose="020B0503020204020204" pitchFamily="34" charset="-122"/>
                <a:cs typeface="宋体" panose="02010600030101010101" pitchFamily="2" charset="-122"/>
                <a:sym typeface="+mn-ea"/>
              </a:rPr>
              <a:t>进料加工：</a:t>
            </a:r>
          </a:p>
          <a:p>
            <a:pPr eaLnBrk="1" hangingPunct="1">
              <a:lnSpc>
                <a:spcPct val="150000"/>
              </a:lnSpc>
              <a:defRPr/>
            </a:pPr>
            <a:r>
              <a:rPr lang="zh-CN" altLang="en-US" sz="2400" b="1" dirty="0">
                <a:solidFill>
                  <a:prstClr val="black">
                    <a:lumMod val="75000"/>
                    <a:lumOff val="25000"/>
                  </a:prstClr>
                </a:solidFill>
                <a:latin typeface="微软雅黑" panose="020B0503020204020204" pitchFamily="34" charset="-122"/>
                <a:cs typeface="宋体" panose="02010600030101010101" pitchFamily="2" charset="-122"/>
                <a:sym typeface="+mn-ea"/>
              </a:rPr>
              <a:t>当期免抵退税额＝出口货物离岸价</a:t>
            </a:r>
            <a:r>
              <a:rPr lang="en-US" altLang="zh-CN" sz="2400" b="1" dirty="0">
                <a:solidFill>
                  <a:prstClr val="black">
                    <a:lumMod val="75000"/>
                    <a:lumOff val="25000"/>
                  </a:prstClr>
                </a:solidFill>
                <a:latin typeface="微软雅黑" panose="020B0503020204020204" pitchFamily="34" charset="-122"/>
                <a:cs typeface="宋体" panose="02010600030101010101" pitchFamily="2" charset="-122"/>
                <a:sym typeface="+mn-ea"/>
              </a:rPr>
              <a:t>×</a:t>
            </a:r>
            <a:r>
              <a:rPr lang="zh-CN" altLang="en-US" sz="2400" b="1" dirty="0">
                <a:solidFill>
                  <a:prstClr val="black">
                    <a:lumMod val="75000"/>
                    <a:lumOff val="25000"/>
                  </a:prstClr>
                </a:solidFill>
                <a:latin typeface="微软雅黑" panose="020B0503020204020204" pitchFamily="34" charset="-122"/>
                <a:cs typeface="宋体" panose="02010600030101010101" pitchFamily="2" charset="-122"/>
                <a:sym typeface="+mn-ea"/>
              </a:rPr>
              <a:t>外汇人民币汇率</a:t>
            </a:r>
            <a:r>
              <a:rPr lang="en-US" altLang="zh-CN" sz="2400" b="1" dirty="0">
                <a:solidFill>
                  <a:prstClr val="black">
                    <a:lumMod val="75000"/>
                    <a:lumOff val="25000"/>
                  </a:prstClr>
                </a:solidFill>
                <a:latin typeface="微软雅黑" panose="020B0503020204020204" pitchFamily="34" charset="-122"/>
                <a:cs typeface="宋体" panose="02010600030101010101" pitchFamily="2" charset="-122"/>
                <a:sym typeface="+mn-ea"/>
              </a:rPr>
              <a:t>×</a:t>
            </a:r>
            <a:r>
              <a:rPr lang="zh-CN" altLang="en-US" sz="2400" b="1" dirty="0">
                <a:solidFill>
                  <a:prstClr val="black">
                    <a:lumMod val="75000"/>
                    <a:lumOff val="25000"/>
                  </a:prstClr>
                </a:solidFill>
                <a:latin typeface="微软雅黑" panose="020B0503020204020204" pitchFamily="34" charset="-122"/>
                <a:cs typeface="宋体" panose="02010600030101010101" pitchFamily="2" charset="-122"/>
                <a:sym typeface="+mn-ea"/>
              </a:rPr>
              <a:t>出口货物退税率 </a:t>
            </a:r>
            <a:r>
              <a:rPr lang="en-US" altLang="zh-CN" sz="2400" b="1" dirty="0">
                <a:solidFill>
                  <a:srgbClr val="FF0000"/>
                </a:solidFill>
                <a:latin typeface="微软雅黑" panose="020B0503020204020204" pitchFamily="34" charset="-122"/>
                <a:cs typeface="宋体" panose="02010600030101010101" pitchFamily="2" charset="-122"/>
                <a:sym typeface="+mn-ea"/>
              </a:rPr>
              <a:t>×</a:t>
            </a:r>
            <a:r>
              <a:rPr lang="zh-CN" altLang="en-US" sz="2400" b="1" dirty="0">
                <a:solidFill>
                  <a:srgbClr val="FF0000"/>
                </a:solidFill>
                <a:latin typeface="微软雅黑" panose="020B0503020204020204" pitchFamily="34" charset="-122"/>
                <a:cs typeface="宋体" panose="02010600030101010101" pitchFamily="2" charset="-122"/>
                <a:sym typeface="+mn-ea"/>
              </a:rPr>
              <a:t>（</a:t>
            </a:r>
            <a:r>
              <a:rPr lang="en-US" altLang="zh-CN" sz="2400" b="1" dirty="0">
                <a:solidFill>
                  <a:srgbClr val="FF0000"/>
                </a:solidFill>
                <a:latin typeface="微软雅黑" panose="020B0503020204020204" pitchFamily="34" charset="-122"/>
                <a:cs typeface="宋体" panose="02010600030101010101" pitchFamily="2" charset="-122"/>
                <a:sym typeface="+mn-ea"/>
              </a:rPr>
              <a:t>1</a:t>
            </a:r>
            <a:r>
              <a:rPr lang="zh-CN" altLang="en-US" sz="2400" b="1" dirty="0">
                <a:solidFill>
                  <a:srgbClr val="FF0000"/>
                </a:solidFill>
                <a:latin typeface="微软雅黑" panose="020B0503020204020204" pitchFamily="34" charset="-122"/>
                <a:cs typeface="宋体" panose="02010600030101010101" pitchFamily="2" charset="-122"/>
                <a:sym typeface="+mn-ea"/>
              </a:rPr>
              <a:t>－计划分配率）</a:t>
            </a:r>
          </a:p>
        </p:txBody>
      </p:sp>
      <p:grpSp>
        <p:nvGrpSpPr>
          <p:cNvPr id="2" name="组合 5">
            <a:extLst>
              <a:ext uri="{FF2B5EF4-FFF2-40B4-BE49-F238E27FC236}">
                <a16:creationId xmlns="" xmlns:a16="http://schemas.microsoft.com/office/drawing/2014/main" id="{BB97B738-F02A-42E1-B986-7B61A3B1ACA5}"/>
              </a:ext>
            </a:extLst>
          </p:cNvPr>
          <p:cNvGrpSpPr>
            <a:grpSpLocks/>
          </p:cNvGrpSpPr>
          <p:nvPr/>
        </p:nvGrpSpPr>
        <p:grpSpPr bwMode="auto">
          <a:xfrm>
            <a:off x="1397000" y="1479550"/>
            <a:ext cx="5114925" cy="444500"/>
            <a:chOff x="2199" y="3349"/>
            <a:chExt cx="2536" cy="698"/>
          </a:xfrm>
        </p:grpSpPr>
        <p:sp>
          <p:nvSpPr>
            <p:cNvPr id="7" name=" 220">
              <a:extLst>
                <a:ext uri="{FF2B5EF4-FFF2-40B4-BE49-F238E27FC236}">
                  <a16:creationId xmlns="" xmlns:a16="http://schemas.microsoft.com/office/drawing/2014/main" id="{79B340AC-999E-40E7-B5CC-F5340D49E84B}"/>
                </a:ext>
              </a:extLst>
            </p:cNvPr>
            <p:cNvSpPr/>
            <p:nvPr/>
          </p:nvSpPr>
          <p:spPr>
            <a:xfrm>
              <a:off x="2199" y="3349"/>
              <a:ext cx="2536" cy="698"/>
            </a:xfrm>
            <a:prstGeom prst="snip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
        <p:nvSpPr>
          <p:cNvPr id="100360" name="标题 1">
            <a:extLst>
              <a:ext uri="{FF2B5EF4-FFF2-40B4-BE49-F238E27FC236}">
                <a16:creationId xmlns="" xmlns:a16="http://schemas.microsoft.com/office/drawing/2014/main" id="{454CA206-095F-47BD-AA94-1951B9E12EB0}"/>
              </a:ext>
            </a:extLst>
          </p:cNvPr>
          <p:cNvSpPr>
            <a:spLocks noGrp="1" noChangeArrowheads="1"/>
          </p:cNvSpPr>
          <p:nvPr/>
        </p:nvSpPr>
        <p:spPr bwMode="auto">
          <a:xfrm>
            <a:off x="1396999" y="1549470"/>
            <a:ext cx="4972269" cy="36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zh-CN" altLang="en-US" sz="2000" b="1" dirty="0" smtClean="0">
                <a:solidFill>
                  <a:srgbClr val="404040"/>
                </a:solidFill>
                <a:latin typeface="微软雅黑" panose="020B0503020204020204" pitchFamily="34" charset="-122"/>
                <a:ea typeface="微软雅黑" panose="020B0503020204020204" pitchFamily="34" charset="-122"/>
              </a:rPr>
              <a:t>出口</a:t>
            </a:r>
            <a:r>
              <a:rPr lang="zh-CN" altLang="en-US" sz="2000" b="1" dirty="0">
                <a:solidFill>
                  <a:srgbClr val="404040"/>
                </a:solidFill>
                <a:latin typeface="微软雅黑" panose="020B0503020204020204" pitchFamily="34" charset="-122"/>
                <a:ea typeface="微软雅黑" panose="020B0503020204020204" pitchFamily="34" charset="-122"/>
              </a:rPr>
              <a:t>退（免）税计算原理</a:t>
            </a:r>
          </a:p>
          <a:p>
            <a:pPr eaLnBrk="1" hangingPunct="1">
              <a:lnSpc>
                <a:spcPct val="90000"/>
              </a:lnSpc>
            </a:pP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5561180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标题 1">
            <a:extLst>
              <a:ext uri="{FF2B5EF4-FFF2-40B4-BE49-F238E27FC236}">
                <a16:creationId xmlns="" xmlns:a16="http://schemas.microsoft.com/office/drawing/2014/main" id="{C171F3DD-8A47-4CD3-B533-4825A38C66A8}"/>
              </a:ext>
            </a:extLst>
          </p:cNvPr>
          <p:cNvSpPr>
            <a:spLocks noGrp="1"/>
          </p:cNvSpPr>
          <p:nvPr>
            <p:ph type="title" idx="4294967295"/>
          </p:nvPr>
        </p:nvSpPr>
        <p:spPr bwMode="auto">
          <a:xfrm>
            <a:off x="1314450"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3600" b="1" dirty="0"/>
              <a:t>生产企业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314450" y="2112578"/>
            <a:ext cx="10178612" cy="4466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000" b="1" dirty="0">
                <a:solidFill>
                  <a:srgbClr val="0070C0"/>
                </a:solidFill>
                <a:latin typeface="+mn-ea"/>
                <a:cs typeface="Arial" panose="020B0604020202020204" pitchFamily="34" charset="0"/>
              </a:rPr>
              <a:t>第四步：比较免抵退税额和留抵税额的大小</a:t>
            </a:r>
          </a:p>
          <a:p>
            <a:pPr eaLnBrk="1" hangingPunct="1">
              <a:defRPr/>
            </a:pPr>
            <a:r>
              <a:rPr lang="zh-CN"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t>（</a:t>
            </a:r>
            <a:r>
              <a:rPr lang="en-US"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t>1</a:t>
            </a:r>
            <a:r>
              <a:rPr lang="zh-CN"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t>）当期期末留抵税额≤当期免抵退税额，则</a:t>
            </a:r>
            <a:br>
              <a:rPr lang="zh-CN"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br>
            <a:r>
              <a:rPr lang="zh-CN"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t>　　</a:t>
            </a:r>
            <a:r>
              <a:rPr lang="zh-CN" altLang="en-US" sz="2000" b="1" dirty="0">
                <a:solidFill>
                  <a:srgbClr val="FF0000"/>
                </a:solidFill>
                <a:latin typeface="微软雅黑" panose="020B0503020204020204" pitchFamily="34" charset="-122"/>
                <a:cs typeface="宋体" panose="02010600030101010101" pitchFamily="2" charset="-122"/>
                <a:sym typeface="+mn-ea"/>
              </a:rPr>
              <a:t>当期应退税额</a:t>
            </a:r>
            <a:r>
              <a:rPr lang="zh-CN"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t>＝当期期末留抵税额</a:t>
            </a:r>
            <a:br>
              <a:rPr lang="zh-CN"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br>
            <a:r>
              <a:rPr lang="zh-CN"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t>　　当期免抵税额＝当期免抵退税额－当期应退税</a:t>
            </a:r>
            <a:r>
              <a:rPr lang="zh-CN" altLang="en-US" sz="2000" b="1" dirty="0" smtClean="0">
                <a:solidFill>
                  <a:prstClr val="black">
                    <a:lumMod val="75000"/>
                    <a:lumOff val="25000"/>
                  </a:prstClr>
                </a:solidFill>
                <a:latin typeface="微软雅黑" panose="020B0503020204020204" pitchFamily="34" charset="-122"/>
                <a:cs typeface="宋体" panose="02010600030101010101" pitchFamily="2" charset="-122"/>
                <a:sym typeface="+mn-ea"/>
              </a:rPr>
              <a:t>额</a:t>
            </a:r>
            <a:endParaRPr lang="en-US" altLang="zh-CN" sz="2000" b="1" dirty="0" smtClean="0">
              <a:solidFill>
                <a:prstClr val="black">
                  <a:lumMod val="75000"/>
                  <a:lumOff val="25000"/>
                </a:prstClr>
              </a:solidFill>
              <a:latin typeface="微软雅黑" panose="020B0503020204020204" pitchFamily="34" charset="-122"/>
              <a:cs typeface="宋体" panose="02010600030101010101" pitchFamily="2" charset="-122"/>
              <a:sym typeface="+mn-ea"/>
            </a:endParaRPr>
          </a:p>
          <a:p>
            <a:pPr eaLnBrk="1" hangingPunct="1">
              <a:defRPr/>
            </a:pPr>
            <a:endParaRPr lang="en-US" altLang="zh-CN" sz="2000" dirty="0" smtClean="0">
              <a:solidFill>
                <a:srgbClr val="FF0000"/>
              </a:solidFill>
              <a:sym typeface="+mn-ea"/>
            </a:endParaRPr>
          </a:p>
          <a:p>
            <a:pPr eaLnBrk="1" hangingPunct="1">
              <a:defRPr/>
            </a:pPr>
            <a:r>
              <a:rPr lang="zh-CN" altLang="en-US" sz="2000" dirty="0" smtClean="0">
                <a:solidFill>
                  <a:schemeClr val="tx1"/>
                </a:solidFill>
                <a:sym typeface="+mn-ea"/>
              </a:rPr>
              <a:t>注：根据</a:t>
            </a:r>
            <a:r>
              <a:rPr lang="zh-CN" altLang="en-US" sz="2000" dirty="0" smtClean="0">
                <a:solidFill>
                  <a:srgbClr val="FF0000"/>
                </a:solidFill>
              </a:rPr>
              <a:t>财税</a:t>
            </a:r>
            <a:r>
              <a:rPr lang="en-US" sz="2000" dirty="0" smtClean="0">
                <a:solidFill>
                  <a:srgbClr val="FF0000"/>
                </a:solidFill>
              </a:rPr>
              <a:t>2005 25</a:t>
            </a:r>
            <a:r>
              <a:rPr lang="zh-CN" altLang="en-US" sz="2000" dirty="0" smtClean="0">
                <a:solidFill>
                  <a:srgbClr val="FF0000"/>
                </a:solidFill>
              </a:rPr>
              <a:t>号</a:t>
            </a:r>
            <a:r>
              <a:rPr lang="zh-CN" altLang="en-US" sz="2000" dirty="0" smtClean="0">
                <a:solidFill>
                  <a:schemeClr val="tx1"/>
                </a:solidFill>
              </a:rPr>
              <a:t>： 一、经国家税务局正式审核批准的当期</a:t>
            </a:r>
            <a:r>
              <a:rPr lang="zh-CN" altLang="en-US" sz="2000" dirty="0" smtClean="0">
                <a:solidFill>
                  <a:srgbClr val="FF0000"/>
                </a:solidFill>
              </a:rPr>
              <a:t>免抵</a:t>
            </a:r>
            <a:r>
              <a:rPr lang="zh-CN" altLang="en-US" sz="2000" dirty="0" smtClean="0">
                <a:solidFill>
                  <a:schemeClr val="tx1"/>
                </a:solidFill>
              </a:rPr>
              <a:t>的增值税税额应纳入城市维护建设税和教育费附加的计征范围，分别按规定的税（费）率</a:t>
            </a:r>
            <a:r>
              <a:rPr lang="zh-CN" altLang="en-US" sz="2000" dirty="0" smtClean="0">
                <a:solidFill>
                  <a:srgbClr val="FF0000"/>
                </a:solidFill>
              </a:rPr>
              <a:t>征收城市维护建设税和教育费附加。</a:t>
            </a:r>
          </a:p>
          <a:p>
            <a:pPr eaLnBrk="1" hangingPunct="1">
              <a:defRPr/>
            </a:pPr>
            <a:r>
              <a:rPr lang="zh-CN"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t/>
            </a:r>
            <a:br>
              <a:rPr lang="zh-CN"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br>
            <a:r>
              <a:rPr lang="zh-CN"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t>（</a:t>
            </a:r>
            <a:r>
              <a:rPr lang="en-US"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t>2</a:t>
            </a:r>
            <a:r>
              <a:rPr lang="zh-CN"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t>）当期期末留抵税额</a:t>
            </a:r>
            <a:r>
              <a:rPr lang="en-US"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t>&gt;</a:t>
            </a:r>
            <a:r>
              <a:rPr lang="zh-CN"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t>当期免抵退税额，则</a:t>
            </a:r>
            <a:br>
              <a:rPr lang="zh-CN"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br>
            <a:r>
              <a:rPr lang="zh-CN"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t>　　当期应退税额＝当期免抵退税额</a:t>
            </a:r>
            <a:br>
              <a:rPr lang="zh-CN"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br>
            <a:r>
              <a:rPr lang="zh-CN"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t>　　当期免抵税额＝</a:t>
            </a:r>
            <a:r>
              <a:rPr lang="en-US"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t>0</a:t>
            </a:r>
            <a:br>
              <a:rPr lang="en-US"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br>
            <a:r>
              <a:rPr lang="zh-CN" altLang="en-US" sz="2000" b="1" dirty="0">
                <a:solidFill>
                  <a:prstClr val="black">
                    <a:lumMod val="75000"/>
                    <a:lumOff val="25000"/>
                  </a:prstClr>
                </a:solidFill>
                <a:latin typeface="微软雅黑" panose="020B0503020204020204" pitchFamily="34" charset="-122"/>
                <a:cs typeface="宋体" panose="02010600030101010101" pitchFamily="2" charset="-122"/>
                <a:sym typeface="+mn-ea"/>
              </a:rPr>
              <a:t>　　当期期末留抵税额为当期增值税纳税申报表中“期末留抵税额”。</a:t>
            </a:r>
            <a:r>
              <a:rPr lang="zh-CN" altLang="en-US" sz="2000" dirty="0">
                <a:solidFill>
                  <a:schemeClr val="tx1"/>
                </a:solidFill>
                <a:latin typeface="+mn-ea"/>
                <a:cs typeface="Arial" panose="020B0604020202020204" pitchFamily="34" charset="0"/>
              </a:rPr>
              <a:t> </a:t>
            </a:r>
            <a:endParaRPr lang="en-US" altLang="zh-CN" sz="2000" dirty="0">
              <a:solidFill>
                <a:schemeClr val="tx1"/>
              </a:solidFill>
              <a:latin typeface="+mn-ea"/>
              <a:cs typeface="Arial" pitchFamily="34" charset="0"/>
            </a:endParaRPr>
          </a:p>
        </p:txBody>
      </p:sp>
      <p:grpSp>
        <p:nvGrpSpPr>
          <p:cNvPr id="2" name="组合 5">
            <a:extLst>
              <a:ext uri="{FF2B5EF4-FFF2-40B4-BE49-F238E27FC236}">
                <a16:creationId xmlns="" xmlns:a16="http://schemas.microsoft.com/office/drawing/2014/main" id="{5E07262E-C7A4-4A6F-88B4-77CD93F0537E}"/>
              </a:ext>
            </a:extLst>
          </p:cNvPr>
          <p:cNvGrpSpPr>
            <a:grpSpLocks/>
          </p:cNvGrpSpPr>
          <p:nvPr/>
        </p:nvGrpSpPr>
        <p:grpSpPr bwMode="auto">
          <a:xfrm>
            <a:off x="1397000" y="1479550"/>
            <a:ext cx="5114925" cy="444500"/>
            <a:chOff x="2199" y="3349"/>
            <a:chExt cx="2536" cy="699"/>
          </a:xfrm>
        </p:grpSpPr>
        <p:sp>
          <p:nvSpPr>
            <p:cNvPr id="7" name=" 220">
              <a:extLst>
                <a:ext uri="{FF2B5EF4-FFF2-40B4-BE49-F238E27FC236}">
                  <a16:creationId xmlns="" xmlns:a16="http://schemas.microsoft.com/office/drawing/2014/main" id="{79B340AC-999E-40E7-B5CC-F5340D49E84B}"/>
                </a:ext>
              </a:extLst>
            </p:cNvPr>
            <p:cNvSpPr/>
            <p:nvPr/>
          </p:nvSpPr>
          <p:spPr>
            <a:xfrm>
              <a:off x="2199" y="3349"/>
              <a:ext cx="2536" cy="699"/>
            </a:xfrm>
            <a:prstGeom prst="snip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000">
                <a:solidFill>
                  <a:srgbClr val="FFFFFF"/>
                </a:solidFill>
              </a:endParaRPr>
            </a:p>
          </p:txBody>
        </p:sp>
      </p:grpSp>
      <p:cxnSp>
        <p:nvCxnSpPr>
          <p:cNvPr id="9" name="直接连接符 6">
            <a:extLst>
              <a:ext uri="{FF2B5EF4-FFF2-40B4-BE49-F238E27FC236}">
                <a16:creationId xmlns="" xmlns:a16="http://schemas.microsoft.com/office/drawing/2014/main" id="{C8256B62-2C23-4E4B-B5BE-26B3A56C9A06}"/>
              </a:ext>
            </a:extLst>
          </p:cNvPr>
          <p:cNvCxnSpPr>
            <a:cxnSpLocks/>
          </p:cNvCxnSpPr>
          <p:nvPr/>
        </p:nvCxnSpPr>
        <p:spPr>
          <a:xfrm>
            <a:off x="3138488" y="1911350"/>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102408" name="标题 1">
            <a:extLst>
              <a:ext uri="{FF2B5EF4-FFF2-40B4-BE49-F238E27FC236}">
                <a16:creationId xmlns="" xmlns:a16="http://schemas.microsoft.com/office/drawing/2014/main" id="{92F72DBF-8787-4DDD-8D38-7EF13CA02149}"/>
              </a:ext>
            </a:extLst>
          </p:cNvPr>
          <p:cNvSpPr>
            <a:spLocks noGrp="1" noChangeArrowheads="1"/>
          </p:cNvSpPr>
          <p:nvPr/>
        </p:nvSpPr>
        <p:spPr bwMode="auto">
          <a:xfrm>
            <a:off x="1396999" y="1533526"/>
            <a:ext cx="5114925" cy="39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zh-CN" altLang="en-US" sz="2000" b="1" dirty="0" smtClean="0">
                <a:solidFill>
                  <a:srgbClr val="404040"/>
                </a:solidFill>
                <a:latin typeface="微软雅黑" panose="020B0503020204020204" pitchFamily="34" charset="-122"/>
                <a:ea typeface="微软雅黑" panose="020B0503020204020204" pitchFamily="34" charset="-122"/>
              </a:rPr>
              <a:t>出口</a:t>
            </a:r>
            <a:r>
              <a:rPr lang="zh-CN" altLang="en-US" sz="2000" b="1" dirty="0">
                <a:solidFill>
                  <a:srgbClr val="404040"/>
                </a:solidFill>
                <a:latin typeface="微软雅黑" panose="020B0503020204020204" pitchFamily="34" charset="-122"/>
                <a:ea typeface="微软雅黑" panose="020B0503020204020204" pitchFamily="34" charset="-122"/>
              </a:rPr>
              <a:t>退（免）税计算原理</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3">
            <a:extLst>
              <a:ext uri="{FF2B5EF4-FFF2-40B4-BE49-F238E27FC236}">
                <a16:creationId xmlns="" xmlns:a16="http://schemas.microsoft.com/office/drawing/2014/main" id="{A7A29331-4EB2-495D-A685-7C675C7CF9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771" y="323850"/>
            <a:ext cx="10995102" cy="657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椭圆 2"/>
          <p:cNvSpPr/>
          <p:nvPr/>
        </p:nvSpPr>
        <p:spPr>
          <a:xfrm>
            <a:off x="646771" y="5865541"/>
            <a:ext cx="2575931" cy="535259"/>
          </a:xfrm>
          <a:prstGeom prst="ellipse">
            <a:avLst/>
          </a:prstGeom>
          <a:solidFill>
            <a:srgbClr val="FF0000">
              <a:alpha val="0"/>
            </a:srgb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0360" y="1773044"/>
            <a:ext cx="546411" cy="4801314"/>
          </a:xfrm>
          <a:prstGeom prst="rect">
            <a:avLst/>
          </a:prstGeom>
          <a:noFill/>
        </p:spPr>
        <p:txBody>
          <a:bodyPr wrap="square" rtlCol="0">
            <a:spAutoFit/>
          </a:bodyPr>
          <a:lstStyle/>
          <a:p>
            <a:r>
              <a:rPr lang="zh-CN" altLang="en-US" b="1" dirty="0" smtClean="0">
                <a:solidFill>
                  <a:srgbClr val="FF0000"/>
                </a:solidFill>
              </a:rPr>
              <a:t>生产企业确认免抵退税收入对应栏次：</a:t>
            </a:r>
            <a:endParaRPr lang="zh-CN" altLang="en-US" b="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7854" y="1025912"/>
            <a:ext cx="10314878" cy="3785652"/>
          </a:xfrm>
          <a:prstGeom prst="rect">
            <a:avLst/>
          </a:prstGeom>
          <a:noFill/>
        </p:spPr>
        <p:txBody>
          <a:bodyPr wrap="square" rtlCol="0">
            <a:spAutoFit/>
          </a:bodyPr>
          <a:lstStyle/>
          <a:p>
            <a:r>
              <a:rPr lang="zh-CN" altLang="en-US" sz="2800" b="1" dirty="0" smtClean="0">
                <a:latin typeface="+mj-ea"/>
                <a:ea typeface="+mj-ea"/>
              </a:rPr>
              <a:t>电子税务局查询</a:t>
            </a:r>
            <a:r>
              <a:rPr lang="zh-CN" altLang="en-US" sz="2800" b="1" dirty="0" smtClean="0">
                <a:solidFill>
                  <a:srgbClr val="FF0000"/>
                </a:solidFill>
                <a:latin typeface="+mj-ea"/>
                <a:ea typeface="+mj-ea"/>
              </a:rPr>
              <a:t>审批数据</a:t>
            </a:r>
            <a:r>
              <a:rPr lang="en-US" altLang="zh-CN" sz="2800" b="1" dirty="0" smtClean="0">
                <a:solidFill>
                  <a:srgbClr val="FF0000"/>
                </a:solidFill>
                <a:latin typeface="+mj-ea"/>
                <a:ea typeface="+mj-ea"/>
              </a:rPr>
              <a:t>:</a:t>
            </a:r>
          </a:p>
          <a:p>
            <a:endParaRPr lang="en-US" altLang="zh-CN" b="1" dirty="0" smtClean="0">
              <a:latin typeface="+mj-ea"/>
              <a:ea typeface="+mj-ea"/>
            </a:endParaRPr>
          </a:p>
          <a:p>
            <a:endParaRPr lang="en-US" altLang="zh-CN" b="1" dirty="0" smtClean="0">
              <a:latin typeface="+mj-ea"/>
              <a:ea typeface="+mj-ea"/>
            </a:endParaRPr>
          </a:p>
          <a:p>
            <a:endParaRPr lang="en-US" altLang="zh-CN" b="1" dirty="0" smtClean="0">
              <a:latin typeface="+mj-ea"/>
              <a:ea typeface="+mj-ea"/>
            </a:endParaRPr>
          </a:p>
          <a:p>
            <a:r>
              <a:rPr lang="zh-CN" altLang="en-US" sz="2000" b="1" dirty="0" smtClean="0">
                <a:latin typeface="+mj-ea"/>
                <a:ea typeface="+mj-ea"/>
              </a:rPr>
              <a:t>电子税务局</a:t>
            </a:r>
            <a:r>
              <a:rPr lang="en-US" altLang="zh-CN" sz="2000" b="1" dirty="0" smtClean="0">
                <a:latin typeface="+mj-ea"/>
                <a:ea typeface="+mj-ea"/>
              </a:rPr>
              <a:t>——</a:t>
            </a:r>
            <a:r>
              <a:rPr lang="zh-CN" altLang="en-US" sz="2000" b="1" dirty="0" smtClean="0">
                <a:latin typeface="+mj-ea"/>
                <a:ea typeface="+mj-ea"/>
              </a:rPr>
              <a:t>我要查询</a:t>
            </a:r>
            <a:r>
              <a:rPr lang="en-US" altLang="zh-CN" sz="2000" b="1" dirty="0" smtClean="0">
                <a:latin typeface="+mj-ea"/>
                <a:ea typeface="+mj-ea"/>
              </a:rPr>
              <a:t>——</a:t>
            </a:r>
            <a:r>
              <a:rPr lang="zh-CN" altLang="en-US" sz="2000" b="1" dirty="0" smtClean="0">
                <a:latin typeface="+mj-ea"/>
                <a:ea typeface="+mj-ea"/>
              </a:rPr>
              <a:t>出口退税信息查询</a:t>
            </a:r>
            <a:r>
              <a:rPr lang="en-US" altLang="zh-CN" sz="2000" b="1" dirty="0" smtClean="0">
                <a:latin typeface="+mj-ea"/>
                <a:ea typeface="+mj-ea"/>
              </a:rPr>
              <a:t>——</a:t>
            </a:r>
            <a:r>
              <a:rPr lang="zh-CN" altLang="en-US" sz="2000" b="1" dirty="0" smtClean="0">
                <a:latin typeface="+mj-ea"/>
                <a:ea typeface="+mj-ea"/>
              </a:rPr>
              <a:t>出口退税申报信息查询</a:t>
            </a:r>
            <a:r>
              <a:rPr lang="en-US" altLang="zh-CN" sz="2000" b="1" dirty="0" smtClean="0">
                <a:latin typeface="+mj-ea"/>
                <a:ea typeface="+mj-ea"/>
              </a:rPr>
              <a:t>——</a:t>
            </a:r>
            <a:r>
              <a:rPr lang="zh-CN" altLang="en-US" sz="2000" b="1" dirty="0" smtClean="0">
                <a:latin typeface="+mj-ea"/>
                <a:ea typeface="+mj-ea"/>
              </a:rPr>
              <a:t>免抵退税申报汇总表</a:t>
            </a:r>
            <a:r>
              <a:rPr lang="en-US" altLang="zh-CN" sz="2000" b="1" dirty="0" smtClean="0">
                <a:latin typeface="+mj-ea"/>
                <a:ea typeface="+mj-ea"/>
              </a:rPr>
              <a:t>——</a:t>
            </a:r>
            <a:r>
              <a:rPr lang="zh-CN" altLang="en-US" sz="2000" b="1" dirty="0" smtClean="0">
                <a:latin typeface="+mj-ea"/>
                <a:ea typeface="+mj-ea"/>
              </a:rPr>
              <a:t>输入对应所属期进行“查询”或“打印报表下载”（右上角）。</a:t>
            </a:r>
            <a:endParaRPr lang="en-US" altLang="zh-CN" sz="2000" b="1" dirty="0" smtClean="0">
              <a:latin typeface="+mj-ea"/>
              <a:ea typeface="+mj-ea"/>
            </a:endParaRPr>
          </a:p>
          <a:p>
            <a:endParaRPr lang="en-US" altLang="zh-CN" sz="2000" b="1" dirty="0" smtClean="0">
              <a:latin typeface="+mj-ea"/>
              <a:ea typeface="+mj-ea"/>
            </a:endParaRPr>
          </a:p>
          <a:p>
            <a:endParaRPr lang="en-US" altLang="zh-CN" sz="2000" b="1" dirty="0" smtClean="0">
              <a:solidFill>
                <a:srgbClr val="FF0000"/>
              </a:solidFill>
            </a:endParaRPr>
          </a:p>
          <a:p>
            <a:r>
              <a:rPr lang="zh-CN" altLang="en-US" sz="2000" b="1" dirty="0" smtClean="0">
                <a:solidFill>
                  <a:srgbClr val="FF0000"/>
                </a:solidFill>
              </a:rPr>
              <a:t>注：</a:t>
            </a:r>
            <a:r>
              <a:rPr lang="zh-CN" altLang="en-US" sz="2000" b="1" dirty="0" smtClean="0">
                <a:solidFill>
                  <a:srgbClr val="000000"/>
                </a:solidFill>
              </a:rPr>
              <a:t>企业申报数据和审批通过数据可能会</a:t>
            </a:r>
            <a:r>
              <a:rPr lang="zh-CN" altLang="en-US" sz="2000" b="1" dirty="0" smtClean="0">
                <a:solidFill>
                  <a:srgbClr val="FF0000"/>
                </a:solidFill>
              </a:rPr>
              <a:t>不一致</a:t>
            </a:r>
            <a:r>
              <a:rPr lang="zh-CN" altLang="en-US" sz="2000" b="1" dirty="0" smtClean="0">
                <a:solidFill>
                  <a:srgbClr val="000000"/>
                </a:solidFill>
              </a:rPr>
              <a:t>！企业申报城市维护建设税和教育费附加时的计税依据</a:t>
            </a:r>
            <a:r>
              <a:rPr lang="zh-CN" altLang="en-US" sz="2000" b="1" dirty="0" smtClean="0">
                <a:solidFill>
                  <a:srgbClr val="FF0000"/>
                </a:solidFill>
              </a:rPr>
              <a:t>以上期审批通过的免抵税额为准。</a:t>
            </a:r>
          </a:p>
          <a:p>
            <a:endParaRPr lang="zh-CN" altLang="en-US" sz="2000" b="1" dirty="0" smtClean="0">
              <a:latin typeface="+mj-ea"/>
              <a:ea typeface="+mj-ea"/>
            </a:endParaRPr>
          </a:p>
          <a:p>
            <a:endParaRPr lang="zh-CN" altLang="en-US" b="1" dirty="0">
              <a:latin typeface="+mj-ea"/>
              <a:ea typeface="+mj-ea"/>
            </a:endParaRPr>
          </a:p>
        </p:txBody>
      </p:sp>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标题 1">
            <a:extLst>
              <a:ext uri="{FF2B5EF4-FFF2-40B4-BE49-F238E27FC236}">
                <a16:creationId xmlns="" xmlns:a16="http://schemas.microsoft.com/office/drawing/2014/main" id="{649338EF-8101-4271-A177-E9FA15768EA5}"/>
              </a:ext>
            </a:extLst>
          </p:cNvPr>
          <p:cNvSpPr>
            <a:spLocks noGrp="1"/>
          </p:cNvSpPr>
          <p:nvPr>
            <p:ph type="title" idx="4294967295"/>
          </p:nvPr>
        </p:nvSpPr>
        <p:spPr bwMode="auto">
          <a:xfrm>
            <a:off x="1314450"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3600" b="1" dirty="0"/>
              <a:t>生产企业</a:t>
            </a:r>
          </a:p>
        </p:txBody>
      </p:sp>
      <p:pic>
        <p:nvPicPr>
          <p:cNvPr id="115715" name="Picture 5" descr="未标题2_07">
            <a:extLst>
              <a:ext uri="{FF2B5EF4-FFF2-40B4-BE49-F238E27FC236}">
                <a16:creationId xmlns="" xmlns:a16="http://schemas.microsoft.com/office/drawing/2014/main" id="{057DBF4A-2C00-4E70-B171-B3AFF74A68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775" y="2491065"/>
            <a:ext cx="70167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Box 8">
            <a:extLst>
              <a:ext uri="{FF2B5EF4-FFF2-40B4-BE49-F238E27FC236}">
                <a16:creationId xmlns="" xmlns:a16="http://schemas.microsoft.com/office/drawing/2014/main" id="{40479C41-938B-46C3-9751-6F3CFB115635}"/>
              </a:ext>
            </a:extLst>
          </p:cNvPr>
          <p:cNvSpPr txBox="1">
            <a:spLocks noChangeArrowheads="1"/>
          </p:cNvSpPr>
          <p:nvPr/>
        </p:nvSpPr>
        <p:spPr bwMode="auto">
          <a:xfrm>
            <a:off x="1866900" y="2256831"/>
            <a:ext cx="91090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400" b="1" dirty="0" smtClean="0">
                <a:latin typeface="华文楷体" panose="02010600040101010101" pitchFamily="2" charset="-122"/>
                <a:ea typeface="华文楷体" panose="02010600040101010101" pitchFamily="2" charset="-122"/>
              </a:rPr>
              <a:t>       企业在正式申报前需先进行</a:t>
            </a:r>
            <a:r>
              <a:rPr lang="zh-CN" altLang="en-US" sz="2400" b="1" dirty="0" smtClean="0">
                <a:solidFill>
                  <a:srgbClr val="FF0000"/>
                </a:solidFill>
                <a:latin typeface="华文楷体" panose="02010600040101010101" pitchFamily="2" charset="-122"/>
                <a:ea typeface="华文楷体" panose="02010600040101010101" pitchFamily="2" charset="-122"/>
              </a:rPr>
              <a:t>数据自检</a:t>
            </a:r>
            <a:r>
              <a:rPr lang="zh-CN" altLang="en-US" sz="2400" b="1" dirty="0" smtClean="0">
                <a:latin typeface="华文楷体" panose="02010600040101010101" pitchFamily="2" charset="-122"/>
                <a:ea typeface="华文楷体" panose="02010600040101010101" pitchFamily="2" charset="-122"/>
              </a:rPr>
              <a:t>。有</a:t>
            </a:r>
            <a:r>
              <a:rPr lang="zh-CN" altLang="en-US" sz="2400" b="1" dirty="0">
                <a:latin typeface="华文楷体" panose="02010600040101010101" pitchFamily="2" charset="-122"/>
                <a:ea typeface="华文楷体" panose="02010600040101010101" pitchFamily="2" charset="-122"/>
              </a:rPr>
              <a:t>疑点的</a:t>
            </a:r>
            <a:r>
              <a:rPr lang="zh-CN" altLang="en-US" sz="2400" b="1" dirty="0" smtClean="0">
                <a:latin typeface="华文楷体" panose="02010600040101010101" pitchFamily="2" charset="-122"/>
                <a:ea typeface="华文楷体" panose="02010600040101010101" pitchFamily="2" charset="-122"/>
              </a:rPr>
              <a:t>，要</a:t>
            </a:r>
            <a:r>
              <a:rPr lang="zh-CN" altLang="en-US" sz="2400" b="1" dirty="0">
                <a:latin typeface="华文楷体" panose="02010600040101010101" pitchFamily="2" charset="-122"/>
                <a:ea typeface="华文楷体" panose="02010600040101010101" pitchFamily="2" charset="-122"/>
              </a:rPr>
              <a:t>在</a:t>
            </a:r>
            <a:r>
              <a:rPr lang="zh-CN" altLang="en-US" sz="2400" b="1" dirty="0" smtClean="0">
                <a:latin typeface="华文楷体" panose="02010600040101010101" pitchFamily="2" charset="-122"/>
                <a:ea typeface="华文楷体" panose="02010600040101010101" pitchFamily="2" charset="-122"/>
              </a:rPr>
              <a:t>排除录入错误</a:t>
            </a:r>
            <a:r>
              <a:rPr lang="zh-CN" altLang="en-US" sz="2400" b="1" dirty="0">
                <a:latin typeface="华文楷体" panose="02010600040101010101" pitchFamily="2" charset="-122"/>
                <a:ea typeface="华文楷体" panose="02010600040101010101" pitchFamily="2" charset="-122"/>
              </a:rPr>
              <a:t>后再</a:t>
            </a:r>
            <a:r>
              <a:rPr lang="zh-CN" altLang="en-US" sz="2400" b="1" dirty="0" smtClean="0">
                <a:latin typeface="华文楷体" panose="02010600040101010101" pitchFamily="2" charset="-122"/>
                <a:ea typeface="华文楷体" panose="02010600040101010101" pitchFamily="2" charset="-122"/>
              </a:rPr>
              <a:t>申报。    </a:t>
            </a:r>
            <a:endParaRPr lang="en-US" altLang="zh-CN" sz="2400" b="1" dirty="0" smtClean="0">
              <a:latin typeface="华文楷体" panose="02010600040101010101" pitchFamily="2" charset="-122"/>
              <a:ea typeface="华文楷体" panose="02010600040101010101" pitchFamily="2" charset="-122"/>
            </a:endParaRPr>
          </a:p>
          <a:p>
            <a:pPr algn="just" eaLnBrk="1" hangingPunct="1"/>
            <a:r>
              <a:rPr lang="zh-CN" altLang="en-US" sz="2400" b="1" dirty="0" smtClean="0">
                <a:latin typeface="华文楷体" panose="02010600040101010101" pitchFamily="2" charset="-122"/>
                <a:ea typeface="华文楷体" panose="02010600040101010101" pitchFamily="2" charset="-122"/>
              </a:rPr>
              <a:t>      由于</a:t>
            </a:r>
            <a:r>
              <a:rPr lang="zh-CN" altLang="en-US" sz="2400" b="1" dirty="0">
                <a:latin typeface="华文楷体" panose="02010600040101010101" pitchFamily="2" charset="-122"/>
                <a:ea typeface="华文楷体" panose="02010600040101010101" pitchFamily="2" charset="-122"/>
              </a:rPr>
              <a:t>报关单金额小于</a:t>
            </a:r>
            <a:r>
              <a:rPr lang="en-US" altLang="zh-CN" sz="2400" b="1" dirty="0">
                <a:latin typeface="华文楷体" panose="02010600040101010101" pitchFamily="2" charset="-122"/>
                <a:ea typeface="华文楷体" panose="02010600040101010101" pitchFamily="2" charset="-122"/>
              </a:rPr>
              <a:t>10</a:t>
            </a:r>
            <a:r>
              <a:rPr lang="zh-CN" altLang="en-US" sz="2400" b="1" dirty="0">
                <a:latin typeface="华文楷体" panose="02010600040101010101" pitchFamily="2" charset="-122"/>
                <a:ea typeface="华文楷体" panose="02010600040101010101" pitchFamily="2" charset="-122"/>
              </a:rPr>
              <a:t>美金所产生</a:t>
            </a:r>
            <a:r>
              <a:rPr lang="zh-CN" altLang="en-US" sz="2400" b="1" dirty="0" smtClean="0">
                <a:latin typeface="华文楷体" panose="02010600040101010101" pitchFamily="2" charset="-122"/>
                <a:ea typeface="华文楷体" panose="02010600040101010101" pitchFamily="2" charset="-122"/>
              </a:rPr>
              <a:t>的汇率疑点</a:t>
            </a:r>
            <a:r>
              <a:rPr lang="zh-CN" altLang="en-US" sz="2400" b="1" dirty="0">
                <a:latin typeface="华文楷体" panose="02010600040101010101" pitchFamily="2" charset="-122"/>
                <a:ea typeface="华文楷体" panose="02010600040101010101" pitchFamily="2" charset="-122"/>
              </a:rPr>
              <a:t>可以忽略，无其他疑点可直接正式</a:t>
            </a:r>
            <a:r>
              <a:rPr lang="zh-CN" altLang="en-US" sz="2400" b="1" dirty="0" smtClean="0">
                <a:latin typeface="华文楷体" panose="02010600040101010101" pitchFamily="2" charset="-122"/>
                <a:ea typeface="华文楷体" panose="02010600040101010101" pitchFamily="2" charset="-122"/>
              </a:rPr>
              <a:t>申报。</a:t>
            </a:r>
            <a:endParaRPr lang="zh-CN" altLang="en-US" sz="2400" b="1" dirty="0">
              <a:latin typeface="华文楷体" panose="02010600040101010101" pitchFamily="2" charset="-122"/>
              <a:ea typeface="华文楷体" panose="02010600040101010101" pitchFamily="2" charset="-122"/>
            </a:endParaRPr>
          </a:p>
        </p:txBody>
      </p:sp>
      <p:pic>
        <p:nvPicPr>
          <p:cNvPr id="115717" name="Picture 9" descr="未标题2_07-03">
            <a:extLst>
              <a:ext uri="{FF2B5EF4-FFF2-40B4-BE49-F238E27FC236}">
                <a16:creationId xmlns="" xmlns:a16="http://schemas.microsoft.com/office/drawing/2014/main" id="{4240EE79-C0F8-4A44-90D7-9B444A1772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775" y="4573588"/>
            <a:ext cx="70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2">
            <a:extLst>
              <a:ext uri="{FF2B5EF4-FFF2-40B4-BE49-F238E27FC236}">
                <a16:creationId xmlns="" xmlns:a16="http://schemas.microsoft.com/office/drawing/2014/main" id="{2A886460-72F6-48C5-A775-35BF297373CF}"/>
              </a:ext>
            </a:extLst>
          </p:cNvPr>
          <p:cNvSpPr/>
          <p:nvPr/>
        </p:nvSpPr>
        <p:spPr bwMode="auto">
          <a:xfrm>
            <a:off x="1695450" y="1924050"/>
            <a:ext cx="9419240" cy="2215221"/>
          </a:xfrm>
          <a:prstGeom prst="roundRect">
            <a:avLst/>
          </a:prstGeom>
          <a:noFill/>
          <a:ln w="28575">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0" rIns="91436" bIns="0" anchor="b"/>
          <a:lstStyle/>
          <a:p>
            <a:pPr algn="ctr" defTabSz="914099" eaLnBrk="1" hangingPunct="1">
              <a:defRPr/>
            </a:pPr>
            <a:endParaRPr lang="zh-CN" altLang="en-US" sz="2300" dirty="0">
              <a:solidFill>
                <a:schemeClr val="tx1"/>
              </a:solidFill>
            </a:endParaRPr>
          </a:p>
        </p:txBody>
      </p:sp>
      <p:sp>
        <p:nvSpPr>
          <p:cNvPr id="115719" name="TextBox 9">
            <a:extLst>
              <a:ext uri="{FF2B5EF4-FFF2-40B4-BE49-F238E27FC236}">
                <a16:creationId xmlns="" xmlns:a16="http://schemas.microsoft.com/office/drawing/2014/main" id="{905B8F1F-DF99-49A8-9DDA-5E47A898F10F}"/>
              </a:ext>
            </a:extLst>
          </p:cNvPr>
          <p:cNvSpPr txBox="1">
            <a:spLocks noChangeArrowheads="1"/>
          </p:cNvSpPr>
          <p:nvPr/>
        </p:nvSpPr>
        <p:spPr bwMode="auto">
          <a:xfrm>
            <a:off x="1866900" y="4490244"/>
            <a:ext cx="91090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endParaRPr lang="en-US" altLang="zh-CN" sz="2400" b="1" dirty="0" smtClean="0">
              <a:latin typeface="华文楷体" panose="02010600040101010101" pitchFamily="2" charset="-122"/>
              <a:ea typeface="华文楷体" panose="02010600040101010101" pitchFamily="2" charset="-122"/>
            </a:endParaRPr>
          </a:p>
          <a:p>
            <a:pPr algn="just" eaLnBrk="1" hangingPunct="1"/>
            <a:r>
              <a:rPr lang="zh-CN" altLang="en-US" sz="2400" b="1" dirty="0" smtClean="0">
                <a:latin typeface="华文楷体" panose="02010600040101010101" pitchFamily="2" charset="-122"/>
                <a:ea typeface="华文楷体" panose="02010600040101010101" pitchFamily="2" charset="-122"/>
              </a:rPr>
              <a:t>所有</a:t>
            </a:r>
            <a:r>
              <a:rPr lang="zh-CN" altLang="en-US" sz="2400" b="1" dirty="0">
                <a:solidFill>
                  <a:srgbClr val="FF0000"/>
                </a:solidFill>
                <a:latin typeface="华文楷体" panose="02010600040101010101" pitchFamily="2" charset="-122"/>
                <a:ea typeface="华文楷体" panose="02010600040101010101" pitchFamily="2" charset="-122"/>
              </a:rPr>
              <a:t>首次申报出口退税</a:t>
            </a:r>
            <a:r>
              <a:rPr lang="zh-CN" altLang="en-US" sz="2400" b="1" dirty="0" smtClean="0">
                <a:latin typeface="华文楷体" panose="02010600040101010101" pitchFamily="2" charset="-122"/>
                <a:ea typeface="华文楷体" panose="02010600040101010101" pitchFamily="2" charset="-122"/>
              </a:rPr>
              <a:t>的出口企业在</a:t>
            </a:r>
            <a:r>
              <a:rPr lang="zh-CN" altLang="en-US" sz="2400" b="1" dirty="0" smtClean="0">
                <a:solidFill>
                  <a:srgbClr val="FF0000"/>
                </a:solidFill>
                <a:latin typeface="华文楷体" panose="02010600040101010101" pitchFamily="2" charset="-122"/>
                <a:ea typeface="华文楷体" panose="02010600040101010101" pitchFamily="2" charset="-122"/>
              </a:rPr>
              <a:t>正式申报成功后</a:t>
            </a:r>
            <a:r>
              <a:rPr lang="zh-CN" altLang="en-US" sz="2400" b="1" dirty="0" smtClean="0">
                <a:latin typeface="华文楷体" panose="02010600040101010101" pitchFamily="2" charset="-122"/>
                <a:ea typeface="华文楷体" panose="02010600040101010101" pitchFamily="2" charset="-122"/>
              </a:rPr>
              <a:t>，等待企业分配后，会有税务人员</a:t>
            </a:r>
            <a:r>
              <a:rPr lang="zh-CN" altLang="en-US" sz="2400" b="1" dirty="0" smtClean="0">
                <a:solidFill>
                  <a:srgbClr val="FF0000"/>
                </a:solidFill>
                <a:latin typeface="华文楷体" panose="02010600040101010101" pitchFamily="2" charset="-122"/>
                <a:ea typeface="华文楷体" panose="02010600040101010101" pitchFamily="2" charset="-122"/>
              </a:rPr>
              <a:t>联系并核查（包括生产企业、外贸企业）。</a:t>
            </a:r>
            <a:endParaRPr lang="zh-CN" altLang="en-US" sz="2400" b="1" dirty="0">
              <a:solidFill>
                <a:srgbClr val="FF0000"/>
              </a:solidFill>
              <a:latin typeface="华文楷体" panose="02010600040101010101" pitchFamily="2" charset="-122"/>
              <a:ea typeface="华文楷体" panose="02010600040101010101" pitchFamily="2" charset="-122"/>
            </a:endParaRPr>
          </a:p>
          <a:p>
            <a:pPr eaLnBrk="1" hangingPunct="1"/>
            <a:endParaRPr lang="zh-CN" altLang="en-US" sz="2400" b="1" dirty="0">
              <a:latin typeface="华文楷体" panose="02010600040101010101" pitchFamily="2" charset="-122"/>
              <a:ea typeface="华文楷体" panose="02010600040101010101" pitchFamily="2" charset="-122"/>
            </a:endParaRPr>
          </a:p>
        </p:txBody>
      </p:sp>
      <p:sp>
        <p:nvSpPr>
          <p:cNvPr id="16" name="圆角矩形 12">
            <a:extLst>
              <a:ext uri="{FF2B5EF4-FFF2-40B4-BE49-F238E27FC236}">
                <a16:creationId xmlns="" xmlns:a16="http://schemas.microsoft.com/office/drawing/2014/main" id="{069011B9-9F19-431D-9810-FBEB1F59093F}"/>
              </a:ext>
            </a:extLst>
          </p:cNvPr>
          <p:cNvSpPr/>
          <p:nvPr/>
        </p:nvSpPr>
        <p:spPr bwMode="auto">
          <a:xfrm>
            <a:off x="1695450" y="4311650"/>
            <a:ext cx="9419240" cy="2117586"/>
          </a:xfrm>
          <a:prstGeom prst="roundRect">
            <a:avLst/>
          </a:prstGeom>
          <a:noFill/>
          <a:ln w="28575">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0" rIns="91436" bIns="0" anchor="b"/>
          <a:lstStyle/>
          <a:p>
            <a:pPr algn="ctr" defTabSz="914099" eaLnBrk="1" hangingPunct="1">
              <a:defRPr/>
            </a:pPr>
            <a:endParaRPr lang="zh-CN" altLang="en-US" sz="2300" dirty="0">
              <a:solidFill>
                <a:schemeClr val="tx1"/>
              </a:solidFill>
            </a:endParaRPr>
          </a:p>
        </p:txBody>
      </p:sp>
      <p:grpSp>
        <p:nvGrpSpPr>
          <p:cNvPr id="2" name="组合 8">
            <a:extLst>
              <a:ext uri="{FF2B5EF4-FFF2-40B4-BE49-F238E27FC236}">
                <a16:creationId xmlns="" xmlns:a16="http://schemas.microsoft.com/office/drawing/2014/main" id="{956257F2-2FC6-4536-891C-E653C52C0710}"/>
              </a:ext>
            </a:extLst>
          </p:cNvPr>
          <p:cNvGrpSpPr>
            <a:grpSpLocks/>
          </p:cNvGrpSpPr>
          <p:nvPr/>
        </p:nvGrpSpPr>
        <p:grpSpPr bwMode="auto">
          <a:xfrm>
            <a:off x="1397000" y="1479550"/>
            <a:ext cx="5114925" cy="444500"/>
            <a:chOff x="2199" y="3349"/>
            <a:chExt cx="2536" cy="698"/>
          </a:xfrm>
        </p:grpSpPr>
        <p:sp>
          <p:nvSpPr>
            <p:cNvPr id="10" name=" 220">
              <a:extLst>
                <a:ext uri="{FF2B5EF4-FFF2-40B4-BE49-F238E27FC236}">
                  <a16:creationId xmlns="" xmlns:a16="http://schemas.microsoft.com/office/drawing/2014/main" id="{1BF1DC4C-9644-4633-A39F-6C1E3854151E}"/>
                </a:ext>
              </a:extLst>
            </p:cNvPr>
            <p:cNvSpPr/>
            <p:nvPr/>
          </p:nvSpPr>
          <p:spPr>
            <a:xfrm>
              <a:off x="2199" y="3349"/>
              <a:ext cx="2536" cy="698"/>
            </a:xfrm>
            <a:prstGeom prst="snip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cxnSp>
        <p:nvCxnSpPr>
          <p:cNvPr id="11" name="直接连接符 6">
            <a:extLst>
              <a:ext uri="{FF2B5EF4-FFF2-40B4-BE49-F238E27FC236}">
                <a16:creationId xmlns="" xmlns:a16="http://schemas.microsoft.com/office/drawing/2014/main" id="{1F217419-4959-485B-ACC9-6B4277206B5C}"/>
              </a:ext>
            </a:extLst>
          </p:cNvPr>
          <p:cNvCxnSpPr>
            <a:cxnSpLocks/>
          </p:cNvCxnSpPr>
          <p:nvPr/>
        </p:nvCxnSpPr>
        <p:spPr>
          <a:xfrm>
            <a:off x="3138488" y="1911350"/>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12" name="标题 1">
            <a:extLst>
              <a:ext uri="{FF2B5EF4-FFF2-40B4-BE49-F238E27FC236}">
                <a16:creationId xmlns="" xmlns:a16="http://schemas.microsoft.com/office/drawing/2014/main" id="{EB5A3F96-FBF2-40F6-87E8-6ED5B38258AA}"/>
              </a:ext>
            </a:extLst>
          </p:cNvPr>
          <p:cNvSpPr>
            <a:spLocks noGrp="1" noChangeArrowheads="1"/>
          </p:cNvSpPr>
          <p:nvPr/>
        </p:nvSpPr>
        <p:spPr bwMode="auto">
          <a:xfrm>
            <a:off x="1396999" y="1549470"/>
            <a:ext cx="4972269" cy="36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zh-CN" altLang="en-US" sz="2000" b="1" dirty="0" smtClean="0">
                <a:solidFill>
                  <a:srgbClr val="404040"/>
                </a:solidFill>
                <a:latin typeface="微软雅黑" panose="020B0503020204020204" pitchFamily="34" charset="-122"/>
                <a:ea typeface="微软雅黑" panose="020B0503020204020204" pitchFamily="34" charset="-122"/>
              </a:rPr>
              <a:t>申报</a:t>
            </a:r>
            <a:r>
              <a:rPr lang="zh-CN" altLang="en-US" sz="2000" b="1" dirty="0">
                <a:solidFill>
                  <a:srgbClr val="404040"/>
                </a:solidFill>
                <a:latin typeface="微软雅黑" panose="020B0503020204020204" pitchFamily="34" charset="-122"/>
                <a:ea typeface="微软雅黑" panose="020B0503020204020204" pitchFamily="34" charset="-122"/>
              </a:rPr>
              <a:t>出口退</a:t>
            </a:r>
            <a:r>
              <a:rPr lang="en-US" altLang="zh-CN" sz="2000" b="1" dirty="0">
                <a:solidFill>
                  <a:srgbClr val="404040"/>
                </a:solidFill>
                <a:latin typeface="微软雅黑" panose="020B0503020204020204" pitchFamily="34" charset="-122"/>
                <a:ea typeface="微软雅黑" panose="020B0503020204020204" pitchFamily="34" charset="-122"/>
              </a:rPr>
              <a:t>(</a:t>
            </a:r>
            <a:r>
              <a:rPr lang="zh-CN" altLang="en-US" sz="2000" b="1" dirty="0">
                <a:solidFill>
                  <a:srgbClr val="404040"/>
                </a:solidFill>
                <a:latin typeface="微软雅黑" panose="020B0503020204020204" pitchFamily="34" charset="-122"/>
                <a:ea typeface="微软雅黑" panose="020B0503020204020204" pitchFamily="34" charset="-122"/>
              </a:rPr>
              <a:t>免</a:t>
            </a:r>
            <a:r>
              <a:rPr lang="en-US" altLang="zh-CN" sz="2000" b="1" dirty="0">
                <a:solidFill>
                  <a:srgbClr val="404040"/>
                </a:solidFill>
                <a:latin typeface="微软雅黑" panose="020B0503020204020204" pitchFamily="34" charset="-122"/>
                <a:ea typeface="微软雅黑" panose="020B0503020204020204" pitchFamily="34" charset="-122"/>
              </a:rPr>
              <a:t>)</a:t>
            </a:r>
            <a:r>
              <a:rPr lang="zh-CN" altLang="en-US" sz="2000" b="1" dirty="0">
                <a:solidFill>
                  <a:srgbClr val="404040"/>
                </a:solidFill>
                <a:latin typeface="微软雅黑" panose="020B0503020204020204" pitchFamily="34" charset="-122"/>
                <a:ea typeface="微软雅黑" panose="020B0503020204020204" pitchFamily="34" charset="-122"/>
              </a:rPr>
              <a:t>税注意点</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标题 1">
            <a:extLst>
              <a:ext uri="{FF2B5EF4-FFF2-40B4-BE49-F238E27FC236}">
                <a16:creationId xmlns="" xmlns:a16="http://schemas.microsoft.com/office/drawing/2014/main" id="{A7455F14-3EB5-43F0-9BE7-C1AD1D605D35}"/>
              </a:ext>
            </a:extLst>
          </p:cNvPr>
          <p:cNvSpPr>
            <a:spLocks noGrp="1"/>
          </p:cNvSpPr>
          <p:nvPr>
            <p:ph type="title" idx="4294967295"/>
          </p:nvPr>
        </p:nvSpPr>
        <p:spPr bwMode="auto">
          <a:xfrm>
            <a:off x="1314450"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3600" b="1" dirty="0"/>
              <a:t>生产企业</a:t>
            </a:r>
          </a:p>
        </p:txBody>
      </p:sp>
      <p:pic>
        <p:nvPicPr>
          <p:cNvPr id="116739" name="Picture 17" descr="未标题2_07-05">
            <a:extLst>
              <a:ext uri="{FF2B5EF4-FFF2-40B4-BE49-F238E27FC236}">
                <a16:creationId xmlns="" xmlns:a16="http://schemas.microsoft.com/office/drawing/2014/main" id="{490516A1-9DBC-4D3B-81C6-FBE0FB22C6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5" y="4697568"/>
            <a:ext cx="70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0" name="Picture 13" descr="未标题2_07-04">
            <a:extLst>
              <a:ext uri="{FF2B5EF4-FFF2-40B4-BE49-F238E27FC236}">
                <a16:creationId xmlns="" xmlns:a16="http://schemas.microsoft.com/office/drawing/2014/main" id="{22511D56-5230-4E65-A4EB-BBCACF4EA0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5" y="2051824"/>
            <a:ext cx="70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8">
            <a:extLst>
              <a:ext uri="{FF2B5EF4-FFF2-40B4-BE49-F238E27FC236}">
                <a16:creationId xmlns="" xmlns:a16="http://schemas.microsoft.com/office/drawing/2014/main" id="{B5A39C34-FAD3-4D30-8AAD-7AC2C2E25A65}"/>
              </a:ext>
            </a:extLst>
          </p:cNvPr>
          <p:cNvSpPr/>
          <p:nvPr/>
        </p:nvSpPr>
        <p:spPr bwMode="auto">
          <a:xfrm>
            <a:off x="1283576" y="1515779"/>
            <a:ext cx="9692399" cy="2170105"/>
          </a:xfrm>
          <a:prstGeom prst="roundRect">
            <a:avLst>
              <a:gd name="adj" fmla="val 12996"/>
            </a:avLst>
          </a:prstGeom>
          <a:noFill/>
          <a:ln w="28575">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0" rIns="91436" bIns="0" anchor="b"/>
          <a:lstStyle/>
          <a:p>
            <a:pPr algn="ctr" defTabSz="914099" eaLnBrk="1" hangingPunct="1">
              <a:defRPr/>
            </a:pPr>
            <a:endParaRPr lang="zh-CN" altLang="en-US" sz="2300" dirty="0">
              <a:solidFill>
                <a:schemeClr val="tx1"/>
              </a:solidFill>
            </a:endParaRPr>
          </a:p>
        </p:txBody>
      </p:sp>
      <p:sp>
        <p:nvSpPr>
          <p:cNvPr id="16" name="圆角矩形 10">
            <a:extLst>
              <a:ext uri="{FF2B5EF4-FFF2-40B4-BE49-F238E27FC236}">
                <a16:creationId xmlns="" xmlns:a16="http://schemas.microsoft.com/office/drawing/2014/main" id="{BD3CA864-8FA7-4F15-8D03-E70F0CAC2B7D}"/>
              </a:ext>
            </a:extLst>
          </p:cNvPr>
          <p:cNvSpPr/>
          <p:nvPr/>
        </p:nvSpPr>
        <p:spPr bwMode="auto">
          <a:xfrm>
            <a:off x="1358900" y="3869965"/>
            <a:ext cx="9692398" cy="2677656"/>
          </a:xfrm>
          <a:prstGeom prst="roundRect">
            <a:avLst/>
          </a:prstGeom>
          <a:noFill/>
          <a:ln w="28575">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0" rIns="91436" bIns="0" anchor="b"/>
          <a:lstStyle/>
          <a:p>
            <a:pPr algn="ctr" defTabSz="914099" eaLnBrk="1" hangingPunct="1">
              <a:defRPr/>
            </a:pPr>
            <a:endParaRPr lang="zh-CN" altLang="en-US" sz="2300" dirty="0">
              <a:solidFill>
                <a:schemeClr val="tx1"/>
              </a:solidFill>
            </a:endParaRPr>
          </a:p>
        </p:txBody>
      </p:sp>
      <p:sp>
        <p:nvSpPr>
          <p:cNvPr id="116743" name="TextBox 7">
            <a:extLst>
              <a:ext uri="{FF2B5EF4-FFF2-40B4-BE49-F238E27FC236}">
                <a16:creationId xmlns="" xmlns:a16="http://schemas.microsoft.com/office/drawing/2014/main" id="{6889353B-F67C-47F3-9C2F-D3B4FF7D16FD}"/>
              </a:ext>
            </a:extLst>
          </p:cNvPr>
          <p:cNvSpPr txBox="1">
            <a:spLocks noChangeArrowheads="1"/>
          </p:cNvSpPr>
          <p:nvPr/>
        </p:nvSpPr>
        <p:spPr bwMode="auto">
          <a:xfrm>
            <a:off x="1397000" y="3869965"/>
            <a:ext cx="983227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smtClean="0">
                <a:latin typeface="华文楷体" panose="02010600040101010101" pitchFamily="2" charset="-122"/>
                <a:ea typeface="华文楷体" panose="02010600040101010101" pitchFamily="2" charset="-122"/>
              </a:rPr>
              <a:t>对于出口业务，适用增值税免税政策的，相应的</a:t>
            </a:r>
            <a:r>
              <a:rPr lang="zh-CN" altLang="en-US" sz="2400" b="1" dirty="0" smtClean="0">
                <a:solidFill>
                  <a:srgbClr val="FF0000"/>
                </a:solidFill>
                <a:latin typeface="华文楷体" panose="02010600040101010101" pitchFamily="2" charset="-122"/>
                <a:ea typeface="华文楷体" panose="02010600040101010101" pitchFamily="2" charset="-122"/>
              </a:rPr>
              <a:t>进项税额不得抵扣</a:t>
            </a:r>
            <a:r>
              <a:rPr lang="zh-CN" altLang="en-US" sz="2400" b="1" dirty="0" smtClean="0">
                <a:latin typeface="华文楷体" panose="02010600040101010101" pitchFamily="2" charset="-122"/>
                <a:ea typeface="华文楷体" panose="02010600040101010101" pitchFamily="2" charset="-122"/>
              </a:rPr>
              <a:t>。</a:t>
            </a:r>
            <a:endParaRPr lang="en-US" altLang="zh-CN" sz="2400" b="1" dirty="0" smtClean="0">
              <a:latin typeface="华文楷体" panose="02010600040101010101" pitchFamily="2" charset="-122"/>
              <a:ea typeface="华文楷体" panose="02010600040101010101" pitchFamily="2" charset="-122"/>
            </a:endParaRPr>
          </a:p>
          <a:p>
            <a:pPr eaLnBrk="1" hangingPunct="1"/>
            <a:endParaRPr lang="en-US" altLang="zh-CN" sz="2400" b="1" dirty="0" smtClean="0">
              <a:latin typeface="华文楷体" panose="02010600040101010101" pitchFamily="2" charset="-122"/>
              <a:ea typeface="华文楷体" panose="02010600040101010101" pitchFamily="2" charset="-122"/>
            </a:endParaRPr>
          </a:p>
          <a:p>
            <a:pPr eaLnBrk="1" hangingPunct="1"/>
            <a:r>
              <a:rPr lang="zh-CN" altLang="en-US" sz="2400" b="1" dirty="0" smtClean="0">
                <a:latin typeface="华文楷体" panose="02010600040101010101" pitchFamily="2" charset="-122"/>
                <a:ea typeface="华文楷体" panose="02010600040101010101" pitchFamily="2" charset="-122"/>
              </a:rPr>
              <a:t>根据</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中华人民共和国增值税暂行条例</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第二十六条  一般纳税人兼营免税项目或者非增值税应税劳务而无法划分不得抵扣的进项税额的，按下列公式计算不得抵扣的进项税额：</a:t>
            </a:r>
            <a:r>
              <a:rPr lang="en-US" altLang="en-US" sz="2400" b="1" dirty="0" smtClean="0">
                <a:latin typeface="华文楷体" panose="02010600040101010101" pitchFamily="2" charset="-122"/>
                <a:ea typeface="华文楷体" panose="02010600040101010101" pitchFamily="2" charset="-122"/>
              </a:rPr>
              <a:t/>
            </a:r>
            <a:br>
              <a:rPr lang="en-US" altLang="en-US" sz="2400" b="1" dirty="0" smtClean="0">
                <a:latin typeface="华文楷体" panose="02010600040101010101" pitchFamily="2" charset="-122"/>
                <a:ea typeface="华文楷体" panose="02010600040101010101" pitchFamily="2" charset="-122"/>
              </a:rPr>
            </a:br>
            <a:r>
              <a:rPr lang="zh-CN" altLang="en-US" sz="2400" b="1" dirty="0" smtClean="0">
                <a:solidFill>
                  <a:srgbClr val="FF0000"/>
                </a:solidFill>
                <a:latin typeface="华文楷体" panose="02010600040101010101" pitchFamily="2" charset="-122"/>
                <a:ea typeface="华文楷体" panose="02010600040101010101" pitchFamily="2" charset="-122"/>
              </a:rPr>
              <a:t>不得抵扣的进项税额＝当月无法划分的全部进项税额</a:t>
            </a:r>
            <a:r>
              <a:rPr lang="en-US" altLang="zh-CN" sz="2400" b="1" dirty="0" smtClean="0">
                <a:solidFill>
                  <a:srgbClr val="FF0000"/>
                </a:solidFill>
                <a:latin typeface="华文楷体" panose="02010600040101010101" pitchFamily="2" charset="-122"/>
                <a:ea typeface="华文楷体" panose="02010600040101010101" pitchFamily="2" charset="-122"/>
              </a:rPr>
              <a:t>×</a:t>
            </a:r>
            <a:r>
              <a:rPr lang="zh-CN" altLang="en-US" sz="2400" b="1" dirty="0" smtClean="0">
                <a:solidFill>
                  <a:srgbClr val="FF0000"/>
                </a:solidFill>
                <a:latin typeface="华文楷体" panose="02010600040101010101" pitchFamily="2" charset="-122"/>
                <a:ea typeface="华文楷体" panose="02010600040101010101" pitchFamily="2" charset="-122"/>
              </a:rPr>
              <a:t>当月免税项目销售额、非增值税应税劳务营业额合计</a:t>
            </a:r>
            <a:r>
              <a:rPr lang="en-US" altLang="zh-CN" sz="2400" b="1" dirty="0" smtClean="0">
                <a:solidFill>
                  <a:srgbClr val="FF0000"/>
                </a:solidFill>
                <a:latin typeface="华文楷体" panose="02010600040101010101" pitchFamily="2" charset="-122"/>
                <a:ea typeface="华文楷体" panose="02010600040101010101" pitchFamily="2" charset="-122"/>
              </a:rPr>
              <a:t>÷</a:t>
            </a:r>
            <a:r>
              <a:rPr lang="zh-CN" altLang="en-US" sz="2400" b="1" dirty="0" smtClean="0">
                <a:solidFill>
                  <a:srgbClr val="FF0000"/>
                </a:solidFill>
                <a:latin typeface="华文楷体" panose="02010600040101010101" pitchFamily="2" charset="-122"/>
                <a:ea typeface="华文楷体" panose="02010600040101010101" pitchFamily="2" charset="-122"/>
              </a:rPr>
              <a:t>当月全部销售额、营业额合计</a:t>
            </a:r>
            <a:r>
              <a:rPr lang="en-US" sz="2400" dirty="0" smtClean="0"/>
              <a:t/>
            </a:r>
            <a:br>
              <a:rPr lang="en-US" sz="2400" dirty="0" smtClean="0"/>
            </a:br>
            <a:endParaRPr lang="zh-CN" altLang="en-US" sz="2400" b="1" dirty="0">
              <a:latin typeface="华文楷体" panose="02010600040101010101" pitchFamily="2" charset="-122"/>
              <a:ea typeface="华文楷体" panose="02010600040101010101" pitchFamily="2" charset="-122"/>
            </a:endParaRPr>
          </a:p>
        </p:txBody>
      </p:sp>
      <p:grpSp>
        <p:nvGrpSpPr>
          <p:cNvPr id="2" name="组合 8">
            <a:extLst>
              <a:ext uri="{FF2B5EF4-FFF2-40B4-BE49-F238E27FC236}">
                <a16:creationId xmlns="" xmlns:a16="http://schemas.microsoft.com/office/drawing/2014/main" id="{2150B895-CCF5-4C5C-9DE4-C86925F5CF52}"/>
              </a:ext>
            </a:extLst>
          </p:cNvPr>
          <p:cNvGrpSpPr>
            <a:grpSpLocks/>
          </p:cNvGrpSpPr>
          <p:nvPr/>
        </p:nvGrpSpPr>
        <p:grpSpPr bwMode="auto">
          <a:xfrm>
            <a:off x="1397000" y="1035050"/>
            <a:ext cx="4799263" cy="444500"/>
            <a:chOff x="2199" y="3349"/>
            <a:chExt cx="2536" cy="698"/>
          </a:xfrm>
        </p:grpSpPr>
        <p:sp>
          <p:nvSpPr>
            <p:cNvPr id="11" name=" 220">
              <a:extLst>
                <a:ext uri="{FF2B5EF4-FFF2-40B4-BE49-F238E27FC236}">
                  <a16:creationId xmlns="" xmlns:a16="http://schemas.microsoft.com/office/drawing/2014/main" id="{CC0E6B79-F4A5-4F6D-AFE7-912AA21F8AE1}"/>
                </a:ext>
              </a:extLst>
            </p:cNvPr>
            <p:cNvSpPr/>
            <p:nvPr/>
          </p:nvSpPr>
          <p:spPr>
            <a:xfrm>
              <a:off x="2199" y="3349"/>
              <a:ext cx="2536" cy="698"/>
            </a:xfrm>
            <a:prstGeom prst="snip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cxnSp>
        <p:nvCxnSpPr>
          <p:cNvPr id="12" name="直接连接符 6">
            <a:extLst>
              <a:ext uri="{FF2B5EF4-FFF2-40B4-BE49-F238E27FC236}">
                <a16:creationId xmlns="" xmlns:a16="http://schemas.microsoft.com/office/drawing/2014/main" id="{7F4FB4EA-0348-4FC9-960A-4F953E92BB78}"/>
              </a:ext>
            </a:extLst>
          </p:cNvPr>
          <p:cNvCxnSpPr>
            <a:cxnSpLocks/>
          </p:cNvCxnSpPr>
          <p:nvPr/>
        </p:nvCxnSpPr>
        <p:spPr>
          <a:xfrm>
            <a:off x="3138488" y="1911350"/>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13" name="标题 1">
            <a:extLst>
              <a:ext uri="{FF2B5EF4-FFF2-40B4-BE49-F238E27FC236}">
                <a16:creationId xmlns="" xmlns:a16="http://schemas.microsoft.com/office/drawing/2014/main" id="{98DD8614-3DC3-4100-B70A-6B29A8C42BE9}"/>
              </a:ext>
            </a:extLst>
          </p:cNvPr>
          <p:cNvSpPr>
            <a:spLocks noGrp="1" noChangeArrowheads="1"/>
          </p:cNvSpPr>
          <p:nvPr/>
        </p:nvSpPr>
        <p:spPr bwMode="auto">
          <a:xfrm>
            <a:off x="1314450" y="1117670"/>
            <a:ext cx="4972269" cy="36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zh-CN" altLang="en-US" sz="2000" b="1" dirty="0" smtClean="0">
                <a:solidFill>
                  <a:srgbClr val="404040"/>
                </a:solidFill>
                <a:latin typeface="微软雅黑" panose="020B0503020204020204" pitchFamily="34" charset="-122"/>
                <a:ea typeface="微软雅黑" panose="020B0503020204020204" pitchFamily="34" charset="-122"/>
              </a:rPr>
              <a:t>申报</a:t>
            </a:r>
            <a:r>
              <a:rPr lang="zh-CN" altLang="en-US" sz="2000" b="1" dirty="0">
                <a:solidFill>
                  <a:srgbClr val="404040"/>
                </a:solidFill>
                <a:latin typeface="微软雅黑" panose="020B0503020204020204" pitchFamily="34" charset="-122"/>
                <a:ea typeface="微软雅黑" panose="020B0503020204020204" pitchFamily="34" charset="-122"/>
              </a:rPr>
              <a:t>出口退</a:t>
            </a:r>
            <a:r>
              <a:rPr lang="en-US" altLang="zh-CN" sz="2000" b="1" dirty="0">
                <a:solidFill>
                  <a:srgbClr val="404040"/>
                </a:solidFill>
                <a:latin typeface="微软雅黑" panose="020B0503020204020204" pitchFamily="34" charset="-122"/>
                <a:ea typeface="微软雅黑" panose="020B0503020204020204" pitchFamily="34" charset="-122"/>
              </a:rPr>
              <a:t>(</a:t>
            </a:r>
            <a:r>
              <a:rPr lang="zh-CN" altLang="en-US" sz="2000" b="1" dirty="0">
                <a:solidFill>
                  <a:srgbClr val="404040"/>
                </a:solidFill>
                <a:latin typeface="微软雅黑" panose="020B0503020204020204" pitchFamily="34" charset="-122"/>
                <a:ea typeface="微软雅黑" panose="020B0503020204020204" pitchFamily="34" charset="-122"/>
              </a:rPr>
              <a:t>免</a:t>
            </a:r>
            <a:r>
              <a:rPr lang="en-US" altLang="zh-CN" sz="2000" b="1" dirty="0">
                <a:solidFill>
                  <a:srgbClr val="404040"/>
                </a:solidFill>
                <a:latin typeface="微软雅黑" panose="020B0503020204020204" pitchFamily="34" charset="-122"/>
                <a:ea typeface="微软雅黑" panose="020B0503020204020204" pitchFamily="34" charset="-122"/>
              </a:rPr>
              <a:t>)</a:t>
            </a:r>
            <a:r>
              <a:rPr lang="zh-CN" altLang="en-US" sz="2000" b="1" dirty="0">
                <a:solidFill>
                  <a:srgbClr val="404040"/>
                </a:solidFill>
                <a:latin typeface="微软雅黑" panose="020B0503020204020204" pitchFamily="34" charset="-122"/>
                <a:ea typeface="微软雅黑" panose="020B0503020204020204" pitchFamily="34" charset="-122"/>
              </a:rPr>
              <a:t>税注意点</a:t>
            </a:r>
          </a:p>
        </p:txBody>
      </p:sp>
      <p:sp>
        <p:nvSpPr>
          <p:cNvPr id="14" name="矩形 13"/>
          <p:cNvSpPr/>
          <p:nvPr/>
        </p:nvSpPr>
        <p:spPr>
          <a:xfrm>
            <a:off x="1397000" y="1515779"/>
            <a:ext cx="9654298" cy="1938992"/>
          </a:xfrm>
          <a:prstGeom prst="rect">
            <a:avLst/>
          </a:prstGeom>
        </p:spPr>
        <p:txBody>
          <a:bodyPr wrap="square">
            <a:spAutoFit/>
          </a:bodyPr>
          <a:lstStyle/>
          <a:p>
            <a:r>
              <a:rPr lang="zh-CN" altLang="en-US" sz="2400" b="1" dirty="0" smtClean="0">
                <a:latin typeface="华文楷体" panose="02010600040101010101" pitchFamily="2" charset="-122"/>
                <a:ea typeface="华文楷体" panose="02010600040101010101" pitchFamily="2" charset="-122"/>
              </a:rPr>
              <a:t>出口退税率为零的商品所对应的报关单</a:t>
            </a:r>
            <a:r>
              <a:rPr lang="zh-CN" altLang="en-US" sz="2400" b="1" dirty="0" smtClean="0">
                <a:solidFill>
                  <a:srgbClr val="FF0000"/>
                </a:solidFill>
                <a:latin typeface="华文楷体" panose="02010600040101010101" pitchFamily="2" charset="-122"/>
                <a:ea typeface="华文楷体" panose="02010600040101010101" pitchFamily="2" charset="-122"/>
              </a:rPr>
              <a:t>项次</a:t>
            </a:r>
            <a:r>
              <a:rPr lang="zh-CN" altLang="en-US" sz="2400" b="1" dirty="0" smtClean="0">
                <a:latin typeface="华文楷体" panose="02010600040101010101" pitchFamily="2" charset="-122"/>
                <a:ea typeface="华文楷体" panose="02010600040101010101" pitchFamily="2" charset="-122"/>
              </a:rPr>
              <a:t>，不能申报退（免）税，适用</a:t>
            </a:r>
            <a:r>
              <a:rPr lang="zh-CN" altLang="en-US" sz="2400" b="1" dirty="0" smtClean="0">
                <a:solidFill>
                  <a:srgbClr val="FF0000"/>
                </a:solidFill>
                <a:latin typeface="华文楷体" panose="02010600040101010101" pitchFamily="2" charset="-122"/>
                <a:ea typeface="华文楷体" panose="02010600040101010101" pitchFamily="2" charset="-122"/>
              </a:rPr>
              <a:t>增值税征税政策</a:t>
            </a:r>
            <a:r>
              <a:rPr lang="zh-CN" altLang="en-US" sz="2400" b="1" dirty="0" smtClean="0">
                <a:latin typeface="华文楷体" panose="02010600040101010101" pitchFamily="2" charset="-122"/>
                <a:ea typeface="华文楷体" panose="02010600040101010101" pitchFamily="2" charset="-122"/>
              </a:rPr>
              <a:t>，开具</a:t>
            </a:r>
            <a:r>
              <a:rPr lang="en-US" altLang="en-US" sz="2400" b="1" dirty="0" smtClean="0">
                <a:latin typeface="华文楷体" panose="02010600040101010101" pitchFamily="2" charset="-122"/>
                <a:ea typeface="华文楷体" panose="02010600040101010101" pitchFamily="2" charset="-122"/>
              </a:rPr>
              <a:t>13%</a:t>
            </a:r>
            <a:r>
              <a:rPr lang="zh-CN" altLang="en-US" sz="2400" b="1" dirty="0" smtClean="0">
                <a:latin typeface="华文楷体" panose="02010600040101010101" pitchFamily="2" charset="-122"/>
                <a:ea typeface="华文楷体" panose="02010600040101010101" pitchFamily="2" charset="-122"/>
              </a:rPr>
              <a:t>税率的普通发票，不能开零税率的普通发票。</a:t>
            </a:r>
            <a:endParaRPr lang="en-US" altLang="zh-CN" sz="2400" b="1" dirty="0" smtClean="0">
              <a:latin typeface="华文楷体" panose="02010600040101010101" pitchFamily="2" charset="-122"/>
              <a:ea typeface="华文楷体" panose="02010600040101010101" pitchFamily="2" charset="-122"/>
            </a:endParaRPr>
          </a:p>
          <a:p>
            <a:r>
              <a:rPr lang="zh-CN" altLang="en-US" sz="2400" b="1" dirty="0" smtClean="0">
                <a:latin typeface="华文楷体" panose="02010600040101010101" pitchFamily="2" charset="-122"/>
                <a:ea typeface="华文楷体" panose="02010600040101010101" pitchFamily="2" charset="-122"/>
              </a:rPr>
              <a:t>对于出口业务，适用增值税视同内销或者免税的，</a:t>
            </a:r>
            <a:r>
              <a:rPr lang="zh-CN" altLang="en-US" sz="2400" b="1" dirty="0" smtClean="0">
                <a:solidFill>
                  <a:srgbClr val="FF0000"/>
                </a:solidFill>
                <a:latin typeface="华文楷体" panose="02010600040101010101" pitchFamily="2" charset="-122"/>
                <a:ea typeface="华文楷体" panose="02010600040101010101" pitchFamily="2" charset="-122"/>
              </a:rPr>
              <a:t>无需在出口退（免）税申报表中填列，只需在增值税申报表中确认。</a:t>
            </a:r>
          </a:p>
        </p:txBody>
      </p:sp>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文本框 1">
            <a:extLst>
              <a:ext uri="{FF2B5EF4-FFF2-40B4-BE49-F238E27FC236}">
                <a16:creationId xmlns="" xmlns:a16="http://schemas.microsoft.com/office/drawing/2014/main" id="{F324C677-D111-4BA4-8583-710B954E8B73}"/>
              </a:ext>
            </a:extLst>
          </p:cNvPr>
          <p:cNvSpPr txBox="1"/>
          <p:nvPr/>
        </p:nvSpPr>
        <p:spPr>
          <a:xfrm>
            <a:off x="3472497" y="2739914"/>
            <a:ext cx="7449820" cy="996042"/>
          </a:xfrm>
          <a:prstGeom prst="rect">
            <a:avLst/>
          </a:prstGeom>
          <a:noFill/>
        </p:spPr>
        <p:txBody>
          <a:bodyPr>
            <a:spAutoFit/>
            <a:scene3d>
              <a:camera prst="orthographicFront"/>
              <a:lightRig rig="threePt" dir="t"/>
            </a:scene3d>
            <a:sp3d contourW="12700"/>
          </a:bodyPr>
          <a:lstStyle/>
          <a:p>
            <a:pPr marL="0" marR="0" lvl="0" indent="0" algn="ctr" defTabSz="912813" rtl="0" eaLnBrk="1" fontAlgn="base" latinLnBrk="0" hangingPunct="1">
              <a:lnSpc>
                <a:spcPct val="120000"/>
              </a:lnSpc>
              <a:spcBef>
                <a:spcPct val="0"/>
              </a:spcBef>
              <a:spcAft>
                <a:spcPct val="0"/>
              </a:spcAft>
              <a:buClrTx/>
              <a:buSzTx/>
              <a:buFontTx/>
              <a:buNone/>
              <a:tabLst/>
              <a:defRPr/>
            </a:pPr>
            <a:r>
              <a:rPr kumimoji="0" lang="zh-CN" altLang="en-US" sz="5400" b="1" i="0" u="none" strike="noStrike" kern="1200" cap="none" spc="0" normalizeH="0" baseline="0" noProof="0" dirty="0" smtClean="0">
                <a:ln>
                  <a:noFill/>
                </a:ln>
                <a:solidFill>
                  <a:srgbClr val="FFC000"/>
                </a:solidFill>
                <a:effectLst/>
                <a:uLnTx/>
                <a:uFillTx/>
                <a:latin typeface="微软雅黑" panose="020B0503020204020204" pitchFamily="34" charset="-122"/>
                <a:ea typeface="宋体" panose="02010600030101010101" pitchFamily="2" charset="-122"/>
                <a:cs typeface="+mn-cs"/>
                <a:sym typeface="+mn-ea"/>
              </a:rPr>
              <a:t>所有出口企业</a:t>
            </a:r>
            <a:endParaRPr kumimoji="0" lang="zh-CN" altLang="en-US" sz="5400" b="1" i="0" u="none" strike="noStrike" kern="1200" cap="none" spc="0" normalizeH="0" baseline="0" noProof="0" dirty="0">
              <a:ln>
                <a:noFill/>
              </a:ln>
              <a:solidFill>
                <a:srgbClr val="FFC000"/>
              </a:solidFill>
              <a:effectLst/>
              <a:uLnTx/>
              <a:uFillTx/>
              <a:latin typeface="微软雅黑" panose="020B0503020204020204" pitchFamily="34" charset="-122"/>
              <a:ea typeface="宋体" panose="02010600030101010101" pitchFamily="2" charset="-122"/>
              <a:cs typeface="+mn-cs"/>
              <a:sym typeface="+mn-ea"/>
            </a:endParaRPr>
          </a:p>
        </p:txBody>
      </p:sp>
      <p:grpSp>
        <p:nvGrpSpPr>
          <p:cNvPr id="2" name="组合 19">
            <a:extLst>
              <a:ext uri="{FF2B5EF4-FFF2-40B4-BE49-F238E27FC236}">
                <a16:creationId xmlns="" xmlns:a16="http://schemas.microsoft.com/office/drawing/2014/main" id="{3A441FA0-7BB4-4239-B738-0949EA679EE5}"/>
              </a:ext>
            </a:extLst>
          </p:cNvPr>
          <p:cNvGrpSpPr>
            <a:grpSpLocks/>
          </p:cNvGrpSpPr>
          <p:nvPr/>
        </p:nvGrpSpPr>
        <p:grpSpPr bwMode="auto">
          <a:xfrm>
            <a:off x="-39688" y="2533650"/>
            <a:ext cx="3319463" cy="1590675"/>
            <a:chOff x="-62" y="3989"/>
            <a:chExt cx="5226" cy="2505"/>
          </a:xfrm>
        </p:grpSpPr>
        <p:sp>
          <p:nvSpPr>
            <p:cNvPr id="1048727" name="矩形 2">
              <a:extLst>
                <a:ext uri="{FF2B5EF4-FFF2-40B4-BE49-F238E27FC236}">
                  <a16:creationId xmlns="" xmlns:a16="http://schemas.microsoft.com/office/drawing/2014/main" id="{58D9D93D-6A94-4797-A0BC-D2CF9C324AAF}"/>
                </a:ext>
              </a:extLst>
            </p:cNvPr>
            <p:cNvSpPr/>
            <p:nvPr/>
          </p:nvSpPr>
          <p:spPr>
            <a:xfrm>
              <a:off x="-62" y="3989"/>
              <a:ext cx="4426" cy="25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048728" name="矩形 13">
              <a:extLst>
                <a:ext uri="{FF2B5EF4-FFF2-40B4-BE49-F238E27FC236}">
                  <a16:creationId xmlns="" xmlns:a16="http://schemas.microsoft.com/office/drawing/2014/main" id="{01A5E5C6-904C-4513-90F5-99DC776B6451}"/>
                </a:ext>
              </a:extLst>
            </p:cNvPr>
            <p:cNvSpPr/>
            <p:nvPr/>
          </p:nvSpPr>
          <p:spPr>
            <a:xfrm>
              <a:off x="4519" y="3989"/>
              <a:ext cx="645" cy="25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92168" name="文本框 17">
              <a:extLst>
                <a:ext uri="{FF2B5EF4-FFF2-40B4-BE49-F238E27FC236}">
                  <a16:creationId xmlns="" xmlns:a16="http://schemas.microsoft.com/office/drawing/2014/main" id="{6E667970-2C51-4E47-B9D5-0F0B63CD8241}"/>
                </a:ext>
              </a:extLst>
            </p:cNvPr>
            <p:cNvSpPr txBox="1">
              <a:spLocks noChangeArrowheads="1"/>
            </p:cNvSpPr>
            <p:nvPr/>
          </p:nvSpPr>
          <p:spPr bwMode="auto">
            <a:xfrm>
              <a:off x="1125" y="4824"/>
              <a:ext cx="2641" cy="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zh-CN" altLang="en-US" sz="3000" b="1" i="0" u="none" strike="noStrike" kern="1200" cap="none" spc="0" normalizeH="0" baseline="0" noProof="0" dirty="0" smtClean="0">
                  <a:ln>
                    <a:noFill/>
                  </a:ln>
                  <a:solidFill>
                    <a:srgbClr val="F7B52A"/>
                  </a:solidFill>
                  <a:effectLst/>
                  <a:uLnTx/>
                  <a:uFillTx/>
                  <a:latin typeface="微软雅黑" panose="020B0503020204020204" pitchFamily="34" charset="-122"/>
                  <a:ea typeface="微软雅黑" panose="020B0503020204020204" pitchFamily="34" charset="-122"/>
                  <a:cs typeface="+mn-cs"/>
                </a:rPr>
                <a:t>第一部分</a:t>
              </a:r>
              <a:endParaRPr kumimoji="0" lang="zh-CN" altLang="en-US" sz="3000" b="1" i="0" u="none" strike="noStrike" kern="1200" cap="none" spc="0" normalizeH="0" baseline="0" noProof="0" dirty="0">
                <a:ln>
                  <a:noFill/>
                </a:ln>
                <a:solidFill>
                  <a:srgbClr val="F7B52A"/>
                </a:solidFill>
                <a:effectLst/>
                <a:uLnTx/>
                <a:uFillTx/>
                <a:latin typeface="微软雅黑" panose="020B0503020204020204" pitchFamily="34" charset="-122"/>
                <a:ea typeface="微软雅黑" panose="020B0503020204020204" pitchFamily="34" charset="-122"/>
                <a:cs typeface="+mn-cs"/>
              </a:endParaRPr>
            </a:p>
          </p:txBody>
        </p:sp>
      </p:grpSp>
      <p:cxnSp>
        <p:nvCxnSpPr>
          <p:cNvPr id="10" name="直接连接符 6">
            <a:extLst>
              <a:ext uri="{FF2B5EF4-FFF2-40B4-BE49-F238E27FC236}">
                <a16:creationId xmlns="" xmlns:a16="http://schemas.microsoft.com/office/drawing/2014/main" id="{29516070-D9AC-4CE0-8B25-EBA219733D79}"/>
              </a:ext>
            </a:extLst>
          </p:cNvPr>
          <p:cNvCxnSpPr>
            <a:cxnSpLocks/>
          </p:cNvCxnSpPr>
          <p:nvPr/>
        </p:nvCxnSpPr>
        <p:spPr>
          <a:xfrm>
            <a:off x="3279775" y="4124325"/>
            <a:ext cx="7835900"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0078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1048725"/>
                                        </p:tgtEl>
                                        <p:attrNameLst>
                                          <p:attrName>style.visibility</p:attrName>
                                        </p:attrNameLst>
                                      </p:cBhvr>
                                      <p:to>
                                        <p:strVal val="visible"/>
                                      </p:to>
                                    </p:set>
                                    <p:animEffect transition="in" filter="wipe(left)">
                                      <p:cBhvr>
                                        <p:cTn id="12" dur="500"/>
                                        <p:tgtEl>
                                          <p:spTgt spid="1048725"/>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Box 3">
            <a:extLst>
              <a:ext uri="{FF2B5EF4-FFF2-40B4-BE49-F238E27FC236}">
                <a16:creationId xmlns="" xmlns:a16="http://schemas.microsoft.com/office/drawing/2014/main" id="{66DB80E5-E8A2-446D-9325-BDB09858F688}"/>
              </a:ext>
            </a:extLst>
          </p:cNvPr>
          <p:cNvSpPr txBox="1">
            <a:spLocks noChangeArrowheads="1"/>
          </p:cNvSpPr>
          <p:nvPr/>
        </p:nvSpPr>
        <p:spPr bwMode="auto">
          <a:xfrm>
            <a:off x="1177924" y="1517650"/>
            <a:ext cx="9794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400" b="1" dirty="0" smtClean="0">
                <a:latin typeface="华文楷体" panose="02010600040101010101" pitchFamily="2" charset="-122"/>
                <a:ea typeface="华文楷体" panose="02010600040101010101" pitchFamily="2" charset="-122"/>
              </a:rPr>
              <a:t>如果报关</a:t>
            </a:r>
            <a:r>
              <a:rPr lang="zh-CN" altLang="en-US" sz="2400" b="1" dirty="0">
                <a:latin typeface="华文楷体" panose="02010600040101010101" pitchFamily="2" charset="-122"/>
                <a:ea typeface="华文楷体" panose="02010600040101010101" pitchFamily="2" charset="-122"/>
              </a:rPr>
              <a:t>单上成交</a:t>
            </a:r>
            <a:r>
              <a:rPr lang="zh-CN" altLang="en-US" sz="2400" b="1" dirty="0" smtClean="0">
                <a:latin typeface="华文楷体" panose="02010600040101010101" pitchFamily="2" charset="-122"/>
                <a:ea typeface="华文楷体" panose="02010600040101010101" pitchFamily="2" charset="-122"/>
              </a:rPr>
              <a:t>方式为</a:t>
            </a:r>
            <a:r>
              <a:rPr lang="en-US" altLang="zh-CN" sz="2400" b="1" dirty="0" smtClean="0">
                <a:latin typeface="华文楷体" panose="02010600040101010101" pitchFamily="2" charset="-122"/>
                <a:ea typeface="华文楷体" panose="02010600040101010101" pitchFamily="2" charset="-122"/>
              </a:rPr>
              <a:t>CIF/ C&amp;F </a:t>
            </a:r>
            <a:r>
              <a:rPr lang="zh-CN" altLang="en-US" sz="2400" b="1" dirty="0" smtClean="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发票以</a:t>
            </a:r>
            <a:r>
              <a:rPr lang="en-US" altLang="zh-CN" sz="2400" b="1" dirty="0" smtClean="0">
                <a:latin typeface="华文楷体" panose="02010600040101010101" pitchFamily="2" charset="-122"/>
                <a:ea typeface="华文楷体" panose="02010600040101010101" pitchFamily="2" charset="-122"/>
              </a:rPr>
              <a:t>CIF/ C&amp;F</a:t>
            </a:r>
            <a:r>
              <a:rPr lang="zh-CN" altLang="en-US" sz="2400" b="1" dirty="0" smtClean="0">
                <a:latin typeface="华文楷体" panose="02010600040101010101" pitchFamily="2" charset="-122"/>
                <a:ea typeface="华文楷体" panose="02010600040101010101" pitchFamily="2" charset="-122"/>
              </a:rPr>
              <a:t>开具</a:t>
            </a:r>
            <a:r>
              <a:rPr lang="zh-CN" altLang="en-US" sz="2400" b="1" dirty="0">
                <a:latin typeface="华文楷体" panose="02010600040101010101" pitchFamily="2" charset="-122"/>
                <a:ea typeface="华文楷体" panose="02010600040101010101" pitchFamily="2" charset="-122"/>
              </a:rPr>
              <a:t>，并在发票备注栏</a:t>
            </a:r>
            <a:r>
              <a:rPr lang="zh-CN" altLang="en-US" sz="2400" b="1" dirty="0" smtClean="0">
                <a:latin typeface="华文楷体" panose="02010600040101010101" pitchFamily="2" charset="-122"/>
                <a:ea typeface="华文楷体" panose="02010600040101010101" pitchFamily="2" charset="-122"/>
              </a:rPr>
              <a:t>备注合同号、贸易方式、</a:t>
            </a:r>
            <a:r>
              <a:rPr lang="en-US" altLang="zh-CN" sz="2400" b="1" dirty="0" smtClean="0">
                <a:latin typeface="华文楷体" panose="02010600040101010101" pitchFamily="2" charset="-122"/>
                <a:ea typeface="华文楷体" panose="02010600040101010101" pitchFamily="2" charset="-122"/>
              </a:rPr>
              <a:t>FOB</a:t>
            </a:r>
            <a:r>
              <a:rPr lang="zh-CN" altLang="en-US" sz="2400" b="1" dirty="0" smtClean="0">
                <a:latin typeface="华文楷体" panose="02010600040101010101" pitchFamily="2" charset="-122"/>
                <a:ea typeface="华文楷体" panose="02010600040101010101" pitchFamily="2" charset="-122"/>
              </a:rPr>
              <a:t>价、汇率等。企业进行出口退（免）税申报时，</a:t>
            </a:r>
            <a:r>
              <a:rPr lang="zh-CN" altLang="en-US" sz="2400" b="1" dirty="0" smtClean="0">
                <a:solidFill>
                  <a:srgbClr val="FF0000"/>
                </a:solidFill>
                <a:latin typeface="华文楷体" panose="02010600040101010101" pitchFamily="2" charset="-122"/>
                <a:ea typeface="华文楷体" panose="02010600040101010101" pitchFamily="2" charset="-122"/>
              </a:rPr>
              <a:t>按照</a:t>
            </a:r>
            <a:r>
              <a:rPr lang="zh-CN" altLang="en-US" sz="2400" b="1" dirty="0">
                <a:solidFill>
                  <a:srgbClr val="FF0000"/>
                </a:solidFill>
                <a:latin typeface="华文楷体" panose="02010600040101010101" pitchFamily="2" charset="-122"/>
                <a:ea typeface="华文楷体" panose="02010600040101010101" pitchFamily="2" charset="-122"/>
              </a:rPr>
              <a:t>扣除运保佣之后的</a:t>
            </a:r>
            <a:r>
              <a:rPr lang="en-US" altLang="zh-CN" sz="2400" b="1" dirty="0">
                <a:solidFill>
                  <a:srgbClr val="FF0000"/>
                </a:solidFill>
                <a:latin typeface="华文楷体" panose="02010600040101010101" pitchFamily="2" charset="-122"/>
                <a:ea typeface="华文楷体" panose="02010600040101010101" pitchFamily="2" charset="-122"/>
              </a:rPr>
              <a:t>FOB</a:t>
            </a:r>
            <a:r>
              <a:rPr lang="zh-CN" altLang="en-US" sz="2400" b="1">
                <a:solidFill>
                  <a:srgbClr val="FF0000"/>
                </a:solidFill>
                <a:latin typeface="华文楷体" panose="02010600040101010101" pitchFamily="2" charset="-122"/>
                <a:ea typeface="华文楷体" panose="02010600040101010101" pitchFamily="2" charset="-122"/>
              </a:rPr>
              <a:t>价</a:t>
            </a:r>
            <a:r>
              <a:rPr lang="zh-CN" altLang="en-US" sz="2400" b="1" smtClean="0">
                <a:solidFill>
                  <a:srgbClr val="FF0000"/>
                </a:solidFill>
                <a:latin typeface="华文楷体" panose="02010600040101010101" pitchFamily="2" charset="-122"/>
                <a:ea typeface="华文楷体" panose="02010600040101010101" pitchFamily="2" charset="-122"/>
              </a:rPr>
              <a:t>申报</a:t>
            </a:r>
            <a:r>
              <a:rPr lang="zh-CN" altLang="en-US" sz="2400" b="1" smtClean="0">
                <a:latin typeface="华文楷体" panose="02010600040101010101" pitchFamily="2" charset="-122"/>
                <a:ea typeface="华文楷体" panose="02010600040101010101" pitchFamily="2" charset="-122"/>
              </a:rPr>
              <a:t>。</a:t>
            </a:r>
            <a:endParaRPr lang="zh-CN" altLang="en-US" sz="2400" b="1" dirty="0">
              <a:latin typeface="华文楷体" panose="02010600040101010101" pitchFamily="2" charset="-122"/>
              <a:ea typeface="华文楷体" panose="02010600040101010101" pitchFamily="2" charset="-122"/>
            </a:endParaRPr>
          </a:p>
        </p:txBody>
      </p:sp>
      <p:sp>
        <p:nvSpPr>
          <p:cNvPr id="12" name="圆角矩形 3">
            <a:extLst>
              <a:ext uri="{FF2B5EF4-FFF2-40B4-BE49-F238E27FC236}">
                <a16:creationId xmlns="" xmlns:a16="http://schemas.microsoft.com/office/drawing/2014/main" id="{E5860D22-49D1-4D17-969E-C0F361FE8DAD}"/>
              </a:ext>
            </a:extLst>
          </p:cNvPr>
          <p:cNvSpPr/>
          <p:nvPr/>
        </p:nvSpPr>
        <p:spPr bwMode="auto">
          <a:xfrm>
            <a:off x="1039812" y="1435100"/>
            <a:ext cx="9932987" cy="1717675"/>
          </a:xfrm>
          <a:prstGeom prst="roundRect">
            <a:avLst/>
          </a:prstGeom>
          <a:noFill/>
          <a:ln w="53975">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0" rIns="91436" bIns="0" anchor="b"/>
          <a:lstStyle/>
          <a:p>
            <a:pPr algn="ctr" defTabSz="914099" eaLnBrk="1" hangingPunct="1">
              <a:defRPr/>
            </a:pPr>
            <a:endParaRPr lang="zh-CN" altLang="en-US" sz="2300" dirty="0">
              <a:solidFill>
                <a:schemeClr val="tx1"/>
              </a:solidFill>
            </a:endParaRPr>
          </a:p>
        </p:txBody>
      </p:sp>
      <p:sp>
        <p:nvSpPr>
          <p:cNvPr id="13" name="圆角矩形 4">
            <a:extLst>
              <a:ext uri="{FF2B5EF4-FFF2-40B4-BE49-F238E27FC236}">
                <a16:creationId xmlns="" xmlns:a16="http://schemas.microsoft.com/office/drawing/2014/main" id="{9545F50B-F86F-448A-8FA3-A9B59CCB2B8A}"/>
              </a:ext>
            </a:extLst>
          </p:cNvPr>
          <p:cNvSpPr/>
          <p:nvPr/>
        </p:nvSpPr>
        <p:spPr bwMode="auto">
          <a:xfrm>
            <a:off x="1039813" y="3541713"/>
            <a:ext cx="9932987" cy="2617787"/>
          </a:xfrm>
          <a:prstGeom prst="roundRect">
            <a:avLst/>
          </a:prstGeom>
          <a:noFill/>
          <a:ln w="53975">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0" rIns="91436" bIns="0" anchor="b"/>
          <a:lstStyle/>
          <a:p>
            <a:pPr algn="ctr" defTabSz="914099" eaLnBrk="1" hangingPunct="1">
              <a:defRPr/>
            </a:pPr>
            <a:endParaRPr lang="zh-CN" altLang="en-US" sz="2300" dirty="0">
              <a:solidFill>
                <a:schemeClr val="tx1"/>
              </a:solidFill>
            </a:endParaRPr>
          </a:p>
        </p:txBody>
      </p:sp>
      <p:sp>
        <p:nvSpPr>
          <p:cNvPr id="117765" name="TextBox 5">
            <a:extLst>
              <a:ext uri="{FF2B5EF4-FFF2-40B4-BE49-F238E27FC236}">
                <a16:creationId xmlns="" xmlns:a16="http://schemas.microsoft.com/office/drawing/2014/main" id="{26F931C8-572A-4667-B858-F6A9BA622FD3}"/>
              </a:ext>
            </a:extLst>
          </p:cNvPr>
          <p:cNvSpPr txBox="1">
            <a:spLocks noChangeArrowheads="1"/>
          </p:cNvSpPr>
          <p:nvPr/>
        </p:nvSpPr>
        <p:spPr bwMode="auto">
          <a:xfrm>
            <a:off x="1256755" y="3851275"/>
            <a:ext cx="95948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355600">
              <a:defRPr/>
            </a:pPr>
            <a:r>
              <a:rPr lang="zh-CN" altLang="en-US" sz="2400" b="1" dirty="0" smtClean="0">
                <a:latin typeface="华文楷体" panose="02010600040101010101" pitchFamily="2" charset="-122"/>
                <a:ea typeface="华文楷体" panose="02010600040101010101" pitchFamily="2" charset="-122"/>
              </a:rPr>
              <a:t>企业</a:t>
            </a:r>
            <a:r>
              <a:rPr lang="zh-CN" altLang="en-US" sz="2400" b="1" dirty="0" smtClean="0">
                <a:solidFill>
                  <a:srgbClr val="FF0000"/>
                </a:solidFill>
                <a:latin typeface="华文楷体" panose="02010600040101010101" pitchFamily="2" charset="-122"/>
                <a:ea typeface="华文楷体" panose="02010600040101010101" pitchFamily="2" charset="-122"/>
              </a:rPr>
              <a:t>首次新增手册</a:t>
            </a:r>
            <a:r>
              <a:rPr lang="zh-CN" altLang="en-US" sz="2400" b="1" dirty="0" smtClean="0">
                <a:latin typeface="华文楷体" panose="02010600040101010101" pitchFamily="2" charset="-122"/>
                <a:ea typeface="华文楷体" panose="02010600040101010101" pitchFamily="2" charset="-122"/>
              </a:rPr>
              <a:t>时通过电子税务局“我要办税→出口退税管理→出口退（免）税申报→进料加工计划分配率备案”进行备案。</a:t>
            </a:r>
            <a:endParaRPr lang="en-US" altLang="zh-CN" sz="2400" b="1" dirty="0" smtClean="0">
              <a:latin typeface="华文楷体" panose="02010600040101010101" pitchFamily="2" charset="-122"/>
              <a:ea typeface="华文楷体" panose="02010600040101010101" pitchFamily="2" charset="-122"/>
            </a:endParaRPr>
          </a:p>
          <a:p>
            <a:pPr indent="355600">
              <a:defRPr/>
            </a:pPr>
            <a:r>
              <a:rPr lang="zh-CN" altLang="en-US" sz="2400" b="1" dirty="0" smtClean="0">
                <a:latin typeface="华文楷体" panose="02010600040101010101" pitchFamily="2" charset="-122"/>
                <a:ea typeface="华文楷体" panose="02010600040101010101" pitchFamily="2" charset="-122"/>
              </a:rPr>
              <a:t>计划分配率以海关备案</a:t>
            </a:r>
            <a:r>
              <a:rPr lang="zh-CN" altLang="en-US" sz="2400" b="1" dirty="0" smtClean="0">
                <a:solidFill>
                  <a:srgbClr val="000000"/>
                </a:solidFill>
                <a:latin typeface="华文楷体" panose="02010600040101010101" pitchFamily="2" charset="-122"/>
                <a:ea typeface="华文楷体" panose="02010600040101010101" pitchFamily="2" charset="-122"/>
              </a:rPr>
              <a:t>的（计划进口</a:t>
            </a:r>
            <a:r>
              <a:rPr lang="en-US" altLang="zh-CN" sz="2400" b="1" dirty="0" smtClean="0">
                <a:solidFill>
                  <a:srgbClr val="000000"/>
                </a:solidFill>
                <a:latin typeface="华文楷体" panose="02010600040101010101" pitchFamily="2" charset="-122"/>
                <a:ea typeface="华文楷体" panose="02010600040101010101" pitchFamily="2" charset="-122"/>
              </a:rPr>
              <a:t>/</a:t>
            </a:r>
            <a:r>
              <a:rPr lang="zh-CN" altLang="en-US" sz="2400" b="1" dirty="0" smtClean="0">
                <a:solidFill>
                  <a:srgbClr val="000000"/>
                </a:solidFill>
                <a:latin typeface="华文楷体" panose="02010600040101010101" pitchFamily="2" charset="-122"/>
                <a:ea typeface="华文楷体" panose="02010600040101010101" pitchFamily="2" charset="-122"/>
              </a:rPr>
              <a:t>计划出口）来确定。</a:t>
            </a:r>
            <a:endParaRPr lang="en-US" altLang="zh-CN" sz="2400" b="1" dirty="0" smtClean="0">
              <a:solidFill>
                <a:srgbClr val="000000"/>
              </a:solidFill>
              <a:latin typeface="华文楷体" panose="02010600040101010101" pitchFamily="2" charset="-122"/>
              <a:ea typeface="华文楷体" panose="02010600040101010101" pitchFamily="2" charset="-122"/>
            </a:endParaRPr>
          </a:p>
          <a:p>
            <a:pPr indent="355600">
              <a:defRPr/>
            </a:pPr>
            <a:r>
              <a:rPr lang="zh-CN" altLang="en-US" sz="2400" b="1" dirty="0" smtClean="0">
                <a:solidFill>
                  <a:srgbClr val="000000"/>
                </a:solidFill>
                <a:latin typeface="华文楷体" panose="02010600040101010101" pitchFamily="2" charset="-122"/>
                <a:ea typeface="华文楷体" panose="02010600040101010101" pitchFamily="2" charset="-122"/>
              </a:rPr>
              <a:t>正式申报后需报送纸质资料（如海关通关手册）。</a:t>
            </a:r>
          </a:p>
        </p:txBody>
      </p:sp>
      <p:sp>
        <p:nvSpPr>
          <p:cNvPr id="6" name="标题 1">
            <a:extLst>
              <a:ext uri="{FF2B5EF4-FFF2-40B4-BE49-F238E27FC236}">
                <a16:creationId xmlns="" xmlns:a16="http://schemas.microsoft.com/office/drawing/2014/main" id="{4AF7FC10-79B6-4A9C-AAA7-346CEC943F9D}"/>
              </a:ext>
            </a:extLst>
          </p:cNvPr>
          <p:cNvSpPr>
            <a:spLocks noGrp="1"/>
          </p:cNvSpPr>
          <p:nvPr>
            <p:ph type="title" idx="4294967295"/>
          </p:nvPr>
        </p:nvSpPr>
        <p:spPr bwMode="auto">
          <a:xfrm>
            <a:off x="1314450"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3600" b="1" dirty="0"/>
              <a:t>生产企业</a:t>
            </a:r>
          </a:p>
        </p:txBody>
      </p:sp>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619219" y="4714884"/>
            <a:ext cx="9048813"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2">
            <a:extLst>
              <a:ext uri="{FF2B5EF4-FFF2-40B4-BE49-F238E27FC236}">
                <a16:creationId xmlns="" xmlns:a16="http://schemas.microsoft.com/office/drawing/2014/main" id="{AB6DA539-F65A-4022-AB1E-29A96AC70F6C}"/>
              </a:ext>
            </a:extLst>
          </p:cNvPr>
          <p:cNvSpPr/>
          <p:nvPr/>
        </p:nvSpPr>
        <p:spPr>
          <a:xfrm>
            <a:off x="847493" y="892098"/>
            <a:ext cx="10011041" cy="5671113"/>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zh-CN" altLang="en-US" sz="2400" b="1" dirty="0">
                <a:solidFill>
                  <a:srgbClr val="0070C0"/>
                </a:solidFill>
                <a:latin typeface="微软雅黑" panose="020B0503020204020204" pitchFamily="34" charset="-122"/>
                <a:cs typeface="宋体" panose="02010600030101010101" pitchFamily="2" charset="-122"/>
                <a:sym typeface="+mn-ea"/>
              </a:rPr>
              <a:t/>
            </a:r>
            <a:br>
              <a:rPr lang="zh-CN" altLang="en-US" sz="2400" b="1" dirty="0">
                <a:solidFill>
                  <a:srgbClr val="0070C0"/>
                </a:solidFill>
                <a:latin typeface="微软雅黑" panose="020B0503020204020204" pitchFamily="34" charset="-122"/>
                <a:cs typeface="宋体" panose="02010600030101010101" pitchFamily="2" charset="-122"/>
                <a:sym typeface="+mn-ea"/>
              </a:rPr>
            </a:br>
            <a:endParaRPr lang="zh-CN" altLang="en-US" sz="2400" b="1" dirty="0">
              <a:solidFill>
                <a:srgbClr val="0070C0"/>
              </a:solidFill>
              <a:latin typeface="微软雅黑" panose="020B0503020204020204" pitchFamily="34" charset="-122"/>
              <a:cs typeface="宋体" panose="02010600030101010101" pitchFamily="2" charset="-122"/>
              <a:sym typeface="+mn-ea"/>
            </a:endParaRPr>
          </a:p>
        </p:txBody>
      </p:sp>
      <p:sp>
        <p:nvSpPr>
          <p:cNvPr id="25602" name="Rectangle 2"/>
          <p:cNvSpPr>
            <a:spLocks noChangeArrowheads="1"/>
          </p:cNvSpPr>
          <p:nvPr/>
        </p:nvSpPr>
        <p:spPr bwMode="auto">
          <a:xfrm>
            <a:off x="987779" y="892098"/>
            <a:ext cx="9429816" cy="55426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fontAlgn="base">
              <a:lnSpc>
                <a:spcPct val="100000"/>
              </a:lnSpc>
              <a:spcBef>
                <a:spcPct val="0"/>
              </a:spcBef>
              <a:spcAft>
                <a:spcPct val="0"/>
              </a:spcAft>
              <a:buClrTx/>
              <a:buSzTx/>
              <a:buFontTx/>
              <a:buNone/>
              <a:tabLst/>
            </a:pPr>
            <a:endParaRPr lang="en-US" altLang="zh-CN" b="1" dirty="0" smtClean="0">
              <a:solidFill>
                <a:srgbClr val="0070C0"/>
              </a:solidFill>
              <a:latin typeface="+mn-ea"/>
              <a:ea typeface="+mn-ea"/>
              <a:cs typeface="Times New Roman" pitchFamily="18" charset="0"/>
            </a:endParaRPr>
          </a:p>
          <a:p>
            <a:pPr marR="0" lvl="0" indent="355600" fontAlgn="base">
              <a:lnSpc>
                <a:spcPct val="100000"/>
              </a:lnSpc>
              <a:spcBef>
                <a:spcPct val="0"/>
              </a:spcBef>
              <a:spcAft>
                <a:spcPct val="0"/>
              </a:spcAft>
              <a:buClrTx/>
              <a:buSzTx/>
              <a:buFontTx/>
              <a:buNone/>
              <a:tabLst/>
            </a:pPr>
            <a:endParaRPr lang="en-US" altLang="zh-CN" b="1" dirty="0" smtClean="0">
              <a:solidFill>
                <a:srgbClr val="0070C0"/>
              </a:solidFill>
              <a:latin typeface="+mn-ea"/>
              <a:ea typeface="+mn-ea"/>
              <a:cs typeface="Times New Roman" pitchFamily="18" charset="0"/>
            </a:endParaRPr>
          </a:p>
          <a:p>
            <a:pPr eaLnBrk="1" hangingPunct="1">
              <a:lnSpc>
                <a:spcPct val="150000"/>
              </a:lnSpc>
              <a:defRPr/>
            </a:pPr>
            <a:r>
              <a:rPr lang="en-US" altLang="zh-CN" b="1" dirty="0" smtClean="0">
                <a:solidFill>
                  <a:srgbClr val="FF0000"/>
                </a:solidFill>
                <a:latin typeface="+mn-ea"/>
                <a:ea typeface="+mn-ea"/>
              </a:rPr>
              <a:t>1</a:t>
            </a:r>
            <a:r>
              <a:rPr lang="zh-CN" altLang="en-US" b="1" dirty="0" smtClean="0">
                <a:solidFill>
                  <a:srgbClr val="FF0000"/>
                </a:solidFill>
                <a:latin typeface="+mn-ea"/>
                <a:ea typeface="+mn-ea"/>
              </a:rPr>
              <a:t>、疑点描述：首次申报跨大类商品</a:t>
            </a:r>
            <a:r>
              <a:rPr lang="en-US" altLang="zh-CN" b="1" dirty="0" smtClean="0">
                <a:solidFill>
                  <a:srgbClr val="FF0000"/>
                </a:solidFill>
                <a:latin typeface="+mn-ea"/>
                <a:ea typeface="+mn-ea"/>
              </a:rPr>
              <a:t>(XXX)</a:t>
            </a:r>
            <a:r>
              <a:rPr lang="zh-CN" altLang="en-US" b="1" dirty="0" smtClean="0">
                <a:solidFill>
                  <a:srgbClr val="FF0000"/>
                </a:solidFill>
                <a:latin typeface="+mn-ea"/>
                <a:ea typeface="+mn-ea"/>
              </a:rPr>
              <a:t>退税，且未申报视同自产</a:t>
            </a:r>
            <a:r>
              <a:rPr lang="zh-CN" altLang="en-US" dirty="0" smtClean="0">
                <a:latin typeface="+mn-ea"/>
                <a:ea typeface="+mn-ea"/>
              </a:rPr>
              <a:t/>
            </a:r>
            <a:br>
              <a:rPr lang="zh-CN" altLang="en-US" dirty="0" smtClean="0">
                <a:latin typeface="+mn-ea"/>
                <a:ea typeface="+mn-ea"/>
              </a:rPr>
            </a:br>
            <a:r>
              <a:rPr lang="zh-CN" altLang="en-US" b="1" dirty="0" smtClean="0">
                <a:solidFill>
                  <a:srgbClr val="0070C0"/>
                </a:solidFill>
                <a:latin typeface="+mn-ea"/>
                <a:ea typeface="+mn-ea"/>
                <a:cs typeface="Arial" panose="020B0604020202020204" pitchFamily="34" charset="0"/>
              </a:rPr>
              <a:t>一、如果该商品是企业自己生产的产品出口，则需要报送相关资料；</a:t>
            </a:r>
            <a:endParaRPr lang="en-US" altLang="zh-CN" b="1" dirty="0" smtClean="0">
              <a:solidFill>
                <a:srgbClr val="0070C0"/>
              </a:solidFill>
              <a:latin typeface="+mn-ea"/>
              <a:ea typeface="+mn-ea"/>
              <a:cs typeface="Arial" panose="020B0604020202020204" pitchFamily="34" charset="0"/>
            </a:endParaRPr>
          </a:p>
          <a:p>
            <a:pPr eaLnBrk="1" hangingPunct="1">
              <a:lnSpc>
                <a:spcPct val="150000"/>
              </a:lnSpc>
              <a:defRPr/>
            </a:pPr>
            <a:r>
              <a:rPr lang="zh-CN" altLang="en-US" b="1" dirty="0" smtClean="0">
                <a:solidFill>
                  <a:srgbClr val="0070C0"/>
                </a:solidFill>
                <a:latin typeface="+mn-ea"/>
                <a:ea typeface="+mn-ea"/>
                <a:cs typeface="Arial" panose="020B0604020202020204" pitchFamily="34" charset="0"/>
              </a:rPr>
              <a:t>二、如果该商品不是企业自产产品出口：</a:t>
            </a:r>
          </a:p>
          <a:p>
            <a:pPr eaLnBrk="1" hangingPunct="1">
              <a:lnSpc>
                <a:spcPct val="150000"/>
              </a:lnSpc>
              <a:defRPr/>
            </a:pPr>
            <a:r>
              <a:rPr lang="zh-CN" altLang="en-US" dirty="0" smtClean="0">
                <a:latin typeface="+mn-ea"/>
                <a:ea typeface="+mn-ea"/>
                <a:cs typeface="Arial" panose="020B0604020202020204" pitchFamily="34" charset="0"/>
              </a:rPr>
              <a:t>请先对照</a:t>
            </a:r>
            <a:r>
              <a:rPr lang="zh-CN" altLang="en-US" dirty="0" smtClean="0">
                <a:solidFill>
                  <a:srgbClr val="FF0000"/>
                </a:solidFill>
                <a:latin typeface="+mn-ea"/>
                <a:ea typeface="+mn-ea"/>
                <a:cs typeface="Arial" panose="020B0604020202020204" pitchFamily="34" charset="0"/>
              </a:rPr>
              <a:t>财税</a:t>
            </a:r>
            <a:r>
              <a:rPr lang="en-US" altLang="zh-CN" dirty="0" smtClean="0">
                <a:solidFill>
                  <a:srgbClr val="FF0000"/>
                </a:solidFill>
                <a:latin typeface="+mn-ea"/>
                <a:ea typeface="+mn-ea"/>
                <a:cs typeface="Arial" panose="020B0604020202020204" pitchFamily="34" charset="0"/>
              </a:rPr>
              <a:t>2012</a:t>
            </a:r>
            <a:r>
              <a:rPr lang="zh-CN" altLang="en-US" dirty="0" smtClean="0">
                <a:solidFill>
                  <a:srgbClr val="FF0000"/>
                </a:solidFill>
                <a:latin typeface="+mn-ea"/>
                <a:ea typeface="+mn-ea"/>
                <a:cs typeface="Arial" panose="020B0604020202020204" pitchFamily="34" charset="0"/>
              </a:rPr>
              <a:t>年</a:t>
            </a:r>
            <a:r>
              <a:rPr lang="en-US" altLang="zh-CN" dirty="0" smtClean="0">
                <a:solidFill>
                  <a:srgbClr val="FF0000"/>
                </a:solidFill>
                <a:latin typeface="+mn-ea"/>
                <a:ea typeface="+mn-ea"/>
                <a:cs typeface="Arial" panose="020B0604020202020204" pitchFamily="34" charset="0"/>
              </a:rPr>
              <a:t>39</a:t>
            </a:r>
            <a:r>
              <a:rPr lang="zh-CN" altLang="en-US" dirty="0" smtClean="0">
                <a:solidFill>
                  <a:srgbClr val="FF0000"/>
                </a:solidFill>
                <a:latin typeface="+mn-ea"/>
                <a:ea typeface="+mn-ea"/>
                <a:cs typeface="Arial" panose="020B0604020202020204" pitchFamily="34" charset="0"/>
              </a:rPr>
              <a:t>号文  附件</a:t>
            </a:r>
            <a:r>
              <a:rPr lang="en-US" altLang="zh-CN" dirty="0" smtClean="0">
                <a:solidFill>
                  <a:srgbClr val="FF0000"/>
                </a:solidFill>
                <a:latin typeface="+mn-ea"/>
                <a:ea typeface="+mn-ea"/>
                <a:cs typeface="Arial" panose="020B0604020202020204" pitchFamily="34" charset="0"/>
              </a:rPr>
              <a:t>4《</a:t>
            </a:r>
            <a:r>
              <a:rPr lang="zh-CN" altLang="en-US" dirty="0" smtClean="0">
                <a:solidFill>
                  <a:srgbClr val="FF0000"/>
                </a:solidFill>
                <a:latin typeface="+mn-ea"/>
                <a:ea typeface="+mn-ea"/>
                <a:cs typeface="Arial" panose="020B0604020202020204" pitchFamily="34" charset="0"/>
              </a:rPr>
              <a:t>视同自产货物的具体范围</a:t>
            </a:r>
            <a:r>
              <a:rPr lang="en-US" altLang="zh-CN" dirty="0" smtClean="0">
                <a:solidFill>
                  <a:srgbClr val="FF0000"/>
                </a:solidFill>
                <a:latin typeface="+mn-ea"/>
                <a:ea typeface="+mn-ea"/>
                <a:cs typeface="Arial" panose="020B0604020202020204" pitchFamily="34" charset="0"/>
              </a:rPr>
              <a:t>》</a:t>
            </a:r>
            <a:r>
              <a:rPr lang="zh-CN" altLang="en-US" dirty="0" smtClean="0">
                <a:solidFill>
                  <a:srgbClr val="FF0000"/>
                </a:solidFill>
                <a:latin typeface="+mn-ea"/>
                <a:ea typeface="+mn-ea"/>
                <a:cs typeface="Arial" panose="020B0604020202020204" pitchFamily="34" charset="0"/>
              </a:rPr>
              <a:t>，</a:t>
            </a:r>
            <a:r>
              <a:rPr lang="zh-CN" altLang="en-US" dirty="0" smtClean="0">
                <a:latin typeface="+mn-ea"/>
                <a:ea typeface="+mn-ea"/>
                <a:cs typeface="Arial" panose="020B0604020202020204" pitchFamily="34" charset="0"/>
              </a:rPr>
              <a:t>判断是否符合视同自产范围的规定的情况。如果符合视同自产货物的要求，在进行免抵退税申报时，需要</a:t>
            </a:r>
            <a:r>
              <a:rPr lang="zh-CN" altLang="en-US" dirty="0" smtClean="0">
                <a:solidFill>
                  <a:srgbClr val="FF0000"/>
                </a:solidFill>
                <a:latin typeface="+mn-ea"/>
                <a:ea typeface="+mn-ea"/>
                <a:cs typeface="Arial" panose="020B0604020202020204" pitchFamily="34" charset="0"/>
              </a:rPr>
              <a:t>选择相对应的“业务类型”</a:t>
            </a:r>
            <a:r>
              <a:rPr lang="en-US" altLang="zh-CN" dirty="0" smtClean="0">
                <a:solidFill>
                  <a:srgbClr val="FF0000"/>
                </a:solidFill>
                <a:latin typeface="+mn-ea"/>
                <a:ea typeface="+mn-ea"/>
                <a:cs typeface="Arial" panose="020B0604020202020204" pitchFamily="34" charset="0"/>
              </a:rPr>
              <a:t>/</a:t>
            </a:r>
            <a:r>
              <a:rPr lang="zh-CN" altLang="en-US" dirty="0" smtClean="0">
                <a:solidFill>
                  <a:srgbClr val="FF0000"/>
                </a:solidFill>
                <a:latin typeface="+mn-ea"/>
                <a:ea typeface="+mn-ea"/>
                <a:cs typeface="Arial" panose="020B0604020202020204" pitchFamily="34" charset="0"/>
              </a:rPr>
              <a:t>“视同自产类型”（</a:t>
            </a:r>
            <a:r>
              <a:rPr lang="en-US" altLang="zh-CN" dirty="0" smtClean="0">
                <a:solidFill>
                  <a:srgbClr val="FF0000"/>
                </a:solidFill>
                <a:latin typeface="+mn-ea"/>
                <a:ea typeface="+mn-ea"/>
                <a:cs typeface="Arial" panose="020B0604020202020204" pitchFamily="34" charset="0"/>
              </a:rPr>
              <a:t>STZC-</a:t>
            </a:r>
            <a:r>
              <a:rPr lang="zh-CN" altLang="en-US" dirty="0" smtClean="0">
                <a:solidFill>
                  <a:srgbClr val="FF0000"/>
                </a:solidFill>
                <a:latin typeface="+mn-ea"/>
                <a:ea typeface="+mn-ea"/>
                <a:cs typeface="Arial" panose="020B0604020202020204" pitchFamily="34" charset="0"/>
              </a:rPr>
              <a:t>？？）</a:t>
            </a:r>
            <a:r>
              <a:rPr lang="zh-CN" altLang="en-US" dirty="0" smtClean="0">
                <a:latin typeface="+mn-ea"/>
                <a:ea typeface="+mn-ea"/>
                <a:cs typeface="Arial" panose="020B0604020202020204" pitchFamily="34" charset="0"/>
              </a:rPr>
              <a:t>，同时</a:t>
            </a:r>
            <a:r>
              <a:rPr lang="zh-CN" altLang="en-US" b="1" dirty="0" smtClean="0">
                <a:solidFill>
                  <a:srgbClr val="0070C0"/>
                </a:solidFill>
                <a:latin typeface="+mn-ea"/>
                <a:ea typeface="+mn-ea"/>
                <a:cs typeface="Arial" panose="020B0604020202020204" pitchFamily="34" charset="0"/>
              </a:rPr>
              <a:t>报送相关资料。</a:t>
            </a:r>
            <a:r>
              <a:rPr lang="zh-CN" altLang="en-US" dirty="0" smtClean="0">
                <a:latin typeface="+mn-ea"/>
                <a:ea typeface="+mn-ea"/>
                <a:cs typeface="Arial" panose="020B0604020202020204" pitchFamily="34" charset="0"/>
              </a:rPr>
              <a:t>如果</a:t>
            </a:r>
            <a:r>
              <a:rPr lang="zh-CN" altLang="en-US" dirty="0" smtClean="0">
                <a:solidFill>
                  <a:srgbClr val="FF0000"/>
                </a:solidFill>
                <a:latin typeface="+mn-ea"/>
                <a:ea typeface="+mn-ea"/>
                <a:cs typeface="Arial" panose="020B0604020202020204" pitchFamily="34" charset="0"/>
              </a:rPr>
              <a:t>不符合视同自产货物的具体范围的任何一款</a:t>
            </a:r>
            <a:r>
              <a:rPr lang="zh-CN" altLang="en-US" dirty="0" smtClean="0">
                <a:latin typeface="+mn-ea"/>
                <a:ea typeface="+mn-ea"/>
                <a:cs typeface="Arial" panose="020B0604020202020204" pitchFamily="34" charset="0"/>
              </a:rPr>
              <a:t>， 则不可进行退（免）税申报。</a:t>
            </a:r>
            <a:endParaRPr lang="en-US" altLang="zh-CN" dirty="0" smtClean="0">
              <a:latin typeface="+mn-ea"/>
              <a:ea typeface="+mn-ea"/>
              <a:cs typeface="Arial" panose="020B0604020202020204" pitchFamily="34" charset="0"/>
            </a:endParaRPr>
          </a:p>
          <a:p>
            <a:pPr eaLnBrk="1" hangingPunct="1">
              <a:lnSpc>
                <a:spcPct val="150000"/>
              </a:lnSpc>
              <a:defRPr/>
            </a:pPr>
            <a:endParaRPr lang="en-US" altLang="zh-CN" dirty="0" smtClean="0">
              <a:latin typeface="+mn-ea"/>
              <a:ea typeface="+mn-ea"/>
              <a:cs typeface="Arial" panose="020B0604020202020204" pitchFamily="34" charset="0"/>
            </a:endParaRPr>
          </a:p>
          <a:p>
            <a:pPr eaLnBrk="1" hangingPunct="1">
              <a:lnSpc>
                <a:spcPct val="150000"/>
              </a:lnSpc>
              <a:defRPr/>
            </a:pPr>
            <a:r>
              <a:rPr lang="zh-CN" altLang="en-US" b="1" dirty="0" smtClean="0">
                <a:solidFill>
                  <a:srgbClr val="0070C0"/>
                </a:solidFill>
                <a:latin typeface="+mn-ea"/>
                <a:ea typeface="+mn-ea"/>
                <a:cs typeface="Arial" panose="020B0604020202020204" pitchFamily="34" charset="0"/>
              </a:rPr>
              <a:t>报送资料清单请查看：第一昆山</a:t>
            </a:r>
            <a:r>
              <a:rPr lang="zh-CN" altLang="en-US" dirty="0" smtClean="0">
                <a:latin typeface="+mn-ea"/>
                <a:ea typeface="+mn-ea"/>
                <a:cs typeface="Arial" panose="020B0604020202020204" pitchFamily="34" charset="0"/>
              </a:rPr>
              <a:t>（直接百度这个网站即可）</a:t>
            </a:r>
            <a:r>
              <a:rPr lang="en-US" altLang="zh-CN" dirty="0" smtClean="0">
                <a:latin typeface="+mn-ea"/>
                <a:ea typeface="+mn-ea"/>
                <a:cs typeface="Arial" panose="020B0604020202020204" pitchFamily="34" charset="0"/>
              </a:rPr>
              <a:t>——</a:t>
            </a:r>
            <a:r>
              <a:rPr lang="zh-CN" altLang="en-US" dirty="0" smtClean="0">
                <a:latin typeface="+mn-ea"/>
                <a:ea typeface="+mn-ea"/>
                <a:cs typeface="Arial" panose="020B0604020202020204" pitchFamily="34" charset="0"/>
              </a:rPr>
              <a:t>税务在线（上方小字部分）</a:t>
            </a:r>
            <a:r>
              <a:rPr lang="en-US" altLang="zh-CN" dirty="0" smtClean="0">
                <a:latin typeface="+mn-ea"/>
                <a:ea typeface="+mn-ea"/>
                <a:cs typeface="Arial" panose="020B0604020202020204" pitchFamily="34" charset="0"/>
              </a:rPr>
              <a:t>——</a:t>
            </a:r>
            <a:r>
              <a:rPr lang="zh-CN" altLang="en-US" dirty="0" smtClean="0">
                <a:latin typeface="+mn-ea"/>
                <a:ea typeface="+mn-ea"/>
                <a:cs typeface="Arial" panose="020B0604020202020204" pitchFamily="34" charset="0"/>
              </a:rPr>
              <a:t>出口退税（左边菜单栏）</a:t>
            </a:r>
            <a:r>
              <a:rPr lang="en-US" altLang="zh-CN" dirty="0" smtClean="0">
                <a:latin typeface="+mn-ea"/>
                <a:ea typeface="+mn-ea"/>
                <a:cs typeface="Arial" panose="020B0604020202020204" pitchFamily="34" charset="0"/>
              </a:rPr>
              <a:t>——</a:t>
            </a:r>
            <a:r>
              <a:rPr lang="zh-CN" altLang="en-US" dirty="0" smtClean="0">
                <a:latin typeface="+mn-ea"/>
                <a:ea typeface="+mn-ea"/>
                <a:cs typeface="Arial" panose="020B0604020202020204" pitchFamily="34" charset="0"/>
              </a:rPr>
              <a:t>出口退税相关资料</a:t>
            </a:r>
            <a:r>
              <a:rPr lang="en-US" altLang="zh-CN" dirty="0" smtClean="0">
                <a:latin typeface="+mn-ea"/>
                <a:ea typeface="+mn-ea"/>
                <a:cs typeface="Arial" panose="020B0604020202020204" pitchFamily="34" charset="0"/>
              </a:rPr>
              <a:t>——</a:t>
            </a:r>
            <a:r>
              <a:rPr lang="en-US" altLang="en-US" dirty="0" smtClean="0">
                <a:latin typeface="+mn-ea"/>
                <a:ea typeface="+mn-ea"/>
                <a:cs typeface="Arial" panose="020B0604020202020204" pitchFamily="34" charset="0"/>
              </a:rPr>
              <a:t>2</a:t>
            </a:r>
            <a:r>
              <a:rPr lang="zh-CN" altLang="en-US" dirty="0" smtClean="0">
                <a:latin typeface="+mn-ea"/>
                <a:ea typeface="+mn-ea"/>
                <a:cs typeface="Arial" panose="020B0604020202020204" pitchFamily="34" charset="0"/>
              </a:rPr>
              <a:t>、生产企业：跨大类疑点需提供的资料清单（根据出口货物是自产还是外购</a:t>
            </a:r>
            <a:r>
              <a:rPr lang="en-US" altLang="zh-CN" dirty="0" smtClean="0">
                <a:latin typeface="+mn-ea"/>
                <a:ea typeface="+mn-ea"/>
                <a:cs typeface="Arial" panose="020B0604020202020204" pitchFamily="34" charset="0"/>
              </a:rPr>
              <a:t>/</a:t>
            </a:r>
            <a:r>
              <a:rPr lang="zh-CN" altLang="en-US" dirty="0" smtClean="0">
                <a:latin typeface="+mn-ea"/>
                <a:ea typeface="+mn-ea"/>
                <a:cs typeface="Arial" panose="020B0604020202020204" pitchFamily="34" charset="0"/>
              </a:rPr>
              <a:t>视同自产自行选择并下载文件查看）。</a:t>
            </a:r>
          </a:p>
          <a:p>
            <a:pPr eaLnBrk="1" hangingPunct="1">
              <a:lnSpc>
                <a:spcPct val="150000"/>
              </a:lnSpc>
              <a:defRPr/>
            </a:pPr>
            <a:endParaRPr lang="en-US" altLang="zh-CN" sz="1600" dirty="0" smtClean="0">
              <a:latin typeface="+mn-ea"/>
              <a:cs typeface="Arial" panose="020B0604020202020204" pitchFamily="34" charset="0"/>
            </a:endParaRPr>
          </a:p>
        </p:txBody>
      </p:sp>
      <p:sp>
        <p:nvSpPr>
          <p:cNvPr id="5" name="矩形 4"/>
          <p:cNvSpPr/>
          <p:nvPr/>
        </p:nvSpPr>
        <p:spPr>
          <a:xfrm>
            <a:off x="1128133" y="388951"/>
            <a:ext cx="8696091" cy="461665"/>
          </a:xfrm>
          <a:prstGeom prst="rect">
            <a:avLst/>
          </a:prstGeom>
        </p:spPr>
        <p:txBody>
          <a:bodyPr wrap="square">
            <a:spAutoFit/>
          </a:bodyPr>
          <a:lstStyle/>
          <a:p>
            <a:pPr algn="ctr"/>
            <a:r>
              <a:rPr lang="zh-CN" altLang="en-US" sz="2400" b="1" dirty="0" smtClean="0">
                <a:latin typeface="+mj-ea"/>
                <a:ea typeface="+mj-ea"/>
              </a:rPr>
              <a:t>生产企业常见疑点处理</a:t>
            </a:r>
            <a:endParaRPr lang="zh-CN" altLang="en-US" sz="2400" dirty="0">
              <a:latin typeface="+mj-ea"/>
              <a:ea typeface="+mj-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3">
            <a:extLst>
              <a:ext uri="{FF2B5EF4-FFF2-40B4-BE49-F238E27FC236}">
                <a16:creationId xmlns="" xmlns:a16="http://schemas.microsoft.com/office/drawing/2014/main" id="{174834A5-E2C8-46EB-83CC-57DEF8C525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1126" y="865575"/>
            <a:ext cx="9023350"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椭圆 5"/>
          <p:cNvSpPr/>
          <p:nvPr/>
        </p:nvSpPr>
        <p:spPr>
          <a:xfrm>
            <a:off x="5430644" y="4137102"/>
            <a:ext cx="4973832" cy="2899318"/>
          </a:xfrm>
          <a:prstGeom prst="ellipse">
            <a:avLst/>
          </a:prstGeom>
          <a:noFill/>
          <a:ln w="38100"/>
          <a:scene3d>
            <a:camera prst="orthographicFront"/>
            <a:lightRig rig="threePt" dir="t"/>
          </a:scene3d>
          <a:sp3d contourW="12700">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619219" y="4714884"/>
            <a:ext cx="9048813"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2">
            <a:extLst>
              <a:ext uri="{FF2B5EF4-FFF2-40B4-BE49-F238E27FC236}">
                <a16:creationId xmlns="" xmlns:a16="http://schemas.microsoft.com/office/drawing/2014/main" id="{AB6DA539-F65A-4022-AB1E-29A96AC70F6C}"/>
              </a:ext>
            </a:extLst>
          </p:cNvPr>
          <p:cNvSpPr/>
          <p:nvPr/>
        </p:nvSpPr>
        <p:spPr>
          <a:xfrm>
            <a:off x="847493" y="758283"/>
            <a:ext cx="10011041" cy="5671113"/>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zh-CN" altLang="en-US" sz="2400" b="1" dirty="0">
                <a:solidFill>
                  <a:srgbClr val="0070C0"/>
                </a:solidFill>
                <a:latin typeface="微软雅黑" panose="020B0503020204020204" pitchFamily="34" charset="-122"/>
                <a:cs typeface="宋体" panose="02010600030101010101" pitchFamily="2" charset="-122"/>
                <a:sym typeface="+mn-ea"/>
              </a:rPr>
              <a:t/>
            </a:r>
            <a:br>
              <a:rPr lang="zh-CN" altLang="en-US" sz="2400" b="1" dirty="0">
                <a:solidFill>
                  <a:srgbClr val="0070C0"/>
                </a:solidFill>
                <a:latin typeface="微软雅黑" panose="020B0503020204020204" pitchFamily="34" charset="-122"/>
                <a:cs typeface="宋体" panose="02010600030101010101" pitchFamily="2" charset="-122"/>
                <a:sym typeface="+mn-ea"/>
              </a:rPr>
            </a:br>
            <a:endParaRPr lang="zh-CN" altLang="en-US" sz="2400" b="1" dirty="0">
              <a:solidFill>
                <a:srgbClr val="0070C0"/>
              </a:solidFill>
              <a:latin typeface="微软雅黑" panose="020B0503020204020204" pitchFamily="34" charset="-122"/>
              <a:cs typeface="宋体" panose="02010600030101010101" pitchFamily="2" charset="-122"/>
              <a:sym typeface="+mn-ea"/>
            </a:endParaRPr>
          </a:p>
        </p:txBody>
      </p:sp>
      <p:sp>
        <p:nvSpPr>
          <p:cNvPr id="25602" name="Rectangle 2"/>
          <p:cNvSpPr>
            <a:spLocks noChangeArrowheads="1"/>
          </p:cNvSpPr>
          <p:nvPr/>
        </p:nvSpPr>
        <p:spPr bwMode="auto">
          <a:xfrm>
            <a:off x="847493" y="758283"/>
            <a:ext cx="10011041"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66700" fontAlgn="base">
              <a:lnSpc>
                <a:spcPct val="100000"/>
              </a:lnSpc>
              <a:spcBef>
                <a:spcPct val="0"/>
              </a:spcBef>
              <a:spcAft>
                <a:spcPct val="0"/>
              </a:spcAft>
              <a:buClrTx/>
              <a:buSzTx/>
              <a:buFontTx/>
              <a:buNone/>
              <a:tabLst/>
            </a:pPr>
            <a:r>
              <a:rPr lang="zh-CN" altLang="en-US" dirty="0" smtClean="0">
                <a:latin typeface="+mn-ea"/>
                <a:ea typeface="+mn-ea"/>
                <a:cs typeface="Times New Roman" pitchFamily="18" charset="0"/>
              </a:rPr>
              <a:t>（</a:t>
            </a:r>
            <a:r>
              <a:rPr lang="en-US" altLang="zh-CN" dirty="0" smtClean="0">
                <a:latin typeface="+mn-ea"/>
                <a:ea typeface="+mn-ea"/>
                <a:cs typeface="Times New Roman" pitchFamily="18" charset="0"/>
              </a:rPr>
              <a:t>1</a:t>
            </a:r>
            <a:r>
              <a:rPr lang="zh-CN" altLang="en-US" dirty="0" smtClean="0">
                <a:latin typeface="+mn-ea"/>
                <a:ea typeface="+mn-ea"/>
                <a:cs typeface="Times New Roman" pitchFamily="18" charset="0"/>
              </a:rPr>
              <a:t>）此为错误类疑点，表明该出口报关单信息还未从海关传输至税务系统。出现该疑点不能正式申报，系统会自动反馈“申报错误”。</a:t>
            </a:r>
          </a:p>
          <a:p>
            <a:pPr marR="0" lvl="0" indent="266700" fontAlgn="base">
              <a:lnSpc>
                <a:spcPct val="100000"/>
              </a:lnSpc>
              <a:spcBef>
                <a:spcPct val="0"/>
              </a:spcBef>
              <a:spcAft>
                <a:spcPct val="0"/>
              </a:spcAft>
              <a:buClrTx/>
              <a:buSzTx/>
              <a:buFontTx/>
              <a:buNone/>
              <a:tabLst/>
            </a:pPr>
            <a:r>
              <a:rPr lang="zh-CN" altLang="en-US" dirty="0" smtClean="0">
                <a:latin typeface="+mn-ea"/>
                <a:ea typeface="+mn-ea"/>
                <a:cs typeface="Times New Roman" pitchFamily="18" charset="0"/>
              </a:rPr>
              <a:t>建议先检查出口报关单号码是否录入错误，规则是</a:t>
            </a:r>
            <a:r>
              <a:rPr lang="en-US" altLang="zh-CN" dirty="0" smtClean="0">
                <a:latin typeface="+mn-ea"/>
                <a:ea typeface="+mn-ea"/>
                <a:cs typeface="Times New Roman" pitchFamily="18" charset="0"/>
              </a:rPr>
              <a:t>18</a:t>
            </a:r>
            <a:r>
              <a:rPr lang="zh-CN" altLang="en-US" dirty="0" smtClean="0">
                <a:latin typeface="+mn-ea"/>
                <a:ea typeface="+mn-ea"/>
                <a:cs typeface="Times New Roman" pitchFamily="18" charset="0"/>
              </a:rPr>
              <a:t>位报关单号码加</a:t>
            </a:r>
            <a:r>
              <a:rPr lang="en-US" altLang="zh-CN" dirty="0" smtClean="0">
                <a:latin typeface="+mn-ea"/>
                <a:ea typeface="+mn-ea"/>
                <a:cs typeface="Times New Roman" pitchFamily="18" charset="0"/>
              </a:rPr>
              <a:t>3</a:t>
            </a:r>
            <a:r>
              <a:rPr lang="zh-CN" altLang="en-US" dirty="0" smtClean="0">
                <a:latin typeface="+mn-ea"/>
                <a:ea typeface="+mn-ea"/>
                <a:cs typeface="Times New Roman" pitchFamily="18" charset="0"/>
              </a:rPr>
              <a:t>位项号，一共</a:t>
            </a:r>
            <a:r>
              <a:rPr lang="en-US" altLang="zh-CN" dirty="0" smtClean="0">
                <a:latin typeface="+mn-ea"/>
                <a:ea typeface="+mn-ea"/>
                <a:cs typeface="Times New Roman" pitchFamily="18" charset="0"/>
              </a:rPr>
              <a:t>21</a:t>
            </a:r>
            <a:r>
              <a:rPr lang="zh-CN" altLang="en-US" dirty="0" smtClean="0">
                <a:latin typeface="+mn-ea"/>
                <a:ea typeface="+mn-ea"/>
                <a:cs typeface="Times New Roman" pitchFamily="18" charset="0"/>
              </a:rPr>
              <a:t>位。报关单号在纸质报关单右上角“海关编号”，项号在“商品编号”左边，即“商品序号”。如“</a:t>
            </a:r>
            <a:r>
              <a:rPr lang="en-US" altLang="zh-CN" dirty="0" smtClean="0">
                <a:latin typeface="+mn-ea"/>
                <a:ea typeface="+mn-ea"/>
                <a:cs typeface="Times New Roman" pitchFamily="18" charset="0"/>
              </a:rPr>
              <a:t>222920170000121212</a:t>
            </a:r>
            <a:r>
              <a:rPr lang="en-US" altLang="zh-CN" dirty="0" smtClean="0">
                <a:solidFill>
                  <a:srgbClr val="FF0000"/>
                </a:solidFill>
                <a:latin typeface="+mn-ea"/>
                <a:ea typeface="+mn-ea"/>
                <a:cs typeface="Times New Roman" pitchFamily="18" charset="0"/>
              </a:rPr>
              <a:t>001</a:t>
            </a:r>
            <a:r>
              <a:rPr lang="en-US" altLang="zh-CN" dirty="0" smtClean="0">
                <a:latin typeface="+mn-ea"/>
                <a:ea typeface="+mn-ea"/>
                <a:cs typeface="Times New Roman" pitchFamily="18" charset="0"/>
              </a:rPr>
              <a:t>”</a:t>
            </a:r>
            <a:r>
              <a:rPr lang="zh-CN" altLang="en-US" dirty="0" smtClean="0">
                <a:latin typeface="+mn-ea"/>
                <a:ea typeface="+mn-ea"/>
                <a:cs typeface="Times New Roman" pitchFamily="18" charset="0"/>
              </a:rPr>
              <a:t>。</a:t>
            </a:r>
          </a:p>
          <a:p>
            <a:pPr marR="0" lvl="0" indent="266700" fontAlgn="base">
              <a:lnSpc>
                <a:spcPct val="100000"/>
              </a:lnSpc>
              <a:spcBef>
                <a:spcPct val="0"/>
              </a:spcBef>
              <a:spcAft>
                <a:spcPct val="0"/>
              </a:spcAft>
              <a:buClrTx/>
              <a:buSzTx/>
              <a:buFontTx/>
              <a:buNone/>
              <a:tabLst/>
            </a:pPr>
            <a:r>
              <a:rPr lang="zh-CN" altLang="en-US" dirty="0" smtClean="0">
                <a:latin typeface="+mn-ea"/>
                <a:ea typeface="+mn-ea"/>
                <a:cs typeface="Times New Roman" pitchFamily="18" charset="0"/>
              </a:rPr>
              <a:t>如果是近期出口的，可以再等几天或次月申报。</a:t>
            </a:r>
            <a:endParaRPr lang="en-US" altLang="zh-CN" dirty="0" smtClean="0">
              <a:latin typeface="+mn-ea"/>
              <a:ea typeface="+mn-ea"/>
              <a:cs typeface="Times New Roman" pitchFamily="18" charset="0"/>
            </a:endParaRPr>
          </a:p>
          <a:p>
            <a:pPr marR="0" lvl="0" indent="266700" fontAlgn="base">
              <a:lnSpc>
                <a:spcPct val="100000"/>
              </a:lnSpc>
              <a:spcBef>
                <a:spcPct val="0"/>
              </a:spcBef>
              <a:spcAft>
                <a:spcPct val="0"/>
              </a:spcAft>
              <a:buClrTx/>
              <a:buSzTx/>
              <a:buFontTx/>
              <a:buNone/>
              <a:tabLst/>
            </a:pPr>
            <a:endParaRPr lang="en-US" altLang="zh-CN" dirty="0" smtClean="0">
              <a:latin typeface="+mn-ea"/>
              <a:ea typeface="+mn-ea"/>
              <a:cs typeface="Times New Roman" pitchFamily="18" charset="0"/>
            </a:endParaRPr>
          </a:p>
          <a:p>
            <a:pPr marR="0" lvl="0" indent="266700" fontAlgn="base">
              <a:lnSpc>
                <a:spcPct val="100000"/>
              </a:lnSpc>
              <a:spcBef>
                <a:spcPct val="0"/>
              </a:spcBef>
              <a:spcAft>
                <a:spcPct val="0"/>
              </a:spcAft>
              <a:buClrTx/>
              <a:buSzTx/>
              <a:buFontTx/>
              <a:buNone/>
              <a:tabLst/>
            </a:pPr>
            <a:r>
              <a:rPr lang="zh-CN" altLang="en-US" dirty="0" smtClean="0">
                <a:latin typeface="+mn-ea"/>
                <a:ea typeface="+mn-ea"/>
                <a:cs typeface="Times New Roman" pitchFamily="18" charset="0"/>
              </a:rPr>
              <a:t>（</a:t>
            </a:r>
            <a:r>
              <a:rPr lang="en-US" altLang="zh-CN" dirty="0" smtClean="0">
                <a:latin typeface="+mn-ea"/>
                <a:ea typeface="+mn-ea"/>
                <a:cs typeface="Times New Roman" pitchFamily="18" charset="0"/>
              </a:rPr>
              <a:t>2</a:t>
            </a:r>
            <a:r>
              <a:rPr lang="zh-CN" altLang="en-US" dirty="0" smtClean="0">
                <a:latin typeface="+mn-ea"/>
                <a:ea typeface="+mn-ea"/>
                <a:cs typeface="Times New Roman" pitchFamily="18" charset="0"/>
              </a:rPr>
              <a:t>）若长时间无海关信息 ，建议企业在</a:t>
            </a:r>
            <a:r>
              <a:rPr lang="zh-CN" altLang="en-US" dirty="0" smtClean="0">
                <a:solidFill>
                  <a:srgbClr val="FF0000"/>
                </a:solidFill>
                <a:latin typeface="+mn-ea"/>
                <a:ea typeface="+mn-ea"/>
                <a:cs typeface="Times New Roman" pitchFamily="18" charset="0"/>
              </a:rPr>
              <a:t>电子口岸系统中重新发送</a:t>
            </a:r>
            <a:r>
              <a:rPr lang="zh-CN" altLang="en-US" dirty="0" smtClean="0">
                <a:latin typeface="+mn-ea"/>
                <a:ea typeface="+mn-ea"/>
                <a:cs typeface="Times New Roman" pitchFamily="18" charset="0"/>
              </a:rPr>
              <a:t>：</a:t>
            </a:r>
          </a:p>
        </p:txBody>
      </p:sp>
      <p:pic>
        <p:nvPicPr>
          <p:cNvPr id="1026" name="Picture 2" descr="C:\Users\Administrator\Desktop\材料\电子口岸重新发送.png"/>
          <p:cNvPicPr>
            <a:picLocks noChangeAspect="1" noChangeArrowheads="1"/>
          </p:cNvPicPr>
          <p:nvPr/>
        </p:nvPicPr>
        <p:blipFill>
          <a:blip r:embed="rId2" cstate="print"/>
          <a:srcRect t="6617" r="1903" b="12609"/>
          <a:stretch>
            <a:fillRect/>
          </a:stretch>
        </p:blipFill>
        <p:spPr bwMode="auto">
          <a:xfrm>
            <a:off x="1037995" y="3066607"/>
            <a:ext cx="9820539" cy="2434590"/>
          </a:xfrm>
          <a:prstGeom prst="rect">
            <a:avLst/>
          </a:prstGeom>
          <a:noFill/>
        </p:spPr>
      </p:pic>
      <p:sp>
        <p:nvSpPr>
          <p:cNvPr id="11" name="矩形 10"/>
          <p:cNvSpPr/>
          <p:nvPr/>
        </p:nvSpPr>
        <p:spPr>
          <a:xfrm>
            <a:off x="1028482" y="204285"/>
            <a:ext cx="5836854" cy="369332"/>
          </a:xfrm>
          <a:prstGeom prst="rect">
            <a:avLst/>
          </a:prstGeom>
        </p:spPr>
        <p:txBody>
          <a:bodyPr wrap="none">
            <a:spAutoFit/>
          </a:bodyPr>
          <a:lstStyle/>
          <a:p>
            <a:pPr lvl="0" indent="355600"/>
            <a:r>
              <a:rPr lang="en-US" altLang="zh-CN" b="1" dirty="0" smtClean="0">
                <a:solidFill>
                  <a:srgbClr val="FF0000"/>
                </a:solidFill>
                <a:latin typeface="+mj-ea"/>
                <a:ea typeface="+mj-ea"/>
              </a:rPr>
              <a:t>2</a:t>
            </a:r>
            <a:r>
              <a:rPr lang="zh-CN" altLang="en-US" b="1" dirty="0" smtClean="0">
                <a:solidFill>
                  <a:srgbClr val="FF0000"/>
                </a:solidFill>
                <a:latin typeface="+mj-ea"/>
                <a:ea typeface="+mj-ea"/>
              </a:rPr>
              <a:t>、疑点描述：海关信息中无此出口报关单号</a:t>
            </a:r>
            <a:r>
              <a:rPr lang="en-US" altLang="zh-CN" b="1" dirty="0" smtClean="0">
                <a:solidFill>
                  <a:srgbClr val="FF0000"/>
                </a:solidFill>
                <a:latin typeface="+mj-ea"/>
                <a:ea typeface="+mj-ea"/>
              </a:rPr>
              <a:t>(XXX) </a:t>
            </a:r>
          </a:p>
        </p:txBody>
      </p:sp>
      <p:sp>
        <p:nvSpPr>
          <p:cNvPr id="12" name="TextBox 11"/>
          <p:cNvSpPr txBox="1"/>
          <p:nvPr/>
        </p:nvSpPr>
        <p:spPr>
          <a:xfrm>
            <a:off x="1028482" y="5501197"/>
            <a:ext cx="8652728" cy="369332"/>
          </a:xfrm>
          <a:prstGeom prst="rect">
            <a:avLst/>
          </a:prstGeom>
          <a:noFill/>
        </p:spPr>
        <p:txBody>
          <a:bodyPr wrap="square" rtlCol="0">
            <a:spAutoFit/>
          </a:bodyPr>
          <a:lstStyle/>
          <a:p>
            <a:pPr indent="266700"/>
            <a:r>
              <a:rPr lang="zh-CN" altLang="en-US" dirty="0" smtClean="0">
                <a:latin typeface="+mn-ea"/>
                <a:ea typeface="+mn-ea"/>
                <a:cs typeface="Times New Roman" pitchFamily="18" charset="0"/>
              </a:rPr>
              <a:t>或者通过退税系统提交“</a:t>
            </a:r>
            <a:r>
              <a:rPr lang="zh-CN" altLang="en-US" dirty="0" smtClean="0">
                <a:solidFill>
                  <a:srgbClr val="FF0000"/>
                </a:solidFill>
                <a:latin typeface="+mn-ea"/>
                <a:ea typeface="+mn-ea"/>
                <a:cs typeface="Times New Roman" pitchFamily="18" charset="0"/>
              </a:rPr>
              <a:t>出口信息查询申请</a:t>
            </a:r>
            <a:r>
              <a:rPr lang="zh-CN" altLang="en-US" dirty="0" smtClean="0">
                <a:latin typeface="+mn-ea"/>
                <a:ea typeface="+mn-ea"/>
                <a:cs typeface="Times New Roman" pitchFamily="18" charset="0"/>
              </a:rPr>
              <a: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 xmlns:a16="http://schemas.microsoft.com/office/drawing/2014/main" id="{AB6DA539-F65A-4022-AB1E-29A96AC70F6C}"/>
              </a:ext>
            </a:extLst>
          </p:cNvPr>
          <p:cNvSpPr/>
          <p:nvPr/>
        </p:nvSpPr>
        <p:spPr>
          <a:xfrm>
            <a:off x="1142965" y="301083"/>
            <a:ext cx="9525067" cy="5965902"/>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55600"/>
            <a:endParaRPr lang="en-US" altLang="zh-CN" b="1" dirty="0" smtClean="0">
              <a:solidFill>
                <a:srgbClr val="FF0000"/>
              </a:solidFill>
              <a:latin typeface="+mj-ea"/>
            </a:endParaRPr>
          </a:p>
          <a:p>
            <a:pPr indent="355600"/>
            <a:endParaRPr lang="en-US" altLang="zh-CN" b="1" dirty="0" smtClean="0">
              <a:solidFill>
                <a:srgbClr val="FF0000"/>
              </a:solidFill>
              <a:latin typeface="+mj-ea"/>
            </a:endParaRPr>
          </a:p>
          <a:p>
            <a:pPr indent="355600"/>
            <a:endParaRPr lang="en-US" altLang="zh-CN" b="1" dirty="0" smtClean="0">
              <a:solidFill>
                <a:srgbClr val="FF0000"/>
              </a:solidFill>
              <a:latin typeface="+mj-ea"/>
            </a:endParaRPr>
          </a:p>
          <a:p>
            <a:pPr indent="355600"/>
            <a:r>
              <a:rPr lang="en-US" altLang="zh-CN" b="1" dirty="0" smtClean="0">
                <a:solidFill>
                  <a:srgbClr val="FF0000"/>
                </a:solidFill>
                <a:latin typeface="+mj-ea"/>
              </a:rPr>
              <a:t>3</a:t>
            </a:r>
            <a:r>
              <a:rPr lang="zh-CN" altLang="en-US" b="1" dirty="0" smtClean="0">
                <a:solidFill>
                  <a:srgbClr val="FF0000"/>
                </a:solidFill>
                <a:latin typeface="+mj-ea"/>
              </a:rPr>
              <a:t>、疑点描述：申报的美元离岸价</a:t>
            </a:r>
            <a:r>
              <a:rPr lang="en-US" altLang="zh-CN" b="1" dirty="0" smtClean="0">
                <a:solidFill>
                  <a:srgbClr val="FF0000"/>
                </a:solidFill>
                <a:latin typeface="+mj-ea"/>
              </a:rPr>
              <a:t>(XXX)</a:t>
            </a:r>
            <a:r>
              <a:rPr lang="zh-CN" altLang="en-US" b="1" dirty="0" smtClean="0">
                <a:solidFill>
                  <a:srgbClr val="FF0000"/>
                </a:solidFill>
                <a:latin typeface="+mj-ea"/>
              </a:rPr>
              <a:t>超过报关单电子数据中的（</a:t>
            </a:r>
            <a:r>
              <a:rPr lang="en-US" altLang="zh-CN" b="1" dirty="0" smtClean="0">
                <a:solidFill>
                  <a:srgbClr val="FF0000"/>
                </a:solidFill>
                <a:latin typeface="+mj-ea"/>
              </a:rPr>
              <a:t>xxx</a:t>
            </a:r>
            <a:r>
              <a:rPr lang="zh-CN" altLang="en-US" b="1" dirty="0" smtClean="0">
                <a:solidFill>
                  <a:srgbClr val="FF0000"/>
                </a:solidFill>
                <a:latin typeface="+mj-ea"/>
              </a:rPr>
              <a:t>）。</a:t>
            </a:r>
          </a:p>
          <a:p>
            <a:pPr lvl="0" indent="266700"/>
            <a:r>
              <a:rPr lang="en-US" altLang="zh-CN" dirty="0" smtClean="0">
                <a:solidFill>
                  <a:schemeClr val="tx1"/>
                </a:solidFill>
                <a:latin typeface="+mn-ea"/>
              </a:rPr>
              <a:t>     </a:t>
            </a:r>
            <a:r>
              <a:rPr lang="zh-CN" altLang="en-US" dirty="0" smtClean="0">
                <a:solidFill>
                  <a:schemeClr val="tx1"/>
                </a:solidFill>
                <a:latin typeface="+mn-ea"/>
              </a:rPr>
              <a:t>（</a:t>
            </a:r>
            <a:r>
              <a:rPr lang="en-US" altLang="zh-CN" dirty="0" smtClean="0">
                <a:solidFill>
                  <a:schemeClr val="tx1"/>
                </a:solidFill>
                <a:latin typeface="+mn-ea"/>
              </a:rPr>
              <a:t>1</a:t>
            </a:r>
            <a:r>
              <a:rPr lang="zh-CN" altLang="en-US" dirty="0" smtClean="0">
                <a:solidFill>
                  <a:schemeClr val="tx1"/>
                </a:solidFill>
                <a:latin typeface="+mn-ea"/>
              </a:rPr>
              <a:t>）检查报关单成交方式，如果不是“</a:t>
            </a:r>
            <a:r>
              <a:rPr lang="en-US" altLang="zh-CN" dirty="0" smtClean="0">
                <a:solidFill>
                  <a:schemeClr val="tx1"/>
                </a:solidFill>
                <a:latin typeface="+mn-ea"/>
              </a:rPr>
              <a:t>FOB”</a:t>
            </a:r>
            <a:r>
              <a:rPr lang="zh-CN" altLang="en-US" dirty="0" smtClean="0">
                <a:solidFill>
                  <a:schemeClr val="tx1"/>
                </a:solidFill>
                <a:latin typeface="+mn-ea"/>
              </a:rPr>
              <a:t>（比如</a:t>
            </a:r>
            <a:r>
              <a:rPr lang="en-US" altLang="zh-CN" dirty="0" smtClean="0">
                <a:solidFill>
                  <a:schemeClr val="tx1"/>
                </a:solidFill>
                <a:latin typeface="+mn-ea"/>
              </a:rPr>
              <a:t>CIF</a:t>
            </a:r>
            <a:r>
              <a:rPr lang="zh-CN" altLang="en-US" dirty="0" smtClean="0">
                <a:solidFill>
                  <a:schemeClr val="tx1"/>
                </a:solidFill>
                <a:latin typeface="+mn-ea"/>
              </a:rPr>
              <a:t>、</a:t>
            </a:r>
            <a:r>
              <a:rPr lang="en-US" altLang="zh-CN" dirty="0" smtClean="0">
                <a:solidFill>
                  <a:schemeClr val="tx1"/>
                </a:solidFill>
                <a:latin typeface="+mn-ea"/>
              </a:rPr>
              <a:t>C&amp;F</a:t>
            </a:r>
            <a:r>
              <a:rPr lang="zh-CN" altLang="en-US" dirty="0" smtClean="0">
                <a:solidFill>
                  <a:schemeClr val="tx1"/>
                </a:solidFill>
                <a:latin typeface="+mn-ea"/>
              </a:rPr>
              <a:t>），需扣减运保佣后填写“美元离岸价”。</a:t>
            </a:r>
          </a:p>
          <a:p>
            <a:pPr lvl="0" indent="266700"/>
            <a:r>
              <a:rPr lang="zh-CN" altLang="en-US" dirty="0" smtClean="0">
                <a:solidFill>
                  <a:schemeClr val="tx1"/>
                </a:solidFill>
                <a:latin typeface="+mn-ea"/>
              </a:rPr>
              <a:t>     （</a:t>
            </a:r>
            <a:r>
              <a:rPr lang="en-US" altLang="zh-CN" dirty="0" smtClean="0">
                <a:solidFill>
                  <a:schemeClr val="tx1"/>
                </a:solidFill>
                <a:latin typeface="+mn-ea"/>
              </a:rPr>
              <a:t>2</a:t>
            </a:r>
            <a:r>
              <a:rPr lang="zh-CN" altLang="en-US" dirty="0" smtClean="0">
                <a:solidFill>
                  <a:schemeClr val="tx1"/>
                </a:solidFill>
                <a:latin typeface="+mn-ea"/>
              </a:rPr>
              <a:t>）如果报关单金额有误，需到海关申请改单。</a:t>
            </a:r>
          </a:p>
          <a:p>
            <a:pPr lvl="0" indent="355600"/>
            <a:endParaRPr lang="en-US" altLang="zh-CN" b="1" dirty="0" smtClean="0">
              <a:solidFill>
                <a:srgbClr val="FF0000"/>
              </a:solidFill>
              <a:latin typeface="+mj-ea"/>
              <a:ea typeface="+mj-ea"/>
            </a:endParaRPr>
          </a:p>
          <a:p>
            <a:pPr lvl="0" indent="355600"/>
            <a:r>
              <a:rPr lang="en-US" altLang="zh-CN" b="1" dirty="0" smtClean="0">
                <a:solidFill>
                  <a:srgbClr val="FF0000"/>
                </a:solidFill>
                <a:latin typeface="+mj-ea"/>
                <a:ea typeface="+mj-ea"/>
              </a:rPr>
              <a:t>4</a:t>
            </a:r>
            <a:r>
              <a:rPr lang="zh-CN" altLang="en-US" b="1" dirty="0" smtClean="0">
                <a:solidFill>
                  <a:srgbClr val="FF0000"/>
                </a:solidFill>
                <a:latin typeface="+mj-ea"/>
                <a:ea typeface="+mj-ea"/>
              </a:rPr>
              <a:t>、疑点描述： 出口货物报关单（*****）运抵国为中国，运输方式不详。</a:t>
            </a:r>
          </a:p>
          <a:p>
            <a:pPr lvl="0" indent="266700"/>
            <a:r>
              <a:rPr lang="zh-CN" altLang="en-US" sz="1600" b="1" dirty="0" smtClean="0">
                <a:solidFill>
                  <a:srgbClr val="FF0000"/>
                </a:solidFill>
                <a:latin typeface="+mn-ea"/>
                <a:ea typeface="宋体" panose="02010600030101010101" pitchFamily="2" charset="-122"/>
              </a:rPr>
              <a:t>      </a:t>
            </a:r>
            <a:endParaRPr lang="en-US" altLang="zh-CN" sz="1600" dirty="0" smtClean="0">
              <a:solidFill>
                <a:schemeClr val="tx1"/>
              </a:solidFill>
              <a:latin typeface="Arial" panose="020B0604020202020204" pitchFamily="34" charset="0"/>
              <a:ea typeface="宋体" panose="02010600030101010101" pitchFamily="2" charset="-122"/>
            </a:endParaRPr>
          </a:p>
          <a:p>
            <a:pPr indent="266700"/>
            <a:r>
              <a:rPr lang="zh-CN" altLang="en-US" dirty="0" smtClean="0">
                <a:solidFill>
                  <a:schemeClr val="tx1"/>
                </a:solidFill>
                <a:latin typeface="+mn-ea"/>
              </a:rPr>
              <a:t>如果报关单上显示的出口口岸是洋山特综，运输方式是“特殊综合保税区”，企业提供纸质的报关单和发票。</a:t>
            </a:r>
            <a:endParaRPr lang="en-US" altLang="zh-CN" dirty="0" smtClean="0">
              <a:solidFill>
                <a:schemeClr val="tx1"/>
              </a:solidFill>
              <a:latin typeface="+mn-ea"/>
            </a:endParaRPr>
          </a:p>
          <a:p>
            <a:pPr indent="266700"/>
            <a:endParaRPr lang="en-US" altLang="zh-CN" dirty="0" smtClean="0">
              <a:solidFill>
                <a:schemeClr val="tx1"/>
              </a:solidFill>
              <a:latin typeface="+mn-ea"/>
            </a:endParaRPr>
          </a:p>
          <a:p>
            <a:pPr indent="266700"/>
            <a:r>
              <a:rPr lang="en-US" altLang="zh-CN" b="1" dirty="0" smtClean="0">
                <a:solidFill>
                  <a:srgbClr val="FF0000"/>
                </a:solidFill>
                <a:latin typeface="+mj-ea"/>
              </a:rPr>
              <a:t>5</a:t>
            </a:r>
            <a:r>
              <a:rPr lang="zh-CN" altLang="en-US" b="1" dirty="0" smtClean="0">
                <a:solidFill>
                  <a:srgbClr val="FF0000"/>
                </a:solidFill>
                <a:latin typeface="+mj-ea"/>
              </a:rPr>
              <a:t>、疑点描述： 申报的美元汇率</a:t>
            </a:r>
            <a:r>
              <a:rPr lang="en-US" altLang="zh-CN" b="1" dirty="0" smtClean="0">
                <a:solidFill>
                  <a:srgbClr val="FF0000"/>
                </a:solidFill>
                <a:latin typeface="+mj-ea"/>
              </a:rPr>
              <a:t>(XXX</a:t>
            </a:r>
            <a:r>
              <a:rPr lang="zh-CN" altLang="en-US" b="1" dirty="0" smtClean="0">
                <a:solidFill>
                  <a:srgbClr val="FF0000"/>
                </a:solidFill>
                <a:latin typeface="+mj-ea"/>
              </a:rPr>
              <a:t>）不在合理范围之内。</a:t>
            </a:r>
            <a:endParaRPr lang="en-US" altLang="zh-CN" b="1" dirty="0" smtClean="0">
              <a:solidFill>
                <a:srgbClr val="FF0000"/>
              </a:solidFill>
              <a:latin typeface="+mj-ea"/>
            </a:endParaRPr>
          </a:p>
          <a:p>
            <a:pPr indent="266700"/>
            <a:r>
              <a:rPr lang="zh-CN" altLang="en-US" dirty="0" smtClean="0">
                <a:solidFill>
                  <a:schemeClr val="tx1"/>
                </a:solidFill>
                <a:latin typeface="+mn-ea"/>
              </a:rPr>
              <a:t>汇率要选择出口报关单上</a:t>
            </a:r>
            <a:r>
              <a:rPr lang="zh-CN" altLang="en-US" dirty="0" smtClean="0">
                <a:solidFill>
                  <a:srgbClr val="FF0000"/>
                </a:solidFill>
                <a:latin typeface="+mn-ea"/>
              </a:rPr>
              <a:t>出口日期的当天或者当月</a:t>
            </a:r>
            <a:r>
              <a:rPr lang="en-US" altLang="zh-CN" dirty="0" smtClean="0">
                <a:solidFill>
                  <a:srgbClr val="FF0000"/>
                </a:solidFill>
                <a:latin typeface="+mn-ea"/>
              </a:rPr>
              <a:t>1</a:t>
            </a:r>
            <a:r>
              <a:rPr lang="zh-CN" altLang="en-US" dirty="0" smtClean="0">
                <a:solidFill>
                  <a:srgbClr val="FF0000"/>
                </a:solidFill>
                <a:latin typeface="+mn-ea"/>
              </a:rPr>
              <a:t>日</a:t>
            </a:r>
            <a:r>
              <a:rPr lang="zh-CN" altLang="en-US" dirty="0" smtClean="0">
                <a:solidFill>
                  <a:schemeClr val="tx1"/>
                </a:solidFill>
                <a:latin typeface="+mn-ea"/>
              </a:rPr>
              <a:t>（非工作日的选</a:t>
            </a:r>
            <a:r>
              <a:rPr lang="zh-CN" altLang="en-US" dirty="0" smtClean="0">
                <a:solidFill>
                  <a:srgbClr val="FF0000"/>
                </a:solidFill>
                <a:latin typeface="+mn-ea"/>
              </a:rPr>
              <a:t>第一个工作日</a:t>
            </a:r>
            <a:r>
              <a:rPr lang="zh-CN" altLang="en-US" dirty="0" smtClean="0">
                <a:solidFill>
                  <a:schemeClr val="tx1"/>
                </a:solidFill>
                <a:latin typeface="+mn-ea"/>
              </a:rPr>
              <a:t>）</a:t>
            </a:r>
            <a:r>
              <a:rPr lang="zh-CN" altLang="en-US" dirty="0" smtClean="0">
                <a:solidFill>
                  <a:srgbClr val="FF0000"/>
                </a:solidFill>
                <a:latin typeface="+mn-ea"/>
              </a:rPr>
              <a:t>外汇管理局</a:t>
            </a:r>
            <a:r>
              <a:rPr lang="zh-CN" altLang="en-US" dirty="0" smtClean="0">
                <a:solidFill>
                  <a:schemeClr val="tx1"/>
                </a:solidFill>
                <a:latin typeface="+mn-ea"/>
              </a:rPr>
              <a:t>或者中国人民银行公布的</a:t>
            </a:r>
            <a:r>
              <a:rPr lang="zh-CN" altLang="en-US" dirty="0" smtClean="0">
                <a:solidFill>
                  <a:srgbClr val="FF0000"/>
                </a:solidFill>
                <a:latin typeface="+mn-ea"/>
              </a:rPr>
              <a:t>汇率。</a:t>
            </a:r>
            <a:endParaRPr lang="en-US" altLang="zh-CN" dirty="0" smtClean="0">
              <a:solidFill>
                <a:srgbClr val="FF0000"/>
              </a:solidFill>
              <a:latin typeface="+mn-ea"/>
            </a:endParaRPr>
          </a:p>
          <a:p>
            <a:pPr indent="266700"/>
            <a:endParaRPr lang="en-US" altLang="zh-CN" dirty="0" smtClean="0">
              <a:solidFill>
                <a:srgbClr val="FF0000"/>
              </a:solidFill>
              <a:latin typeface="+mn-ea"/>
            </a:endParaRPr>
          </a:p>
          <a:p>
            <a:pPr indent="266700"/>
            <a:r>
              <a:rPr lang="en-US" altLang="zh-CN" b="1" dirty="0" smtClean="0">
                <a:solidFill>
                  <a:srgbClr val="FF0000"/>
                </a:solidFill>
                <a:latin typeface="+mj-ea"/>
              </a:rPr>
              <a:t>6</a:t>
            </a:r>
            <a:r>
              <a:rPr lang="zh-CN" altLang="en-US" b="1" dirty="0" smtClean="0">
                <a:solidFill>
                  <a:srgbClr val="FF0000"/>
                </a:solidFill>
                <a:latin typeface="+mj-ea"/>
              </a:rPr>
              <a:t>、疑点描述：出口国别为中国境内且运输方式不是</a:t>
            </a:r>
            <a:r>
              <a:rPr lang="en-US" altLang="zh-CN" b="1" dirty="0" smtClean="0">
                <a:solidFill>
                  <a:srgbClr val="FF0000"/>
                </a:solidFill>
                <a:latin typeface="+mj-ea"/>
              </a:rPr>
              <a:t>1</a:t>
            </a:r>
            <a:r>
              <a:rPr lang="zh-CN" altLang="en-US" b="1" dirty="0" smtClean="0">
                <a:solidFill>
                  <a:srgbClr val="FF0000"/>
                </a:solidFill>
                <a:latin typeface="+mj-ea"/>
              </a:rPr>
              <a:t>、</a:t>
            </a:r>
            <a:r>
              <a:rPr lang="en-US" altLang="zh-CN" b="1" dirty="0" smtClean="0">
                <a:solidFill>
                  <a:srgbClr val="FF0000"/>
                </a:solidFill>
                <a:latin typeface="+mj-ea"/>
              </a:rPr>
              <a:t>W</a:t>
            </a:r>
            <a:r>
              <a:rPr lang="zh-CN" altLang="en-US" b="1" dirty="0" smtClean="0">
                <a:solidFill>
                  <a:srgbClr val="FF0000"/>
                </a:solidFill>
                <a:latin typeface="+mj-ea"/>
              </a:rPr>
              <a:t>、</a:t>
            </a:r>
            <a:r>
              <a:rPr lang="en-US" altLang="zh-CN" b="1" dirty="0" smtClean="0">
                <a:solidFill>
                  <a:srgbClr val="FF0000"/>
                </a:solidFill>
                <a:latin typeface="+mj-ea"/>
              </a:rPr>
              <a:t>X</a:t>
            </a:r>
            <a:r>
              <a:rPr lang="zh-CN" altLang="en-US" b="1" dirty="0" smtClean="0">
                <a:solidFill>
                  <a:srgbClr val="FF0000"/>
                </a:solidFill>
                <a:latin typeface="+mj-ea"/>
              </a:rPr>
              <a:t>、</a:t>
            </a:r>
            <a:r>
              <a:rPr lang="en-US" altLang="zh-CN" b="1" dirty="0" smtClean="0">
                <a:solidFill>
                  <a:srgbClr val="FF0000"/>
                </a:solidFill>
                <a:latin typeface="+mj-ea"/>
              </a:rPr>
              <a:t>Y</a:t>
            </a:r>
            <a:r>
              <a:rPr lang="zh-CN" altLang="en-US" b="1" dirty="0" smtClean="0">
                <a:solidFill>
                  <a:srgbClr val="FF0000"/>
                </a:solidFill>
                <a:latin typeface="+mj-ea"/>
              </a:rPr>
              <a:t>或</a:t>
            </a:r>
            <a:r>
              <a:rPr lang="en-US" altLang="zh-CN" b="1" dirty="0" smtClean="0">
                <a:solidFill>
                  <a:srgbClr val="FF0000"/>
                </a:solidFill>
                <a:latin typeface="+mj-ea"/>
              </a:rPr>
              <a:t>Z </a:t>
            </a:r>
          </a:p>
          <a:p>
            <a:pPr indent="266700"/>
            <a:r>
              <a:rPr lang="zh-CN" altLang="en-US" dirty="0" smtClean="0">
                <a:solidFill>
                  <a:schemeClr val="tx1"/>
                </a:solidFill>
                <a:latin typeface="+mn-ea"/>
              </a:rPr>
              <a:t>企业需等出口货物实际离境后申报出口退税。申报前需提供出境货物备案清单（内容应与报关单信息相符）、出口合同。</a:t>
            </a:r>
            <a:endParaRPr lang="en-US" altLang="zh-CN" dirty="0" smtClean="0">
              <a:solidFill>
                <a:schemeClr val="tx1"/>
              </a:solidFill>
              <a:latin typeface="+mn-ea"/>
            </a:endParaRPr>
          </a:p>
          <a:p>
            <a:pPr indent="266700"/>
            <a:endParaRPr lang="en-US" altLang="zh-CN" dirty="0" smtClean="0">
              <a:solidFill>
                <a:srgbClr val="FF0000"/>
              </a:solidFill>
              <a:latin typeface="+mn-ea"/>
            </a:endParaRPr>
          </a:p>
          <a:p>
            <a:pPr indent="266700"/>
            <a:r>
              <a:rPr lang="en-US" altLang="zh-CN" dirty="0" smtClean="0">
                <a:solidFill>
                  <a:schemeClr val="tx1"/>
                </a:solidFill>
                <a:latin typeface="+mn-ea"/>
              </a:rPr>
              <a:t/>
            </a:r>
            <a:br>
              <a:rPr lang="en-US" altLang="zh-CN" dirty="0" smtClean="0">
                <a:solidFill>
                  <a:schemeClr val="tx1"/>
                </a:solidFill>
                <a:latin typeface="+mn-ea"/>
              </a:rPr>
            </a:br>
            <a:r>
              <a:rPr lang="zh-CN" altLang="en-US" dirty="0" smtClean="0"/>
              <a:t/>
            </a:r>
            <a:br>
              <a:rPr lang="zh-CN" altLang="en-US" dirty="0" smtClean="0"/>
            </a:br>
            <a:endParaRPr lang="zh-CN" altLang="en-US" dirty="0" smtClean="0">
              <a:solidFill>
                <a:schemeClr val="tx1"/>
              </a:solidFill>
              <a:latin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 xmlns:a16="http://schemas.microsoft.com/office/drawing/2014/main" id="{AB6DA539-F65A-4022-AB1E-29A96AC70F6C}"/>
              </a:ext>
            </a:extLst>
          </p:cNvPr>
          <p:cNvSpPr/>
          <p:nvPr/>
        </p:nvSpPr>
        <p:spPr>
          <a:xfrm>
            <a:off x="1142965" y="1059365"/>
            <a:ext cx="9525067" cy="5040351"/>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55600"/>
            <a:endParaRPr lang="en-US" altLang="zh-CN" b="1" dirty="0" smtClean="0">
              <a:solidFill>
                <a:srgbClr val="FF0000"/>
              </a:solidFill>
              <a:latin typeface="+mj-ea"/>
            </a:endParaRPr>
          </a:p>
          <a:p>
            <a:pPr indent="355600"/>
            <a:endParaRPr lang="en-US" altLang="zh-CN" b="1" dirty="0" smtClean="0">
              <a:solidFill>
                <a:srgbClr val="FF0000"/>
              </a:solidFill>
              <a:latin typeface="+mj-ea"/>
            </a:endParaRPr>
          </a:p>
          <a:p>
            <a:pPr indent="355600"/>
            <a:endParaRPr lang="en-US" altLang="zh-CN" b="1" dirty="0" smtClean="0">
              <a:solidFill>
                <a:srgbClr val="FF0000"/>
              </a:solidFill>
              <a:latin typeface="+mj-ea"/>
            </a:endParaRPr>
          </a:p>
          <a:p>
            <a:pPr lvl="0" indent="355600"/>
            <a:r>
              <a:rPr lang="en-US" altLang="zh-CN" b="1" dirty="0" smtClean="0">
                <a:solidFill>
                  <a:srgbClr val="FF0000"/>
                </a:solidFill>
                <a:latin typeface="+mj-ea"/>
                <a:ea typeface="+mj-ea"/>
              </a:rPr>
              <a:t>7</a:t>
            </a:r>
            <a:r>
              <a:rPr lang="zh-CN" altLang="en-US" b="1" dirty="0" smtClean="0">
                <a:solidFill>
                  <a:srgbClr val="FF0000"/>
                </a:solidFill>
                <a:latin typeface="+mj-ea"/>
                <a:ea typeface="+mj-ea"/>
              </a:rPr>
              <a:t>、疑点描述：出口货物报关单（***）为境内存入物流中心，请核实是否属于</a:t>
            </a:r>
            <a:r>
              <a:rPr lang="en-US" altLang="zh-CN" b="1" dirty="0" smtClean="0">
                <a:solidFill>
                  <a:srgbClr val="FF0000"/>
                </a:solidFill>
                <a:latin typeface="+mj-ea"/>
                <a:ea typeface="+mj-ea"/>
              </a:rPr>
              <a:t>B</a:t>
            </a:r>
            <a:r>
              <a:rPr lang="zh-CN" altLang="en-US" b="1" dirty="0" smtClean="0">
                <a:solidFill>
                  <a:srgbClr val="FF0000"/>
                </a:solidFill>
                <a:latin typeface="+mj-ea"/>
                <a:ea typeface="+mj-ea"/>
              </a:rPr>
              <a:t>型物流中心。</a:t>
            </a:r>
            <a:endParaRPr lang="en-US" altLang="zh-CN" b="1" dirty="0" smtClean="0">
              <a:solidFill>
                <a:srgbClr val="FF0000"/>
              </a:solidFill>
              <a:latin typeface="+mj-ea"/>
              <a:ea typeface="+mj-ea"/>
            </a:endParaRPr>
          </a:p>
          <a:p>
            <a:pPr lvl="0" indent="355600"/>
            <a:r>
              <a:rPr lang="zh-CN" altLang="en-US" dirty="0" smtClean="0">
                <a:solidFill>
                  <a:schemeClr val="tx1"/>
                </a:solidFill>
                <a:latin typeface="+mn-ea"/>
              </a:rPr>
              <a:t>企业需提供保税物流中心（</a:t>
            </a:r>
            <a:r>
              <a:rPr lang="en-US" altLang="zh-CN" dirty="0" smtClean="0">
                <a:solidFill>
                  <a:schemeClr val="tx1"/>
                </a:solidFill>
                <a:latin typeface="+mn-ea"/>
              </a:rPr>
              <a:t>B</a:t>
            </a:r>
            <a:r>
              <a:rPr lang="zh-CN" altLang="en-US" dirty="0" smtClean="0">
                <a:solidFill>
                  <a:schemeClr val="tx1"/>
                </a:solidFill>
                <a:latin typeface="+mn-ea"/>
              </a:rPr>
              <a:t>型）证书及相应的报关单。</a:t>
            </a:r>
            <a:endParaRPr lang="en-US" altLang="zh-CN" dirty="0" smtClean="0">
              <a:solidFill>
                <a:schemeClr val="tx1"/>
              </a:solidFill>
              <a:latin typeface="+mn-ea"/>
            </a:endParaRPr>
          </a:p>
          <a:p>
            <a:pPr indent="266700"/>
            <a:endParaRPr lang="en-US" altLang="zh-CN" dirty="0" smtClean="0">
              <a:solidFill>
                <a:srgbClr val="FF0000"/>
              </a:solidFill>
              <a:latin typeface="+mn-ea"/>
            </a:endParaRPr>
          </a:p>
          <a:p>
            <a:pPr indent="266700"/>
            <a:r>
              <a:rPr lang="en-US" altLang="zh-CN" b="1" dirty="0" smtClean="0">
                <a:solidFill>
                  <a:srgbClr val="FF0000"/>
                </a:solidFill>
                <a:latin typeface="+mj-ea"/>
              </a:rPr>
              <a:t>8</a:t>
            </a:r>
            <a:r>
              <a:rPr lang="zh-CN" altLang="en-US" b="1" dirty="0" smtClean="0">
                <a:solidFill>
                  <a:srgbClr val="FF0000"/>
                </a:solidFill>
                <a:latin typeface="+mj-ea"/>
              </a:rPr>
              <a:t>、疑点描述：企业申报的是研发设计等零税率应税服务，请按照退税规范核对业务是否符合规定范围以及合同等原始凭证。</a:t>
            </a:r>
            <a:endParaRPr lang="en-US" altLang="zh-CN" b="1" dirty="0" smtClean="0">
              <a:solidFill>
                <a:srgbClr val="FF0000"/>
              </a:solidFill>
              <a:latin typeface="+mj-ea"/>
            </a:endParaRPr>
          </a:p>
          <a:p>
            <a:pPr indent="266700"/>
            <a:r>
              <a:rPr lang="zh-CN" altLang="en-US" dirty="0" smtClean="0">
                <a:solidFill>
                  <a:schemeClr val="tx1"/>
                </a:solidFill>
                <a:latin typeface="+mn-ea"/>
              </a:rPr>
              <a:t>企业需提供出口合同、发票、收汇回单、技术出口合同登记证书及数据表。</a:t>
            </a:r>
            <a:endParaRPr lang="en-US" altLang="zh-CN" dirty="0" smtClean="0">
              <a:solidFill>
                <a:schemeClr val="tx1"/>
              </a:solidFill>
              <a:latin typeface="+mn-ea"/>
            </a:endParaRPr>
          </a:p>
          <a:p>
            <a:pPr indent="266700"/>
            <a:endParaRPr lang="en-US" altLang="zh-CN" dirty="0" smtClean="0">
              <a:solidFill>
                <a:schemeClr val="tx1"/>
              </a:solidFill>
              <a:latin typeface="+mn-ea"/>
            </a:endParaRPr>
          </a:p>
          <a:p>
            <a:pPr indent="266700"/>
            <a:r>
              <a:rPr lang="en-US" altLang="zh-CN" b="1" dirty="0" smtClean="0">
                <a:solidFill>
                  <a:srgbClr val="FF0000"/>
                </a:solidFill>
                <a:latin typeface="+mj-ea"/>
              </a:rPr>
              <a:t>9</a:t>
            </a:r>
            <a:r>
              <a:rPr lang="zh-CN" altLang="en-US" b="1" dirty="0" smtClean="0">
                <a:solidFill>
                  <a:srgbClr val="FF0000"/>
                </a:solidFill>
                <a:latin typeface="+mj-ea"/>
              </a:rPr>
              <a:t>、疑点描述：该报关单</a:t>
            </a:r>
            <a:r>
              <a:rPr lang="en-US" altLang="zh-CN" b="1" dirty="0" smtClean="0">
                <a:solidFill>
                  <a:srgbClr val="FF0000"/>
                </a:solidFill>
                <a:latin typeface="+mj-ea"/>
              </a:rPr>
              <a:t>(XXX)</a:t>
            </a:r>
            <a:r>
              <a:rPr lang="zh-CN" altLang="en-US" b="1" dirty="0" smtClean="0">
                <a:solidFill>
                  <a:srgbClr val="FF0000"/>
                </a:solidFill>
                <a:latin typeface="+mj-ea"/>
              </a:rPr>
              <a:t>已报送</a:t>
            </a:r>
            <a:r>
              <a:rPr lang="en-US" altLang="zh-CN" b="1" dirty="0" smtClean="0">
                <a:solidFill>
                  <a:srgbClr val="FF0000"/>
                </a:solidFill>
                <a:latin typeface="+mj-ea"/>
              </a:rPr>
              <a:t>《</a:t>
            </a:r>
            <a:r>
              <a:rPr lang="zh-CN" altLang="en-US" b="1" dirty="0" smtClean="0">
                <a:solidFill>
                  <a:srgbClr val="FF0000"/>
                </a:solidFill>
                <a:latin typeface="+mj-ea"/>
              </a:rPr>
              <a:t>出口货物离岸价差异原因说明表</a:t>
            </a:r>
            <a:r>
              <a:rPr lang="en-US" altLang="zh-CN" b="1" dirty="0" smtClean="0">
                <a:solidFill>
                  <a:srgbClr val="FF0000"/>
                </a:solidFill>
                <a:latin typeface="+mj-ea"/>
              </a:rPr>
              <a:t>》</a:t>
            </a:r>
            <a:r>
              <a:rPr lang="zh-CN" altLang="en-US" b="1" dirty="0" smtClean="0">
                <a:solidFill>
                  <a:srgbClr val="FF0000"/>
                </a:solidFill>
                <a:latin typeface="+mj-ea"/>
              </a:rPr>
              <a:t>，请核实其合理性。</a:t>
            </a:r>
            <a:endParaRPr lang="en-US" altLang="zh-CN" b="1" dirty="0" smtClean="0">
              <a:solidFill>
                <a:srgbClr val="FF0000"/>
              </a:solidFill>
              <a:latin typeface="+mj-ea"/>
            </a:endParaRPr>
          </a:p>
          <a:p>
            <a:pPr indent="266700"/>
            <a:r>
              <a:rPr lang="en-US" altLang="zh-CN" dirty="0" smtClean="0">
                <a:solidFill>
                  <a:schemeClr val="tx1"/>
                </a:solidFill>
                <a:latin typeface="+mn-ea"/>
              </a:rPr>
              <a:t>1</a:t>
            </a:r>
            <a:r>
              <a:rPr lang="zh-CN" altLang="en-US" dirty="0" smtClean="0">
                <a:solidFill>
                  <a:schemeClr val="tx1"/>
                </a:solidFill>
                <a:latin typeface="+mn-ea"/>
              </a:rPr>
              <a:t>、如果发生退运，按实际出口数量、出口销售额进行免抵退税申报。提供退运协议、退运货物所对应的进口报关单、发票。</a:t>
            </a:r>
          </a:p>
          <a:p>
            <a:pPr indent="266700"/>
            <a:r>
              <a:rPr lang="en-US" altLang="zh-CN" dirty="0" smtClean="0">
                <a:solidFill>
                  <a:schemeClr val="tx1"/>
                </a:solidFill>
                <a:latin typeface="+mn-ea"/>
              </a:rPr>
              <a:t>2</a:t>
            </a:r>
            <a:r>
              <a:rPr lang="zh-CN" altLang="en-US" dirty="0" smtClean="0">
                <a:solidFill>
                  <a:schemeClr val="tx1"/>
                </a:solidFill>
                <a:latin typeface="+mn-ea"/>
              </a:rPr>
              <a:t>、如果发生销售折让，按照折让后的金额进行免抵退税申报。提供折让协议。</a:t>
            </a:r>
          </a:p>
          <a:p>
            <a:pPr indent="266700"/>
            <a:r>
              <a:rPr lang="en-US" altLang="zh-CN" dirty="0" smtClean="0">
                <a:solidFill>
                  <a:schemeClr val="tx1"/>
                </a:solidFill>
                <a:latin typeface="+mn-ea"/>
              </a:rPr>
              <a:t>3</a:t>
            </a:r>
            <a:r>
              <a:rPr lang="zh-CN" altLang="en-US" dirty="0" smtClean="0">
                <a:solidFill>
                  <a:schemeClr val="tx1"/>
                </a:solidFill>
                <a:latin typeface="+mn-ea"/>
              </a:rPr>
              <a:t>、如果是</a:t>
            </a:r>
            <a:r>
              <a:rPr lang="en-US" altLang="zh-CN" dirty="0" smtClean="0">
                <a:solidFill>
                  <a:schemeClr val="tx1"/>
                </a:solidFill>
                <a:latin typeface="+mn-ea"/>
              </a:rPr>
              <a:t>EXW</a:t>
            </a:r>
            <a:r>
              <a:rPr lang="zh-CN" altLang="en-US" dirty="0" smtClean="0">
                <a:solidFill>
                  <a:schemeClr val="tx1"/>
                </a:solidFill>
                <a:latin typeface="+mn-ea"/>
              </a:rPr>
              <a:t>成交方式，按实际成交价进行免抵退税申报。</a:t>
            </a:r>
          </a:p>
          <a:p>
            <a:pPr indent="266700"/>
            <a:endParaRPr lang="en-US" altLang="zh-CN" dirty="0" smtClean="0">
              <a:solidFill>
                <a:srgbClr val="FF0000"/>
              </a:solidFill>
              <a:latin typeface="+mn-ea"/>
            </a:endParaRPr>
          </a:p>
          <a:p>
            <a:pPr indent="266700"/>
            <a:r>
              <a:rPr lang="en-US" altLang="zh-CN" dirty="0" smtClean="0">
                <a:solidFill>
                  <a:schemeClr val="tx1"/>
                </a:solidFill>
                <a:latin typeface="+mn-ea"/>
              </a:rPr>
              <a:t/>
            </a:r>
            <a:br>
              <a:rPr lang="en-US" altLang="zh-CN" dirty="0" smtClean="0">
                <a:solidFill>
                  <a:schemeClr val="tx1"/>
                </a:solidFill>
                <a:latin typeface="+mn-ea"/>
              </a:rPr>
            </a:br>
            <a:r>
              <a:rPr lang="zh-CN" altLang="en-US" dirty="0" smtClean="0"/>
              <a:t/>
            </a:r>
            <a:br>
              <a:rPr lang="zh-CN" altLang="en-US" dirty="0" smtClean="0"/>
            </a:br>
            <a:endParaRPr lang="zh-CN" altLang="en-US" dirty="0" smtClean="0">
              <a:solidFill>
                <a:schemeClr val="tx1"/>
              </a:solidFill>
              <a:latin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文本框 1">
            <a:extLst>
              <a:ext uri="{FF2B5EF4-FFF2-40B4-BE49-F238E27FC236}">
                <a16:creationId xmlns="" xmlns:a16="http://schemas.microsoft.com/office/drawing/2014/main" id="{F324C677-D111-4BA4-8583-710B954E8B73}"/>
              </a:ext>
            </a:extLst>
          </p:cNvPr>
          <p:cNvSpPr txBox="1"/>
          <p:nvPr/>
        </p:nvSpPr>
        <p:spPr>
          <a:xfrm>
            <a:off x="3472497" y="2739914"/>
            <a:ext cx="7449820" cy="996042"/>
          </a:xfrm>
          <a:prstGeom prst="rect">
            <a:avLst/>
          </a:prstGeom>
          <a:noFill/>
        </p:spPr>
        <p:txBody>
          <a:bodyPr>
            <a:spAutoFit/>
            <a:scene3d>
              <a:camera prst="orthographicFront"/>
              <a:lightRig rig="threePt" dir="t"/>
            </a:scene3d>
            <a:sp3d contourW="12700"/>
          </a:bodyPr>
          <a:lstStyle/>
          <a:p>
            <a:pPr marL="0" marR="0" lvl="0" indent="0" algn="ctr" defTabSz="912813" rtl="0" eaLnBrk="1" fontAlgn="base" latinLnBrk="0" hangingPunct="1">
              <a:lnSpc>
                <a:spcPct val="120000"/>
              </a:lnSpc>
              <a:spcBef>
                <a:spcPct val="0"/>
              </a:spcBef>
              <a:spcAft>
                <a:spcPct val="0"/>
              </a:spcAft>
              <a:buClrTx/>
              <a:buSzTx/>
              <a:buFontTx/>
              <a:buNone/>
              <a:tabLst/>
              <a:defRPr/>
            </a:pPr>
            <a:r>
              <a:rPr lang="zh-CN" altLang="en-US" sz="5400" b="1" dirty="0">
                <a:solidFill>
                  <a:srgbClr val="FFC000"/>
                </a:solidFill>
                <a:latin typeface="微软雅黑" panose="020B0503020204020204" pitchFamily="34" charset="-122"/>
                <a:sym typeface="+mn-ea"/>
              </a:rPr>
              <a:t>外贸</a:t>
            </a:r>
            <a:r>
              <a:rPr kumimoji="0" lang="zh-CN" altLang="en-US" sz="5400" b="1" i="0" u="none" strike="noStrike" kern="1200" cap="none" spc="0" normalizeH="0" baseline="0" noProof="0" dirty="0">
                <a:ln>
                  <a:noFill/>
                </a:ln>
                <a:solidFill>
                  <a:srgbClr val="FFC000"/>
                </a:solidFill>
                <a:effectLst/>
                <a:uLnTx/>
                <a:uFillTx/>
                <a:latin typeface="微软雅黑" panose="020B0503020204020204" pitchFamily="34" charset="-122"/>
                <a:ea typeface="宋体" panose="02010600030101010101" pitchFamily="2" charset="-122"/>
                <a:cs typeface="+mn-cs"/>
                <a:sym typeface="+mn-ea"/>
              </a:rPr>
              <a:t>企业</a:t>
            </a:r>
          </a:p>
        </p:txBody>
      </p:sp>
      <p:grpSp>
        <p:nvGrpSpPr>
          <p:cNvPr id="121" name="组合 19">
            <a:extLst>
              <a:ext uri="{FF2B5EF4-FFF2-40B4-BE49-F238E27FC236}">
                <a16:creationId xmlns="" xmlns:a16="http://schemas.microsoft.com/office/drawing/2014/main" id="{3A441FA0-7BB4-4239-B738-0949EA679EE5}"/>
              </a:ext>
            </a:extLst>
          </p:cNvPr>
          <p:cNvGrpSpPr>
            <a:grpSpLocks/>
          </p:cNvGrpSpPr>
          <p:nvPr/>
        </p:nvGrpSpPr>
        <p:grpSpPr bwMode="auto">
          <a:xfrm>
            <a:off x="-39688" y="2533650"/>
            <a:ext cx="3319463" cy="1590675"/>
            <a:chOff x="-62" y="3989"/>
            <a:chExt cx="5226" cy="2505"/>
          </a:xfrm>
        </p:grpSpPr>
        <p:sp>
          <p:nvSpPr>
            <p:cNvPr id="1048727" name="矩形 2">
              <a:extLst>
                <a:ext uri="{FF2B5EF4-FFF2-40B4-BE49-F238E27FC236}">
                  <a16:creationId xmlns="" xmlns:a16="http://schemas.microsoft.com/office/drawing/2014/main" id="{58D9D93D-6A94-4797-A0BC-D2CF9C324AAF}"/>
                </a:ext>
              </a:extLst>
            </p:cNvPr>
            <p:cNvSpPr/>
            <p:nvPr/>
          </p:nvSpPr>
          <p:spPr>
            <a:xfrm>
              <a:off x="-62" y="3989"/>
              <a:ext cx="4426" cy="25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048728" name="矩形 13">
              <a:extLst>
                <a:ext uri="{FF2B5EF4-FFF2-40B4-BE49-F238E27FC236}">
                  <a16:creationId xmlns="" xmlns:a16="http://schemas.microsoft.com/office/drawing/2014/main" id="{01A5E5C6-904C-4513-90F5-99DC776B6451}"/>
                </a:ext>
              </a:extLst>
            </p:cNvPr>
            <p:cNvSpPr/>
            <p:nvPr/>
          </p:nvSpPr>
          <p:spPr>
            <a:xfrm>
              <a:off x="4519" y="3989"/>
              <a:ext cx="645" cy="25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92168" name="文本框 17">
              <a:extLst>
                <a:ext uri="{FF2B5EF4-FFF2-40B4-BE49-F238E27FC236}">
                  <a16:creationId xmlns="" xmlns:a16="http://schemas.microsoft.com/office/drawing/2014/main" id="{6E667970-2C51-4E47-B9D5-0F0B63CD8241}"/>
                </a:ext>
              </a:extLst>
            </p:cNvPr>
            <p:cNvSpPr txBox="1">
              <a:spLocks noChangeArrowheads="1"/>
            </p:cNvSpPr>
            <p:nvPr/>
          </p:nvSpPr>
          <p:spPr bwMode="auto">
            <a:xfrm>
              <a:off x="1125" y="4824"/>
              <a:ext cx="2641" cy="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zh-CN" altLang="en-US" sz="3000" b="1" i="0" u="none" strike="noStrike" kern="1200" cap="none" spc="0" normalizeH="0" baseline="0" noProof="0" dirty="0" smtClean="0">
                  <a:ln>
                    <a:noFill/>
                  </a:ln>
                  <a:solidFill>
                    <a:srgbClr val="F7B52A"/>
                  </a:solidFill>
                  <a:effectLst/>
                  <a:uLnTx/>
                  <a:uFillTx/>
                  <a:latin typeface="微软雅黑" panose="020B0503020204020204" pitchFamily="34" charset="-122"/>
                  <a:ea typeface="微软雅黑" panose="020B0503020204020204" pitchFamily="34" charset="-122"/>
                  <a:cs typeface="+mn-cs"/>
                </a:rPr>
                <a:t>第三部分</a:t>
              </a:r>
              <a:endParaRPr kumimoji="0" lang="zh-CN" altLang="en-US" sz="3000" b="1" i="0" u="none" strike="noStrike" kern="1200" cap="none" spc="0" normalizeH="0" baseline="0" noProof="0" dirty="0">
                <a:ln>
                  <a:noFill/>
                </a:ln>
                <a:solidFill>
                  <a:srgbClr val="F7B52A"/>
                </a:solidFill>
                <a:effectLst/>
                <a:uLnTx/>
                <a:uFillTx/>
                <a:latin typeface="微软雅黑" panose="020B0503020204020204" pitchFamily="34" charset="-122"/>
                <a:ea typeface="微软雅黑" panose="020B0503020204020204" pitchFamily="34" charset="-122"/>
                <a:cs typeface="+mn-cs"/>
              </a:endParaRPr>
            </a:p>
          </p:txBody>
        </p:sp>
      </p:grpSp>
      <p:cxnSp>
        <p:nvCxnSpPr>
          <p:cNvPr id="10" name="直接连接符 6">
            <a:extLst>
              <a:ext uri="{FF2B5EF4-FFF2-40B4-BE49-F238E27FC236}">
                <a16:creationId xmlns="" xmlns:a16="http://schemas.microsoft.com/office/drawing/2014/main" id="{29516070-D9AC-4CE0-8B25-EBA219733D79}"/>
              </a:ext>
            </a:extLst>
          </p:cNvPr>
          <p:cNvCxnSpPr>
            <a:cxnSpLocks/>
          </p:cNvCxnSpPr>
          <p:nvPr/>
        </p:nvCxnSpPr>
        <p:spPr>
          <a:xfrm>
            <a:off x="3279775" y="4124325"/>
            <a:ext cx="7835900"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0078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0-#ppt_w/2"/>
                                          </p:val>
                                        </p:tav>
                                        <p:tav tm="100000">
                                          <p:val>
                                            <p:strVal val="#ppt_x"/>
                                          </p:val>
                                        </p:tav>
                                      </p:tavLst>
                                    </p:anim>
                                    <p:anim calcmode="lin" valueType="num">
                                      <p:cBhvr additive="base">
                                        <p:cTn id="8" dur="500" fill="hold"/>
                                        <p:tgtEl>
                                          <p:spTgt spid="12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1048725"/>
                                        </p:tgtEl>
                                        <p:attrNameLst>
                                          <p:attrName>style.visibility</p:attrName>
                                        </p:attrNameLst>
                                      </p:cBhvr>
                                      <p:to>
                                        <p:strVal val="visible"/>
                                      </p:to>
                                    </p:set>
                                    <p:animEffect transition="in" filter="wipe(left)">
                                      <p:cBhvr>
                                        <p:cTn id="12" dur="500"/>
                                        <p:tgtEl>
                                          <p:spTgt spid="1048725"/>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标题 1">
            <a:extLst>
              <a:ext uri="{FF2B5EF4-FFF2-40B4-BE49-F238E27FC236}">
                <a16:creationId xmlns="" xmlns:a16="http://schemas.microsoft.com/office/drawing/2014/main" id="{20153AA8-F686-4558-9AFA-BB50A81DC43F}"/>
              </a:ext>
            </a:extLst>
          </p:cNvPr>
          <p:cNvSpPr>
            <a:spLocks noGrp="1"/>
          </p:cNvSpPr>
          <p:nvPr>
            <p:ph type="title" idx="4294967295"/>
          </p:nvPr>
        </p:nvSpPr>
        <p:spPr bwMode="auto">
          <a:xfrm>
            <a:off x="1314451"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3600" b="1" dirty="0">
                <a:effectLst>
                  <a:outerShdw blurRad="38100" dist="38100" dir="2700000" algn="tl">
                    <a:srgbClr val="000000">
                      <a:alpha val="43137"/>
                    </a:srgbClr>
                  </a:outerShdw>
                </a:effectLst>
                <a:latin typeface="隶书" pitchFamily="49" charset="-122"/>
                <a:ea typeface="隶书" pitchFamily="49" charset="-122"/>
              </a:rPr>
              <a:t>外贸企业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238215" y="2285993"/>
            <a:ext cx="9720299" cy="2357454"/>
          </a:xfrm>
          <a:prstGeom prst="rect">
            <a:avLst/>
          </a:prstGeom>
          <a:gradFill flip="none" rotWithShape="1">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27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zh-CN" altLang="en-US" sz="2400" b="1" dirty="0" smtClean="0">
                <a:solidFill>
                  <a:schemeClr val="tx1">
                    <a:lumMod val="75000"/>
                    <a:lumOff val="25000"/>
                  </a:schemeClr>
                </a:solidFill>
                <a:latin typeface="微软雅黑" panose="020B0503020204020204" pitchFamily="34" charset="-122"/>
                <a:cs typeface="宋体" panose="02010600030101010101" pitchFamily="2" charset="-122"/>
                <a:sym typeface="+mn-ea"/>
              </a:rPr>
              <a:t>外贸企业一个月度</a:t>
            </a:r>
            <a:r>
              <a:rPr lang="zh-CN" altLang="en-US" sz="2400" b="1" dirty="0">
                <a:solidFill>
                  <a:schemeClr val="tx1">
                    <a:lumMod val="75000"/>
                    <a:lumOff val="25000"/>
                  </a:schemeClr>
                </a:solidFill>
                <a:latin typeface="微软雅黑" panose="020B0503020204020204" pitchFamily="34" charset="-122"/>
                <a:cs typeface="宋体" panose="02010600030101010101" pitchFamily="2" charset="-122"/>
                <a:sym typeface="+mn-ea"/>
              </a:rPr>
              <a:t>内可多次申报</a:t>
            </a:r>
            <a:r>
              <a:rPr lang="zh-CN" altLang="en-US" sz="2400" b="1" dirty="0" smtClean="0">
                <a:solidFill>
                  <a:schemeClr val="tx1">
                    <a:lumMod val="75000"/>
                    <a:lumOff val="25000"/>
                  </a:schemeClr>
                </a:solidFill>
                <a:latin typeface="微软雅黑" panose="020B0503020204020204" pitchFamily="34" charset="-122"/>
                <a:cs typeface="宋体" panose="02010600030101010101" pitchFamily="2" charset="-122"/>
                <a:sym typeface="+mn-ea"/>
              </a:rPr>
              <a:t>，以不同的批次号区分。可以在每月的增值税纳税</a:t>
            </a:r>
            <a:r>
              <a:rPr lang="zh-CN" altLang="en-US" sz="2400" b="1" dirty="0">
                <a:solidFill>
                  <a:schemeClr val="tx1">
                    <a:lumMod val="75000"/>
                    <a:lumOff val="25000"/>
                  </a:schemeClr>
                </a:solidFill>
                <a:latin typeface="微软雅黑" panose="020B0503020204020204" pitchFamily="34" charset="-122"/>
                <a:cs typeface="宋体" panose="02010600030101010101" pitchFamily="2" charset="-122"/>
                <a:sym typeface="+mn-ea"/>
              </a:rPr>
              <a:t>申报期之后申报退税</a:t>
            </a:r>
            <a:r>
              <a:rPr lang="zh-CN" altLang="en-US" sz="2400" b="1" dirty="0" smtClean="0">
                <a:solidFill>
                  <a:schemeClr val="tx1">
                    <a:lumMod val="75000"/>
                    <a:lumOff val="25000"/>
                  </a:schemeClr>
                </a:solidFill>
                <a:latin typeface="微软雅黑" panose="020B0503020204020204" pitchFamily="34" charset="-122"/>
                <a:cs typeface="宋体" panose="02010600030101010101" pitchFamily="2" charset="-122"/>
                <a:sym typeface="+mn-ea"/>
              </a:rPr>
              <a:t>。</a:t>
            </a:r>
            <a:endParaRPr lang="en-US" altLang="zh-CN" sz="2400" b="1" dirty="0" smtClean="0">
              <a:solidFill>
                <a:schemeClr val="tx1">
                  <a:lumMod val="75000"/>
                  <a:lumOff val="25000"/>
                </a:schemeClr>
              </a:solidFill>
              <a:latin typeface="微软雅黑" panose="020B0503020204020204" pitchFamily="34" charset="-122"/>
              <a:cs typeface="宋体" panose="02010600030101010101" pitchFamily="2" charset="-122"/>
              <a:sym typeface="+mn-ea"/>
            </a:endParaRPr>
          </a:p>
        </p:txBody>
      </p:sp>
      <p:grpSp>
        <p:nvGrpSpPr>
          <p:cNvPr id="2" name="组合 5">
            <a:extLst>
              <a:ext uri="{FF2B5EF4-FFF2-40B4-BE49-F238E27FC236}">
                <a16:creationId xmlns="" xmlns:a16="http://schemas.microsoft.com/office/drawing/2014/main" id="{6EFD3A76-670D-4C4E-8591-3BE62B99395E}"/>
              </a:ext>
            </a:extLst>
          </p:cNvPr>
          <p:cNvGrpSpPr>
            <a:grpSpLocks/>
          </p:cNvGrpSpPr>
          <p:nvPr/>
        </p:nvGrpSpPr>
        <p:grpSpPr bwMode="auto">
          <a:xfrm>
            <a:off x="1239208" y="1428736"/>
            <a:ext cx="5192987" cy="444500"/>
            <a:chOff x="2246" y="3349"/>
            <a:chExt cx="2536" cy="69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7" name=" 220">
              <a:extLst>
                <a:ext uri="{FF2B5EF4-FFF2-40B4-BE49-F238E27FC236}">
                  <a16:creationId xmlns="" xmlns:a16="http://schemas.microsoft.com/office/drawing/2014/main" id="{79B340AC-999E-40E7-B5CC-F5340D49E84B}"/>
                </a:ext>
              </a:extLst>
            </p:cNvPr>
            <p:cNvSpPr/>
            <p:nvPr/>
          </p:nvSpPr>
          <p:spPr>
            <a:xfrm>
              <a:off x="2246" y="3349"/>
              <a:ext cx="2536" cy="698"/>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cxnSp>
        <p:nvCxnSpPr>
          <p:cNvPr id="9" name="直接连接符 6">
            <a:extLst>
              <a:ext uri="{FF2B5EF4-FFF2-40B4-BE49-F238E27FC236}">
                <a16:creationId xmlns="" xmlns:a16="http://schemas.microsoft.com/office/drawing/2014/main" id="{C8256B62-2C23-4E4B-B5BE-26B3A56C9A06}"/>
              </a:ext>
            </a:extLst>
          </p:cNvPr>
          <p:cNvCxnSpPr>
            <a:cxnSpLocks/>
          </p:cNvCxnSpPr>
          <p:nvPr/>
        </p:nvCxnSpPr>
        <p:spPr>
          <a:xfrm>
            <a:off x="3138490" y="1911350"/>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8" name="标题 1">
            <a:extLst>
              <a:ext uri="{FF2B5EF4-FFF2-40B4-BE49-F238E27FC236}">
                <a16:creationId xmlns="" xmlns:a16="http://schemas.microsoft.com/office/drawing/2014/main" id="{C52DE1CC-7D21-4A82-84AF-E6424FC3FC25}"/>
              </a:ext>
            </a:extLst>
          </p:cNvPr>
          <p:cNvSpPr>
            <a:spLocks noGrp="1"/>
          </p:cNvSpPr>
          <p:nvPr/>
        </p:nvSpPr>
        <p:spPr>
          <a:xfrm>
            <a:off x="1238216" y="1500175"/>
            <a:ext cx="4956504" cy="401567"/>
          </a:xfrm>
          <a:prstGeom prst="rect">
            <a:avLst/>
          </a:prstGeom>
          <a:noFill/>
          <a:ln>
            <a:noFill/>
          </a:ln>
        </p:spPr>
        <p:txBody>
          <a:bodyPr/>
          <a:lstStyle>
            <a:lvl1pPr algn="l" rtl="0" fontAlgn="base">
              <a:lnSpc>
                <a:spcPct val="90000"/>
              </a:lnSpc>
              <a:spcBef>
                <a:spcPct val="0"/>
              </a:spcBef>
              <a:spcAft>
                <a:spcPct val="0"/>
              </a:spcAft>
              <a:defRPr sz="28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eaLnBrk="1" hangingPunct="1">
              <a:defRPr/>
            </a:pPr>
            <a:r>
              <a:rPr lang="zh-CN" altLang="en-US" sz="2000" dirty="0">
                <a:solidFill>
                  <a:schemeClr val="tx1">
                    <a:lumMod val="75000"/>
                    <a:lumOff val="25000"/>
                  </a:schemeClr>
                </a:solidFill>
                <a:latin typeface="微软雅黑" panose="020B0503020204020204" pitchFamily="34" charset="-122"/>
              </a:rPr>
              <a:t>一、出口退</a:t>
            </a:r>
            <a:r>
              <a:rPr lang="en-US" altLang="zh-CN" sz="2000" dirty="0">
                <a:solidFill>
                  <a:schemeClr val="tx1">
                    <a:lumMod val="75000"/>
                    <a:lumOff val="25000"/>
                  </a:schemeClr>
                </a:solidFill>
                <a:latin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rPr>
              <a:t>免</a:t>
            </a:r>
            <a:r>
              <a:rPr lang="en-US" altLang="zh-CN" sz="2000" dirty="0">
                <a:solidFill>
                  <a:schemeClr val="tx1">
                    <a:lumMod val="75000"/>
                    <a:lumOff val="25000"/>
                  </a:schemeClr>
                </a:solidFill>
                <a:latin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rPr>
              <a:t>税</a:t>
            </a:r>
            <a:r>
              <a:rPr lang="zh-CN" altLang="en-US" sz="2000" dirty="0" smtClean="0">
                <a:solidFill>
                  <a:schemeClr val="tx1">
                    <a:lumMod val="75000"/>
                    <a:lumOff val="25000"/>
                  </a:schemeClr>
                </a:solidFill>
                <a:latin typeface="微软雅黑" panose="020B0503020204020204" pitchFamily="34" charset="-122"/>
              </a:rPr>
              <a:t>期限</a:t>
            </a:r>
            <a:endParaRPr lang="zh-CN" altLang="en-US" sz="2000" dirty="0">
              <a:solidFill>
                <a:schemeClr val="tx1">
                  <a:lumMod val="75000"/>
                  <a:lumOff val="25000"/>
                </a:schemeClr>
              </a:solidFill>
              <a:latin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标题 1">
            <a:extLst>
              <a:ext uri="{FF2B5EF4-FFF2-40B4-BE49-F238E27FC236}">
                <a16:creationId xmlns="" xmlns:a16="http://schemas.microsoft.com/office/drawing/2014/main" id="{1073DE4A-22EB-427B-99F3-67F84E9D6FF1}"/>
              </a:ext>
            </a:extLst>
          </p:cNvPr>
          <p:cNvSpPr>
            <a:spLocks noGrp="1"/>
          </p:cNvSpPr>
          <p:nvPr>
            <p:ph type="title" idx="4294967295"/>
          </p:nvPr>
        </p:nvSpPr>
        <p:spPr bwMode="auto">
          <a:xfrm>
            <a:off x="1314451"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zh-CN" altLang="en-US" sz="3600" b="1" dirty="0">
                <a:effectLst>
                  <a:outerShdw blurRad="38100" dist="38100" dir="2700000" algn="tl">
                    <a:srgbClr val="000000">
                      <a:alpha val="43137"/>
                    </a:srgbClr>
                  </a:outerShdw>
                </a:effectLst>
                <a:latin typeface="隶书" pitchFamily="49" charset="-122"/>
                <a:ea typeface="隶书" pitchFamily="49" charset="-122"/>
              </a:rPr>
              <a:t>外贸企业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047715" y="2143116"/>
            <a:ext cx="10287072" cy="2928958"/>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endParaRPr lang="zh-CN" altLang="en-US" sz="2400" b="1" dirty="0">
              <a:solidFill>
                <a:schemeClr val="tx1"/>
              </a:solidFill>
              <a:latin typeface="微软雅黑" panose="020B0503020204020204" pitchFamily="34" charset="-122"/>
              <a:cs typeface="宋体" panose="02010600030101010101" pitchFamily="2" charset="-122"/>
              <a:sym typeface="+mn-ea"/>
            </a:endParaRPr>
          </a:p>
        </p:txBody>
      </p:sp>
      <p:grpSp>
        <p:nvGrpSpPr>
          <p:cNvPr id="2" name="组合 5">
            <a:extLst>
              <a:ext uri="{FF2B5EF4-FFF2-40B4-BE49-F238E27FC236}">
                <a16:creationId xmlns="" xmlns:a16="http://schemas.microsoft.com/office/drawing/2014/main" id="{B80EFE76-8D80-41C2-B73C-618B22D53945}"/>
              </a:ext>
            </a:extLst>
          </p:cNvPr>
          <p:cNvGrpSpPr>
            <a:grpSpLocks/>
          </p:cNvGrpSpPr>
          <p:nvPr/>
        </p:nvGrpSpPr>
        <p:grpSpPr bwMode="auto">
          <a:xfrm>
            <a:off x="1142966" y="1500174"/>
            <a:ext cx="4594225" cy="444500"/>
            <a:chOff x="2199" y="3349"/>
            <a:chExt cx="2536" cy="69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7" name=" 220">
              <a:extLst>
                <a:ext uri="{FF2B5EF4-FFF2-40B4-BE49-F238E27FC236}">
                  <a16:creationId xmlns="" xmlns:a16="http://schemas.microsoft.com/office/drawing/2014/main" id="{79B340AC-999E-40E7-B5CC-F5340D49E84B}"/>
                </a:ext>
              </a:extLst>
            </p:cNvPr>
            <p:cNvSpPr/>
            <p:nvPr/>
          </p:nvSpPr>
          <p:spPr>
            <a:xfrm>
              <a:off x="2199" y="3349"/>
              <a:ext cx="2536" cy="698"/>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
        <p:nvSpPr>
          <p:cNvPr id="8" name="标题 1">
            <a:extLst>
              <a:ext uri="{FF2B5EF4-FFF2-40B4-BE49-F238E27FC236}">
                <a16:creationId xmlns="" xmlns:a16="http://schemas.microsoft.com/office/drawing/2014/main" id="{C52DE1CC-7D21-4A82-84AF-E6424FC3FC25}"/>
              </a:ext>
            </a:extLst>
          </p:cNvPr>
          <p:cNvSpPr>
            <a:spLocks noGrp="1"/>
          </p:cNvSpPr>
          <p:nvPr/>
        </p:nvSpPr>
        <p:spPr>
          <a:xfrm>
            <a:off x="1142966" y="1571612"/>
            <a:ext cx="4317997" cy="357808"/>
          </a:xfrm>
          <a:prstGeom prst="rect">
            <a:avLst/>
          </a:prstGeom>
          <a:noFill/>
          <a:ln>
            <a:noFill/>
          </a:ln>
        </p:spPr>
        <p:txBody>
          <a:bodyPr/>
          <a:lstStyle>
            <a:lvl1pPr algn="l" rtl="0" fontAlgn="base">
              <a:lnSpc>
                <a:spcPct val="90000"/>
              </a:lnSpc>
              <a:spcBef>
                <a:spcPct val="0"/>
              </a:spcBef>
              <a:spcAft>
                <a:spcPct val="0"/>
              </a:spcAft>
              <a:defRPr sz="28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eaLnBrk="1" hangingPunct="1">
              <a:defRPr/>
            </a:pPr>
            <a:r>
              <a:rPr lang="zh-CN" altLang="en-US" sz="2000" dirty="0">
                <a:solidFill>
                  <a:schemeClr val="tx1">
                    <a:lumMod val="75000"/>
                    <a:lumOff val="25000"/>
                  </a:schemeClr>
                </a:solidFill>
                <a:latin typeface="微软雅黑" panose="020B0503020204020204" pitchFamily="34" charset="-122"/>
              </a:rPr>
              <a:t>二、出口退</a:t>
            </a:r>
            <a:r>
              <a:rPr lang="en-US" altLang="zh-CN" sz="2000" dirty="0">
                <a:solidFill>
                  <a:schemeClr val="tx1">
                    <a:lumMod val="75000"/>
                    <a:lumOff val="25000"/>
                  </a:schemeClr>
                </a:solidFill>
                <a:latin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rPr>
              <a:t>免</a:t>
            </a:r>
            <a:r>
              <a:rPr lang="en-US" altLang="zh-CN" sz="2000" dirty="0">
                <a:solidFill>
                  <a:schemeClr val="tx1">
                    <a:lumMod val="75000"/>
                    <a:lumOff val="25000"/>
                  </a:schemeClr>
                </a:solidFill>
                <a:latin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rPr>
              <a:t>税适用政策</a:t>
            </a:r>
            <a:endParaRPr lang="zh-CN" altLang="en-US" sz="2000" dirty="0">
              <a:solidFill>
                <a:schemeClr val="tx1">
                  <a:lumMod val="75000"/>
                  <a:lumOff val="25000"/>
                </a:schemeClr>
              </a:solidFill>
              <a:latin typeface="微软雅黑" panose="020B0503020204020204" pitchFamily="34" charset="-122"/>
            </a:endParaRPr>
          </a:p>
          <a:p>
            <a:pPr eaLnBrk="1" hangingPunct="1">
              <a:defRPr/>
            </a:pPr>
            <a:endParaRPr lang="zh-CN" altLang="en-US" sz="2000" dirty="0">
              <a:solidFill>
                <a:schemeClr val="tx1">
                  <a:lumMod val="75000"/>
                  <a:lumOff val="25000"/>
                </a:schemeClr>
              </a:solidFill>
              <a:latin typeface="微软雅黑" panose="020B0503020204020204" pitchFamily="34" charset="-122"/>
            </a:endParaRPr>
          </a:p>
        </p:txBody>
      </p:sp>
      <p:sp>
        <p:nvSpPr>
          <p:cNvPr id="1025" name="Rectangle 1"/>
          <p:cNvSpPr>
            <a:spLocks noChangeArrowheads="1"/>
          </p:cNvSpPr>
          <p:nvPr/>
        </p:nvSpPr>
        <p:spPr bwMode="auto">
          <a:xfrm>
            <a:off x="1238216" y="2428868"/>
            <a:ext cx="8953563"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dirty="0" smtClean="0">
                <a:ln>
                  <a:noFill/>
                </a:ln>
                <a:solidFill>
                  <a:schemeClr val="tx1"/>
                </a:solidFill>
                <a:effectLst/>
                <a:latin typeface="Calibri" pitchFamily="34" charset="0"/>
                <a:ea typeface="仿宋_GB2312"/>
                <a:cs typeface="Times New Roman" pitchFamily="18" charset="0"/>
              </a:rPr>
              <a:t>外贸企业适用</a:t>
            </a:r>
            <a:r>
              <a:rPr kumimoji="0" lang="zh-CN" sz="2000" b="0" i="0" u="none" strike="noStrike" cap="none" normalizeH="0" baseline="0" dirty="0" smtClean="0">
                <a:ln>
                  <a:noFill/>
                </a:ln>
                <a:solidFill>
                  <a:srgbClr val="FF0000"/>
                </a:solidFill>
                <a:effectLst/>
                <a:latin typeface="Calibri" pitchFamily="34" charset="0"/>
                <a:ea typeface="仿宋_GB2312"/>
                <a:cs typeface="Times New Roman" pitchFamily="18" charset="0"/>
              </a:rPr>
              <a:t>免退税</a:t>
            </a:r>
            <a:r>
              <a:rPr kumimoji="0" lang="zh-CN" sz="2000" b="0" i="0" u="none" strike="noStrike" cap="none" normalizeH="0" baseline="0" dirty="0" smtClean="0">
                <a:ln>
                  <a:noFill/>
                </a:ln>
                <a:solidFill>
                  <a:schemeClr val="tx1"/>
                </a:solidFill>
                <a:effectLst/>
                <a:latin typeface="Calibri" pitchFamily="34" charset="0"/>
                <a:ea typeface="仿宋_GB2312"/>
                <a:cs typeface="Times New Roman" pitchFamily="18" charset="0"/>
              </a:rPr>
              <a:t>办法。 </a:t>
            </a:r>
            <a:endParaRPr kumimoji="0" lang="en-US" altLang="zh-CN" sz="2000" b="0" i="0" u="none" strike="noStrike" cap="none" normalizeH="0" baseline="0" dirty="0" smtClean="0">
              <a:ln>
                <a:noFill/>
              </a:ln>
              <a:solidFill>
                <a:schemeClr val="tx1"/>
              </a:solidFill>
              <a:effectLst/>
              <a:latin typeface="Calibri" pitchFamily="34" charset="0"/>
              <a:ea typeface="仿宋_GB231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000" b="0" i="0" u="none" strike="noStrike" cap="none" normalizeH="0" baseline="0" dirty="0" smtClean="0">
              <a:ln>
                <a:noFill/>
              </a:ln>
              <a:solidFill>
                <a:schemeClr val="tx1"/>
              </a:solidFill>
              <a:effectLst/>
              <a:latin typeface="Calibri" pitchFamily="34" charset="0"/>
              <a:ea typeface="仿宋_GB231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dirty="0" smtClean="0">
                <a:ln>
                  <a:noFill/>
                </a:ln>
                <a:solidFill>
                  <a:schemeClr val="tx1"/>
                </a:solidFill>
                <a:effectLst/>
                <a:latin typeface="Calibri" pitchFamily="34" charset="0"/>
                <a:ea typeface="仿宋_GB2312"/>
                <a:cs typeface="Times New Roman" pitchFamily="18" charset="0"/>
              </a:rPr>
              <a:t>财税发（</a:t>
            </a:r>
            <a:r>
              <a:rPr kumimoji="0" lang="en-US" altLang="zh-CN" sz="2000" b="0" i="0" u="none" strike="noStrike" cap="none" normalizeH="0" baseline="0" dirty="0" smtClean="0">
                <a:ln>
                  <a:noFill/>
                </a:ln>
                <a:solidFill>
                  <a:schemeClr val="tx1"/>
                </a:solidFill>
                <a:effectLst/>
                <a:latin typeface="Calibri" pitchFamily="34" charset="0"/>
                <a:ea typeface="仿宋_GB2312"/>
                <a:cs typeface="Times New Roman" pitchFamily="18" charset="0"/>
              </a:rPr>
              <a:t>2012</a:t>
            </a:r>
            <a:r>
              <a:rPr kumimoji="0" lang="zh-CN" altLang="en-US" sz="2000" b="0" i="0" u="none" strike="noStrike" cap="none" normalizeH="0" baseline="0" dirty="0" smtClean="0">
                <a:ln>
                  <a:noFill/>
                </a:ln>
                <a:solidFill>
                  <a:schemeClr val="tx1"/>
                </a:solidFill>
                <a:effectLst/>
                <a:latin typeface="Calibri" pitchFamily="34" charset="0"/>
                <a:ea typeface="仿宋_GB2312"/>
                <a:cs typeface="Times New Roman" pitchFamily="18" charset="0"/>
              </a:rPr>
              <a:t>）</a:t>
            </a:r>
            <a:r>
              <a:rPr kumimoji="0" lang="en-US" altLang="zh-CN" sz="2000" b="0" i="0" u="none" strike="noStrike" cap="none" normalizeH="0" baseline="0" dirty="0" smtClean="0">
                <a:ln>
                  <a:noFill/>
                </a:ln>
                <a:solidFill>
                  <a:schemeClr val="tx1"/>
                </a:solidFill>
                <a:effectLst/>
                <a:latin typeface="Calibri" pitchFamily="34" charset="0"/>
                <a:ea typeface="仿宋_GB2312"/>
                <a:cs typeface="Times New Roman" pitchFamily="18" charset="0"/>
              </a:rPr>
              <a:t>39</a:t>
            </a:r>
            <a:r>
              <a:rPr kumimoji="0" lang="zh-CN" altLang="en-US" sz="2000" b="0" i="0" u="none" strike="noStrike" cap="none" normalizeH="0" baseline="0" dirty="0" smtClean="0">
                <a:ln>
                  <a:noFill/>
                </a:ln>
                <a:solidFill>
                  <a:schemeClr val="tx1"/>
                </a:solidFill>
                <a:effectLst/>
                <a:latin typeface="Calibri" pitchFamily="34" charset="0"/>
                <a:ea typeface="仿宋_GB2312"/>
                <a:cs typeface="Times New Roman" pitchFamily="18" charset="0"/>
              </a:rPr>
              <a:t>号文件第二条规定</a:t>
            </a:r>
            <a:r>
              <a:rPr kumimoji="0" lang="zh-CN" altLang="en-US" sz="2000" b="0" i="0" u="none" strike="noStrike" cap="none" normalizeH="0" baseline="0" dirty="0" smtClean="0">
                <a:ln>
                  <a:noFill/>
                </a:ln>
                <a:solidFill>
                  <a:schemeClr val="tx1"/>
                </a:solidFill>
                <a:effectLst/>
                <a:latin typeface="Arial"/>
                <a:ea typeface="仿宋_GB2312"/>
                <a:cs typeface="Times New Roman" pitchFamily="18" charset="0"/>
              </a:rPr>
              <a:t>“</a:t>
            </a:r>
            <a:r>
              <a:rPr kumimoji="0" lang="zh-CN" altLang="en-US" sz="2000" b="0" i="0" u="none" strike="noStrike" cap="none" normalizeH="0" baseline="0" dirty="0" smtClean="0">
                <a:ln>
                  <a:noFill/>
                </a:ln>
                <a:solidFill>
                  <a:schemeClr val="tx1"/>
                </a:solidFill>
                <a:effectLst/>
                <a:latin typeface="Calibri" pitchFamily="34" charset="0"/>
                <a:ea typeface="仿宋_GB2312"/>
                <a:cs typeface="Times New Roman" pitchFamily="18" charset="0"/>
              </a:rPr>
              <a:t>不具有生产能力的出口企业（以下称外贸企业）或其他单位出口货物劳务，免征增值税，相应的进项税额予以退还。</a:t>
            </a:r>
            <a:r>
              <a:rPr kumimoji="0" lang="zh-CN" altLang="en-US" sz="2000" b="0" i="0" u="none" strike="noStrike" cap="none" normalizeH="0" baseline="0" dirty="0" smtClean="0">
                <a:ln>
                  <a:noFill/>
                </a:ln>
                <a:solidFill>
                  <a:schemeClr val="tx1"/>
                </a:solidFill>
                <a:effectLst/>
                <a:latin typeface="Arial"/>
                <a:ea typeface="仿宋_GB2312"/>
                <a:cs typeface="Times New Roman" pitchFamily="18" charset="0"/>
              </a:rPr>
              <a:t>”</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smtClean="0">
              <a:ln>
                <a:noFill/>
              </a:ln>
              <a:solidFill>
                <a:schemeClr val="tx1"/>
              </a:solidFill>
              <a:effectLst/>
              <a:latin typeface="Calibri" pitchFamily="34" charset="0"/>
              <a:ea typeface="仿宋_GB231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Calibri" pitchFamily="34" charset="0"/>
                <a:ea typeface="仿宋_GB2312"/>
                <a:cs typeface="Times New Roman" pitchFamily="18" charset="0"/>
              </a:rPr>
              <a:t>1</a:t>
            </a:r>
            <a:r>
              <a:rPr kumimoji="0" lang="zh-CN" altLang="en-US" sz="2000" b="0" i="0" u="none" strike="noStrike" cap="none" normalizeH="0" baseline="0" dirty="0" smtClean="0">
                <a:ln>
                  <a:noFill/>
                </a:ln>
                <a:solidFill>
                  <a:schemeClr val="tx1"/>
                </a:solidFill>
                <a:effectLst/>
                <a:latin typeface="Calibri" pitchFamily="34" charset="0"/>
                <a:ea typeface="仿宋_GB2312"/>
                <a:cs typeface="Times New Roman" pitchFamily="18" charset="0"/>
              </a:rPr>
              <a:t>、出口收入不计提销项税额（免税）；</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Calibri" pitchFamily="34" charset="0"/>
                <a:ea typeface="仿宋_GB2312"/>
                <a:cs typeface="Times New Roman" pitchFamily="18" charset="0"/>
              </a:rPr>
              <a:t>2</a:t>
            </a:r>
            <a:r>
              <a:rPr kumimoji="0" lang="zh-CN" altLang="en-US" sz="2000" b="0" i="0" u="none" strike="noStrike" cap="none" normalizeH="0" baseline="0" dirty="0" smtClean="0">
                <a:ln>
                  <a:noFill/>
                </a:ln>
                <a:solidFill>
                  <a:schemeClr val="tx1"/>
                </a:solidFill>
                <a:effectLst/>
                <a:latin typeface="Calibri" pitchFamily="34" charset="0"/>
                <a:ea typeface="仿宋_GB2312"/>
                <a:cs typeface="Times New Roman" pitchFamily="18" charset="0"/>
              </a:rPr>
              <a:t>、进项税额予以退还，</a:t>
            </a:r>
            <a:r>
              <a:rPr kumimoji="0" lang="zh-CN" altLang="en-US" sz="2000" b="0" i="0" u="none" strike="noStrike" cap="none" normalizeH="0" baseline="0" dirty="0" smtClean="0">
                <a:ln>
                  <a:noFill/>
                </a:ln>
                <a:solidFill>
                  <a:srgbClr val="FF0000"/>
                </a:solidFill>
                <a:effectLst/>
                <a:latin typeface="Calibri" pitchFamily="34" charset="0"/>
                <a:ea typeface="仿宋_GB2312"/>
                <a:cs typeface="Times New Roman" pitchFamily="18" charset="0"/>
              </a:rPr>
              <a:t>但不能抵扣</a:t>
            </a:r>
            <a:r>
              <a:rPr kumimoji="0" lang="zh-CN" altLang="en-US" sz="2000" b="0" i="0" u="none" strike="noStrike" cap="none" normalizeH="0" baseline="0" dirty="0" smtClean="0">
                <a:ln>
                  <a:noFill/>
                </a:ln>
                <a:solidFill>
                  <a:schemeClr val="tx1"/>
                </a:solidFill>
                <a:effectLst/>
                <a:latin typeface="Calibri" pitchFamily="34" charset="0"/>
                <a:ea typeface="仿宋_GB2312"/>
                <a:cs typeface="Times New Roman" pitchFamily="18" charset="0"/>
              </a:rPr>
              <a:t>。 </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cxnSp>
        <p:nvCxnSpPr>
          <p:cNvPr id="14" name="直接连接符 6">
            <a:extLst>
              <a:ext uri="{FF2B5EF4-FFF2-40B4-BE49-F238E27FC236}">
                <a16:creationId xmlns="" xmlns:a16="http://schemas.microsoft.com/office/drawing/2014/main" id="{C8256B62-2C23-4E4B-B5BE-26B3A56C9A06}"/>
              </a:ext>
            </a:extLst>
          </p:cNvPr>
          <p:cNvCxnSpPr>
            <a:cxnSpLocks/>
          </p:cNvCxnSpPr>
          <p:nvPr/>
        </p:nvCxnSpPr>
        <p:spPr>
          <a:xfrm>
            <a:off x="2857478" y="1928802"/>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标题 1">
            <a:extLst>
              <a:ext uri="{FF2B5EF4-FFF2-40B4-BE49-F238E27FC236}">
                <a16:creationId xmlns="" xmlns:a16="http://schemas.microsoft.com/office/drawing/2014/main" id="{1073DE4A-22EB-427B-99F3-67F84E9D6FF1}"/>
              </a:ext>
            </a:extLst>
          </p:cNvPr>
          <p:cNvSpPr>
            <a:spLocks noGrp="1"/>
          </p:cNvSpPr>
          <p:nvPr>
            <p:ph type="title" idx="4294967295"/>
          </p:nvPr>
        </p:nvSpPr>
        <p:spPr bwMode="auto">
          <a:xfrm>
            <a:off x="1314451"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zh-CN" altLang="en-US" sz="3600" b="1" dirty="0">
                <a:effectLst>
                  <a:outerShdw blurRad="38100" dist="38100" dir="2700000" algn="tl">
                    <a:srgbClr val="000000">
                      <a:alpha val="43137"/>
                    </a:srgbClr>
                  </a:outerShdw>
                </a:effectLst>
                <a:latin typeface="隶书" pitchFamily="49" charset="-122"/>
                <a:ea typeface="隶书" pitchFamily="49" charset="-122"/>
              </a:rPr>
              <a:t>外贸企业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238216" y="2143116"/>
            <a:ext cx="10191821" cy="2928958"/>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en-US" altLang="zh-CN" sz="2400" b="1" dirty="0" smtClean="0">
                <a:solidFill>
                  <a:schemeClr val="tx1"/>
                </a:solidFill>
                <a:latin typeface="微软雅黑" panose="020B0503020204020204" pitchFamily="34" charset="-122"/>
                <a:cs typeface="宋体" panose="02010600030101010101" pitchFamily="2" charset="-122"/>
                <a:sym typeface="+mn-ea"/>
              </a:rPr>
              <a:t>1</a:t>
            </a:r>
            <a:r>
              <a:rPr lang="en-US" altLang="zh-CN" sz="2400" b="1" dirty="0">
                <a:solidFill>
                  <a:schemeClr val="tx1"/>
                </a:solidFill>
                <a:latin typeface="微软雅黑" panose="020B0503020204020204" pitchFamily="34" charset="-122"/>
                <a:cs typeface="宋体" panose="02010600030101010101" pitchFamily="2" charset="-122"/>
                <a:sym typeface="+mn-ea"/>
              </a:rPr>
              <a:t>.</a:t>
            </a:r>
            <a:r>
              <a:rPr lang="zh-CN" altLang="en-US" sz="2400" b="1" dirty="0">
                <a:solidFill>
                  <a:schemeClr val="tx1"/>
                </a:solidFill>
                <a:latin typeface="微软雅黑" panose="020B0503020204020204" pitchFamily="34" charset="-122"/>
                <a:cs typeface="宋体" panose="02010600030101010101" pitchFamily="2" charset="-122"/>
                <a:sym typeface="+mn-ea"/>
              </a:rPr>
              <a:t>外贸企业出口货物（委托加工修理修配货物以外）</a:t>
            </a:r>
            <a:r>
              <a:rPr lang="zh-CN" altLang="en-US" sz="2000" b="1" dirty="0">
                <a:solidFill>
                  <a:schemeClr val="tx1"/>
                </a:solidFill>
                <a:latin typeface="微软雅黑" panose="020B0503020204020204" pitchFamily="34" charset="-122"/>
                <a:cs typeface="宋体" panose="02010600030101010101" pitchFamily="2" charset="-122"/>
                <a:sym typeface="+mn-ea"/>
              </a:rPr>
              <a:t>：</a:t>
            </a:r>
            <a:r>
              <a:rPr lang="zh-CN" altLang="en-US" sz="2400" b="1" dirty="0">
                <a:solidFill>
                  <a:schemeClr val="tx1"/>
                </a:solidFill>
                <a:latin typeface="微软雅黑" panose="020B0503020204020204" pitchFamily="34" charset="-122"/>
                <a:cs typeface="宋体" panose="02010600030101010101" pitchFamily="2" charset="-122"/>
                <a:sym typeface="+mn-ea"/>
              </a:rPr>
              <a:t/>
            </a:r>
            <a:br>
              <a:rPr lang="zh-CN" altLang="en-US" sz="2400" b="1" dirty="0">
                <a:solidFill>
                  <a:schemeClr val="tx1"/>
                </a:solidFill>
                <a:latin typeface="微软雅黑" panose="020B0503020204020204" pitchFamily="34" charset="-122"/>
                <a:cs typeface="宋体" panose="02010600030101010101" pitchFamily="2" charset="-122"/>
                <a:sym typeface="+mn-ea"/>
              </a:rPr>
            </a:br>
            <a:r>
              <a:rPr lang="zh-CN" altLang="en-US" sz="2400" b="1" dirty="0" smtClean="0">
                <a:solidFill>
                  <a:schemeClr val="tx1"/>
                </a:solidFill>
                <a:latin typeface="微软雅黑" panose="020B0503020204020204" pitchFamily="34" charset="-122"/>
                <a:cs typeface="宋体" panose="02010600030101010101" pitchFamily="2" charset="-122"/>
                <a:sym typeface="+mn-ea"/>
              </a:rPr>
              <a:t>   </a:t>
            </a:r>
            <a:r>
              <a:rPr lang="zh-CN" altLang="en-US" sz="2400" b="1" dirty="0" smtClean="0">
                <a:solidFill>
                  <a:srgbClr val="002060"/>
                </a:solidFill>
                <a:latin typeface="微软雅黑" panose="020B0503020204020204" pitchFamily="34" charset="-122"/>
                <a:cs typeface="宋体" panose="02010600030101010101" pitchFamily="2" charset="-122"/>
                <a:sym typeface="+mn-ea"/>
              </a:rPr>
              <a:t>增值税</a:t>
            </a:r>
            <a:r>
              <a:rPr lang="zh-CN" altLang="en-US" sz="2400" b="1" dirty="0">
                <a:solidFill>
                  <a:srgbClr val="002060"/>
                </a:solidFill>
                <a:latin typeface="微软雅黑" panose="020B0503020204020204" pitchFamily="34" charset="-122"/>
                <a:cs typeface="宋体" panose="02010600030101010101" pitchFamily="2" charset="-122"/>
                <a:sym typeface="+mn-ea"/>
              </a:rPr>
              <a:t>应退税额</a:t>
            </a:r>
            <a:r>
              <a:rPr lang="en-US" altLang="zh-CN" sz="2400" b="1" dirty="0" smtClean="0">
                <a:solidFill>
                  <a:srgbClr val="002060"/>
                </a:solidFill>
                <a:latin typeface="微软雅黑" panose="020B0503020204020204" pitchFamily="34" charset="-122"/>
                <a:cs typeface="宋体" panose="02010600030101010101" pitchFamily="2" charset="-122"/>
                <a:sym typeface="+mn-ea"/>
              </a:rPr>
              <a:t>=</a:t>
            </a:r>
          </a:p>
          <a:p>
            <a:pPr eaLnBrk="1" hangingPunct="1">
              <a:lnSpc>
                <a:spcPct val="150000"/>
              </a:lnSpc>
              <a:defRPr/>
            </a:pPr>
            <a:r>
              <a:rPr lang="en-US" altLang="zh-CN" sz="2400" b="1" dirty="0" smtClean="0">
                <a:solidFill>
                  <a:srgbClr val="002060"/>
                </a:solidFill>
                <a:latin typeface="微软雅黑" panose="020B0503020204020204" pitchFamily="34" charset="-122"/>
                <a:cs typeface="宋体" panose="02010600030101010101" pitchFamily="2" charset="-122"/>
                <a:sym typeface="+mn-ea"/>
              </a:rPr>
              <a:t>         </a:t>
            </a:r>
            <a:r>
              <a:rPr lang="zh-CN" altLang="en-US" sz="2400" b="1" dirty="0" smtClean="0">
                <a:solidFill>
                  <a:srgbClr val="002060"/>
                </a:solidFill>
                <a:latin typeface="微软雅黑" panose="020B0503020204020204" pitchFamily="34" charset="-122"/>
                <a:cs typeface="宋体" panose="02010600030101010101" pitchFamily="2" charset="-122"/>
                <a:sym typeface="+mn-ea"/>
              </a:rPr>
              <a:t>增值税退（免</a:t>
            </a:r>
            <a:r>
              <a:rPr lang="zh-CN" altLang="en-US" sz="2400" b="1" dirty="0">
                <a:solidFill>
                  <a:srgbClr val="002060"/>
                </a:solidFill>
                <a:latin typeface="微软雅黑" panose="020B0503020204020204" pitchFamily="34" charset="-122"/>
                <a:cs typeface="宋体" panose="02010600030101010101" pitchFamily="2" charset="-122"/>
                <a:sym typeface="+mn-ea"/>
              </a:rPr>
              <a:t>）税计税依据</a:t>
            </a:r>
            <a:r>
              <a:rPr lang="en-US" altLang="zh-CN" sz="2400" b="1" dirty="0">
                <a:solidFill>
                  <a:srgbClr val="002060"/>
                </a:solidFill>
                <a:latin typeface="微软雅黑" panose="020B0503020204020204" pitchFamily="34" charset="-122"/>
                <a:cs typeface="宋体" panose="02010600030101010101" pitchFamily="2" charset="-122"/>
                <a:sym typeface="+mn-ea"/>
              </a:rPr>
              <a:t>×</a:t>
            </a:r>
            <a:r>
              <a:rPr lang="zh-CN" altLang="en-US" sz="2400" b="1" dirty="0">
                <a:solidFill>
                  <a:srgbClr val="002060"/>
                </a:solidFill>
                <a:latin typeface="微软雅黑" panose="020B0503020204020204" pitchFamily="34" charset="-122"/>
                <a:cs typeface="宋体" panose="02010600030101010101" pitchFamily="2" charset="-122"/>
                <a:sym typeface="+mn-ea"/>
              </a:rPr>
              <a:t>出口货物退税率</a:t>
            </a:r>
            <a:r>
              <a:rPr lang="zh-CN" altLang="en-US" sz="2400" b="1" dirty="0">
                <a:solidFill>
                  <a:schemeClr val="tx1"/>
                </a:solidFill>
                <a:latin typeface="微软雅黑" panose="020B0503020204020204" pitchFamily="34" charset="-122"/>
                <a:cs typeface="宋体" panose="02010600030101010101" pitchFamily="2" charset="-122"/>
                <a:sym typeface="+mn-ea"/>
              </a:rPr>
              <a:t/>
            </a:r>
            <a:br>
              <a:rPr lang="zh-CN" altLang="en-US" sz="2400" b="1" dirty="0">
                <a:solidFill>
                  <a:schemeClr val="tx1"/>
                </a:solidFill>
                <a:latin typeface="微软雅黑" panose="020B0503020204020204" pitchFamily="34" charset="-122"/>
                <a:cs typeface="宋体" panose="02010600030101010101" pitchFamily="2" charset="-122"/>
                <a:sym typeface="+mn-ea"/>
              </a:rPr>
            </a:br>
            <a:endParaRPr lang="zh-CN" altLang="en-US" sz="2400" b="1" dirty="0">
              <a:solidFill>
                <a:schemeClr val="tx1"/>
              </a:solidFill>
              <a:latin typeface="微软雅黑" panose="020B0503020204020204" pitchFamily="34" charset="-122"/>
              <a:cs typeface="宋体" panose="02010600030101010101" pitchFamily="2" charset="-122"/>
              <a:sym typeface="+mn-ea"/>
            </a:endParaRPr>
          </a:p>
        </p:txBody>
      </p:sp>
      <p:grpSp>
        <p:nvGrpSpPr>
          <p:cNvPr id="2" name="组合 5">
            <a:extLst>
              <a:ext uri="{FF2B5EF4-FFF2-40B4-BE49-F238E27FC236}">
                <a16:creationId xmlns="" xmlns:a16="http://schemas.microsoft.com/office/drawing/2014/main" id="{B80EFE76-8D80-41C2-B73C-618B22D53945}"/>
              </a:ext>
            </a:extLst>
          </p:cNvPr>
          <p:cNvGrpSpPr>
            <a:grpSpLocks/>
          </p:cNvGrpSpPr>
          <p:nvPr/>
        </p:nvGrpSpPr>
        <p:grpSpPr bwMode="auto">
          <a:xfrm>
            <a:off x="1238217" y="1500174"/>
            <a:ext cx="4498975" cy="444500"/>
            <a:chOff x="2199" y="3349"/>
            <a:chExt cx="2536" cy="69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7" name=" 220">
              <a:extLst>
                <a:ext uri="{FF2B5EF4-FFF2-40B4-BE49-F238E27FC236}">
                  <a16:creationId xmlns="" xmlns:a16="http://schemas.microsoft.com/office/drawing/2014/main" id="{79B340AC-999E-40E7-B5CC-F5340D49E84B}"/>
                </a:ext>
              </a:extLst>
            </p:cNvPr>
            <p:cNvSpPr/>
            <p:nvPr/>
          </p:nvSpPr>
          <p:spPr>
            <a:xfrm>
              <a:off x="2199" y="3349"/>
              <a:ext cx="2536" cy="698"/>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
        <p:nvSpPr>
          <p:cNvPr id="11" name="圆角矩形 3">
            <a:extLst>
              <a:ext uri="{FF2B5EF4-FFF2-40B4-BE49-F238E27FC236}">
                <a16:creationId xmlns="" xmlns:a16="http://schemas.microsoft.com/office/drawing/2014/main" id="{AA0F4BD9-F27A-4249-AA0B-E115EF0A736D}"/>
              </a:ext>
            </a:extLst>
          </p:cNvPr>
          <p:cNvSpPr/>
          <p:nvPr/>
        </p:nvSpPr>
        <p:spPr bwMode="auto">
          <a:xfrm>
            <a:off x="2081349" y="3714752"/>
            <a:ext cx="3796937" cy="428628"/>
          </a:xfrm>
          <a:prstGeom prst="roundRect">
            <a:avLst/>
          </a:prstGeom>
          <a:noFill/>
          <a:ln w="28575">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0" rIns="91436" bIns="0" anchor="b"/>
          <a:lstStyle/>
          <a:p>
            <a:pPr algn="ctr" defTabSz="914099" eaLnBrk="1" hangingPunct="1">
              <a:defRPr/>
            </a:pPr>
            <a:endParaRPr lang="zh-CN" altLang="en-US" sz="2300" dirty="0">
              <a:solidFill>
                <a:srgbClr val="FFFFFF"/>
              </a:solidFill>
            </a:endParaRPr>
          </a:p>
        </p:txBody>
      </p:sp>
      <p:sp>
        <p:nvSpPr>
          <p:cNvPr id="12" name="右箭头 4">
            <a:extLst>
              <a:ext uri="{FF2B5EF4-FFF2-40B4-BE49-F238E27FC236}">
                <a16:creationId xmlns="" xmlns:a16="http://schemas.microsoft.com/office/drawing/2014/main" id="{1197470F-FA8B-42EF-B1C3-EBC3DAC909B3}"/>
              </a:ext>
            </a:extLst>
          </p:cNvPr>
          <p:cNvSpPr/>
          <p:nvPr/>
        </p:nvSpPr>
        <p:spPr bwMode="auto">
          <a:xfrm rot="5400000">
            <a:off x="3655997" y="4394211"/>
            <a:ext cx="642942" cy="427037"/>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0" rIns="91436" bIns="0" anchor="b"/>
          <a:lstStyle/>
          <a:p>
            <a:pPr algn="ctr" defTabSz="914099" eaLnBrk="1" hangingPunct="1">
              <a:defRPr/>
            </a:pPr>
            <a:endParaRPr lang="zh-CN" altLang="en-US" sz="2300" dirty="0">
              <a:solidFill>
                <a:srgbClr val="FFFFFF"/>
              </a:solidFill>
            </a:endParaRPr>
          </a:p>
        </p:txBody>
      </p:sp>
      <p:sp>
        <p:nvSpPr>
          <p:cNvPr id="13" name="圆角矩形 6">
            <a:extLst>
              <a:ext uri="{FF2B5EF4-FFF2-40B4-BE49-F238E27FC236}">
                <a16:creationId xmlns="" xmlns:a16="http://schemas.microsoft.com/office/drawing/2014/main" id="{1DA2DE7C-309E-46E9-AACF-B5AF7B9370A3}"/>
              </a:ext>
            </a:extLst>
          </p:cNvPr>
          <p:cNvSpPr/>
          <p:nvPr/>
        </p:nvSpPr>
        <p:spPr bwMode="auto">
          <a:xfrm>
            <a:off x="2502633" y="5143512"/>
            <a:ext cx="7078717" cy="1385888"/>
          </a:xfrm>
          <a:prstGeom prst="roundRect">
            <a:avLst/>
          </a:prstGeom>
          <a:noFill/>
          <a:ln w="28575">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0" rIns="91436" bIns="0" anchor="b"/>
          <a:lstStyle/>
          <a:p>
            <a:pPr algn="ctr" defTabSz="914099" eaLnBrk="1" hangingPunct="1">
              <a:defRPr/>
            </a:pPr>
            <a:endParaRPr lang="zh-CN" altLang="en-US" sz="2300" dirty="0">
              <a:solidFill>
                <a:srgbClr val="0070C0"/>
              </a:solidFill>
            </a:endParaRPr>
          </a:p>
        </p:txBody>
      </p:sp>
      <p:sp>
        <p:nvSpPr>
          <p:cNvPr id="15" name="矩形 14">
            <a:extLst>
              <a:ext uri="{FF2B5EF4-FFF2-40B4-BE49-F238E27FC236}">
                <a16:creationId xmlns="" xmlns:a16="http://schemas.microsoft.com/office/drawing/2014/main" id="{8FDF1B43-2EA7-455B-94CF-C95081D9D718}"/>
              </a:ext>
            </a:extLst>
          </p:cNvPr>
          <p:cNvSpPr/>
          <p:nvPr/>
        </p:nvSpPr>
        <p:spPr>
          <a:xfrm>
            <a:off x="2830264" y="5143512"/>
            <a:ext cx="6096044" cy="1292662"/>
          </a:xfrm>
          <a:prstGeom prst="rect">
            <a:avLst/>
          </a:prstGeom>
        </p:spPr>
        <p:txBody>
          <a:bodyPr wrap="square">
            <a:spAutoFit/>
          </a:bodyPr>
          <a:lstStyle/>
          <a:p>
            <a:pPr eaLnBrk="1" hangingPunct="1">
              <a:defRPr/>
            </a:pPr>
            <a:r>
              <a:rPr lang="zh-CN" altLang="en-US" sz="2600" b="1" spc="-150" dirty="0">
                <a:solidFill>
                  <a:srgbClr val="FF0000"/>
                </a:solidFill>
                <a:latin typeface="华文楷体" pitchFamily="2" charset="-122"/>
                <a:ea typeface="华文楷体" pitchFamily="2" charset="-122"/>
                <a:cs typeface="仿宋_GB2312" pitchFamily="49" charset="-122"/>
              </a:rPr>
              <a:t>购进出口货物的增值税专用发票注明的不含税金额或海关进口增值税专用缴款书注明的完税价格</a:t>
            </a:r>
          </a:p>
        </p:txBody>
      </p:sp>
      <p:sp>
        <p:nvSpPr>
          <p:cNvPr id="8" name="标题 1">
            <a:extLst>
              <a:ext uri="{FF2B5EF4-FFF2-40B4-BE49-F238E27FC236}">
                <a16:creationId xmlns="" xmlns:a16="http://schemas.microsoft.com/office/drawing/2014/main" id="{C52DE1CC-7D21-4A82-84AF-E6424FC3FC25}"/>
              </a:ext>
            </a:extLst>
          </p:cNvPr>
          <p:cNvSpPr>
            <a:spLocks noGrp="1"/>
          </p:cNvSpPr>
          <p:nvPr/>
        </p:nvSpPr>
        <p:spPr>
          <a:xfrm>
            <a:off x="1238216" y="1571612"/>
            <a:ext cx="4381531" cy="357808"/>
          </a:xfrm>
          <a:prstGeom prst="rect">
            <a:avLst/>
          </a:prstGeom>
          <a:noFill/>
          <a:ln>
            <a:noFill/>
          </a:ln>
        </p:spPr>
        <p:txBody>
          <a:bodyPr/>
          <a:lstStyle>
            <a:lvl1pPr algn="l" rtl="0" fontAlgn="base">
              <a:lnSpc>
                <a:spcPct val="90000"/>
              </a:lnSpc>
              <a:spcBef>
                <a:spcPct val="0"/>
              </a:spcBef>
              <a:spcAft>
                <a:spcPct val="0"/>
              </a:spcAft>
              <a:defRPr sz="28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eaLnBrk="1" hangingPunct="1">
              <a:defRPr/>
            </a:pPr>
            <a:r>
              <a:rPr lang="zh-CN" altLang="en-US" sz="2000" dirty="0" smtClean="0">
                <a:solidFill>
                  <a:schemeClr val="tx1">
                    <a:lumMod val="75000"/>
                    <a:lumOff val="25000"/>
                  </a:schemeClr>
                </a:solidFill>
                <a:latin typeface="微软雅黑" panose="020B0503020204020204" pitchFamily="34" charset="-122"/>
              </a:rPr>
              <a:t>三、</a:t>
            </a:r>
            <a:r>
              <a:rPr lang="zh-CN" altLang="en-US" sz="2000" dirty="0">
                <a:solidFill>
                  <a:schemeClr val="tx1">
                    <a:lumMod val="75000"/>
                    <a:lumOff val="25000"/>
                  </a:schemeClr>
                </a:solidFill>
                <a:latin typeface="微软雅黑" panose="020B0503020204020204" pitchFamily="34" charset="-122"/>
              </a:rPr>
              <a:t>出口退</a:t>
            </a:r>
            <a:r>
              <a:rPr lang="en-US" altLang="zh-CN" sz="2000" dirty="0">
                <a:solidFill>
                  <a:schemeClr val="tx1">
                    <a:lumMod val="75000"/>
                    <a:lumOff val="25000"/>
                  </a:schemeClr>
                </a:solidFill>
                <a:latin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rPr>
              <a:t>免</a:t>
            </a:r>
            <a:r>
              <a:rPr lang="en-US" altLang="zh-CN" sz="2000" dirty="0">
                <a:solidFill>
                  <a:schemeClr val="tx1">
                    <a:lumMod val="75000"/>
                    <a:lumOff val="25000"/>
                  </a:schemeClr>
                </a:solidFill>
                <a:latin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rPr>
              <a:t>税</a:t>
            </a:r>
            <a:r>
              <a:rPr lang="zh-CN" altLang="en-US" sz="2000" dirty="0" smtClean="0">
                <a:solidFill>
                  <a:schemeClr val="tx1">
                    <a:lumMod val="75000"/>
                    <a:lumOff val="25000"/>
                  </a:schemeClr>
                </a:solidFill>
                <a:latin typeface="微软雅黑" panose="020B0503020204020204" pitchFamily="34" charset="-122"/>
              </a:rPr>
              <a:t>计算公式</a:t>
            </a:r>
            <a:endParaRPr lang="zh-CN" altLang="en-US" sz="2000" dirty="0">
              <a:solidFill>
                <a:schemeClr val="tx1">
                  <a:lumMod val="75000"/>
                  <a:lumOff val="25000"/>
                </a:schemeClr>
              </a:solidFill>
              <a:latin typeface="微软雅黑" panose="020B0503020204020204" pitchFamily="34" charset="-122"/>
            </a:endParaRPr>
          </a:p>
          <a:p>
            <a:pPr eaLnBrk="1" hangingPunct="1">
              <a:defRPr/>
            </a:pPr>
            <a:endParaRPr lang="zh-CN" altLang="en-US" sz="2000" dirty="0">
              <a:solidFill>
                <a:schemeClr val="tx1">
                  <a:lumMod val="75000"/>
                  <a:lumOff val="25000"/>
                </a:schemeClr>
              </a:solidFill>
              <a:latin typeface="微软雅黑" panose="020B0503020204020204" pitchFamily="34" charset="-122"/>
            </a:endParaRPr>
          </a:p>
        </p:txBody>
      </p:sp>
      <p:cxnSp>
        <p:nvCxnSpPr>
          <p:cNvPr id="14" name="直接连接符 6">
            <a:extLst>
              <a:ext uri="{FF2B5EF4-FFF2-40B4-BE49-F238E27FC236}">
                <a16:creationId xmlns="" xmlns:a16="http://schemas.microsoft.com/office/drawing/2014/main" id="{C8256B62-2C23-4E4B-B5BE-26B3A56C9A06}"/>
              </a:ext>
            </a:extLst>
          </p:cNvPr>
          <p:cNvCxnSpPr>
            <a:cxnSpLocks/>
          </p:cNvCxnSpPr>
          <p:nvPr/>
        </p:nvCxnSpPr>
        <p:spPr>
          <a:xfrm>
            <a:off x="3138490" y="1911350"/>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a:extLst>
              <a:ext uri="{FF2B5EF4-FFF2-40B4-BE49-F238E27FC236}">
                <a16:creationId xmlns="" xmlns:a16="http://schemas.microsoft.com/office/drawing/2014/main" id="{C3FE053E-0DC9-4739-A8E6-905D52E7A7CF}"/>
              </a:ext>
            </a:extLst>
          </p:cNvPr>
          <p:cNvSpPr>
            <a:spLocks noChangeArrowheads="1"/>
          </p:cNvSpPr>
          <p:nvPr/>
        </p:nvSpPr>
        <p:spPr bwMode="auto">
          <a:xfrm>
            <a:off x="446050" y="624468"/>
            <a:ext cx="11285034"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smtClean="0">
                <a:latin typeface="+mj-ea"/>
                <a:ea typeface="+mj-ea"/>
                <a:cs typeface="Times New Roman" panose="02020603050405020304" pitchFamily="18" charset="0"/>
              </a:rPr>
              <a:t>                                      出口企业办理</a:t>
            </a:r>
            <a:r>
              <a:rPr lang="zh-CN" altLang="en-US" sz="2000" b="1" dirty="0">
                <a:latin typeface="+mj-ea"/>
                <a:ea typeface="+mj-ea"/>
                <a:cs typeface="Times New Roman" panose="02020603050405020304" pitchFamily="18" charset="0"/>
              </a:rPr>
              <a:t>出口</a:t>
            </a:r>
            <a:r>
              <a:rPr lang="zh-CN" altLang="en-US" sz="2000" b="1" dirty="0" smtClean="0">
                <a:latin typeface="+mj-ea"/>
                <a:ea typeface="+mj-ea"/>
                <a:cs typeface="Times New Roman" panose="02020603050405020304" pitchFamily="18" charset="0"/>
              </a:rPr>
              <a:t>退（免）税备案</a:t>
            </a:r>
            <a:endParaRPr lang="en-US" altLang="zh-CN" sz="2000" b="1" dirty="0" smtClean="0">
              <a:latin typeface="+mj-ea"/>
              <a:ea typeface="+mj-ea"/>
              <a:cs typeface="Times New Roman" panose="02020603050405020304" pitchFamily="18" charset="0"/>
            </a:endParaRPr>
          </a:p>
          <a:p>
            <a:endParaRPr lang="en-US" altLang="zh-CN" sz="2400"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sz="2000" dirty="0" smtClean="0">
                <a:latin typeface="宋体" pitchFamily="2" charset="-122"/>
                <a:cs typeface="Times New Roman" panose="02020603050405020304" pitchFamily="18" charset="0"/>
              </a:rPr>
              <a:t>     企业进行出口退（免）税备案前，要先取得营业执照、进行海关进出口货物收发货人备案。出口退（免）税备案完成后才可进行首次出口退（免）税申报。</a:t>
            </a:r>
            <a:endParaRPr lang="en-US" altLang="zh-CN" sz="2000" dirty="0" smtClean="0">
              <a:latin typeface="宋体" pitchFamily="2" charset="-122"/>
              <a:cs typeface="Times New Roman" panose="02020603050405020304" pitchFamily="18" charset="0"/>
            </a:endParaRPr>
          </a:p>
          <a:p>
            <a:r>
              <a:rPr lang="en-US" altLang="zh-CN" sz="2000" dirty="0" smtClean="0">
                <a:latin typeface="宋体" pitchFamily="2" charset="-122"/>
                <a:cs typeface="Times New Roman" panose="02020603050405020304" pitchFamily="18" charset="0"/>
              </a:rPr>
              <a:t>     </a:t>
            </a:r>
            <a:r>
              <a:rPr lang="zh-CN" altLang="en-US" sz="2000" dirty="0" smtClean="0">
                <a:latin typeface="宋体" pitchFamily="2" charset="-122"/>
                <a:cs typeface="Times New Roman" panose="02020603050405020304" pitchFamily="18" charset="0"/>
              </a:rPr>
              <a:t>企业出口退（免）税备案申请在</a:t>
            </a:r>
            <a:r>
              <a:rPr lang="zh-CN" altLang="en-US" sz="2000" dirty="0" smtClean="0">
                <a:solidFill>
                  <a:srgbClr val="FF0000"/>
                </a:solidFill>
                <a:latin typeface="宋体" pitchFamily="2" charset="-122"/>
                <a:cs typeface="Times New Roman" panose="02020603050405020304" pitchFamily="18" charset="0"/>
              </a:rPr>
              <a:t>电子税务局</a:t>
            </a:r>
            <a:r>
              <a:rPr lang="zh-CN" altLang="en-US" sz="2000" dirty="0" smtClean="0">
                <a:latin typeface="宋体" pitchFamily="2" charset="-122"/>
                <a:cs typeface="Times New Roman" panose="02020603050405020304" pitchFamily="18" charset="0"/>
              </a:rPr>
              <a:t>中申请</a:t>
            </a:r>
            <a:endParaRPr lang="en-US" altLang="zh-CN" sz="2000" dirty="0" smtClean="0">
              <a:latin typeface="宋体" pitchFamily="2" charset="-122"/>
              <a:cs typeface="Times New Roman" panose="02020603050405020304" pitchFamily="18" charset="0"/>
            </a:endParaRPr>
          </a:p>
          <a:p>
            <a:r>
              <a:rPr lang="zh-CN" altLang="en-US" sz="2000" dirty="0" smtClean="0">
                <a:latin typeface="宋体" pitchFamily="2" charset="-122"/>
                <a:cs typeface="Times New Roman" panose="02020603050405020304" pitchFamily="18" charset="0"/>
              </a:rPr>
              <a:t>路径：电子税务局</a:t>
            </a:r>
            <a:r>
              <a:rPr lang="en-US" altLang="zh-CN" sz="2000" dirty="0" smtClean="0">
                <a:latin typeface="宋体" pitchFamily="2" charset="-122"/>
                <a:cs typeface="Times New Roman" panose="02020603050405020304" pitchFamily="18" charset="0"/>
              </a:rPr>
              <a:t>—</a:t>
            </a:r>
            <a:r>
              <a:rPr lang="zh-CN" altLang="en-US" sz="2000" dirty="0" smtClean="0">
                <a:latin typeface="宋体" pitchFamily="2" charset="-122"/>
                <a:cs typeface="Times New Roman" panose="02020603050405020304" pitchFamily="18" charset="0"/>
              </a:rPr>
              <a:t>我要办税</a:t>
            </a:r>
            <a:r>
              <a:rPr lang="en-US" altLang="zh-CN" sz="2000" dirty="0" smtClean="0">
                <a:latin typeface="宋体" pitchFamily="2" charset="-122"/>
                <a:cs typeface="Times New Roman" panose="02020603050405020304" pitchFamily="18" charset="0"/>
              </a:rPr>
              <a:t>—</a:t>
            </a:r>
            <a:r>
              <a:rPr lang="zh-CN" altLang="en-US" sz="2000" dirty="0" smtClean="0">
                <a:latin typeface="宋体" pitchFamily="2" charset="-122"/>
                <a:cs typeface="Times New Roman" panose="02020603050405020304" pitchFamily="18" charset="0"/>
              </a:rPr>
              <a:t>出口退税管理</a:t>
            </a:r>
            <a:r>
              <a:rPr lang="en-US" altLang="zh-CN" sz="2000" dirty="0" smtClean="0">
                <a:latin typeface="宋体" pitchFamily="2" charset="-122"/>
                <a:cs typeface="Times New Roman" panose="02020603050405020304" pitchFamily="18" charset="0"/>
              </a:rPr>
              <a:t>—</a:t>
            </a:r>
            <a:r>
              <a:rPr lang="zh-CN" altLang="en-US" sz="2000" dirty="0" smtClean="0">
                <a:latin typeface="宋体" pitchFamily="2" charset="-122"/>
                <a:cs typeface="Times New Roman" panose="02020603050405020304" pitchFamily="18" charset="0"/>
              </a:rPr>
              <a:t>出口退（免）税企业资格信息报告</a:t>
            </a:r>
            <a:r>
              <a:rPr lang="en-US" altLang="zh-CN" sz="2000" dirty="0" smtClean="0">
                <a:latin typeface="宋体" pitchFamily="2" charset="-122"/>
                <a:cs typeface="Times New Roman" panose="02020603050405020304" pitchFamily="18" charset="0"/>
              </a:rPr>
              <a:t>—</a:t>
            </a:r>
            <a:r>
              <a:rPr lang="zh-CN" altLang="en-US" sz="2000" dirty="0" smtClean="0">
                <a:latin typeface="宋体" pitchFamily="2" charset="-122"/>
                <a:cs typeface="Times New Roman" panose="02020603050405020304" pitchFamily="18" charset="0"/>
              </a:rPr>
              <a:t>出口退（免）税备案</a:t>
            </a:r>
            <a:endParaRPr lang="en-US" altLang="zh-CN" sz="2000" dirty="0" smtClean="0">
              <a:latin typeface="宋体" pitchFamily="2" charset="-122"/>
              <a:cs typeface="Times New Roman" panose="02020603050405020304" pitchFamily="18" charset="0"/>
            </a:endParaRPr>
          </a:p>
          <a:p>
            <a:r>
              <a:rPr lang="en-US" altLang="zh-CN" sz="2000" dirty="0" smtClean="0">
                <a:latin typeface="宋体" pitchFamily="2" charset="-122"/>
                <a:cs typeface="Times New Roman" panose="02020603050405020304" pitchFamily="18" charset="0"/>
              </a:rPr>
              <a:t>     ※</a:t>
            </a:r>
            <a:r>
              <a:rPr lang="zh-CN" altLang="en-US" sz="2000" dirty="0" smtClean="0">
                <a:latin typeface="宋体" pitchFamily="2" charset="-122"/>
                <a:cs typeface="Times New Roman" panose="02020603050405020304" pitchFamily="18" charset="0"/>
              </a:rPr>
              <a:t>企业类型和退免税计算方法务必选择正确：</a:t>
            </a:r>
            <a:r>
              <a:rPr lang="zh-CN" altLang="en-US" sz="2000" dirty="0" smtClean="0">
                <a:solidFill>
                  <a:srgbClr val="FF0000"/>
                </a:solidFill>
                <a:latin typeface="宋体" pitchFamily="2" charset="-122"/>
                <a:cs typeface="Times New Roman" panose="02020603050405020304" pitchFamily="18" charset="0"/>
              </a:rPr>
              <a:t>生产企业</a:t>
            </a:r>
            <a:r>
              <a:rPr lang="en-US" altLang="zh-CN" sz="2000" dirty="0" smtClean="0">
                <a:solidFill>
                  <a:srgbClr val="FF0000"/>
                </a:solidFill>
                <a:latin typeface="宋体" pitchFamily="2" charset="-122"/>
                <a:cs typeface="Times New Roman" panose="02020603050405020304" pitchFamily="18" charset="0"/>
              </a:rPr>
              <a:t>:</a:t>
            </a:r>
            <a:r>
              <a:rPr lang="zh-CN" altLang="en-US" sz="2000" dirty="0" smtClean="0">
                <a:solidFill>
                  <a:srgbClr val="FF0000"/>
                </a:solidFill>
                <a:latin typeface="宋体" pitchFamily="2" charset="-122"/>
                <a:cs typeface="Times New Roman" panose="02020603050405020304" pitchFamily="18" charset="0"/>
              </a:rPr>
              <a:t>免抵退</a:t>
            </a:r>
            <a:r>
              <a:rPr lang="en-US" altLang="zh-CN" sz="2000" dirty="0" smtClean="0">
                <a:solidFill>
                  <a:srgbClr val="FF0000"/>
                </a:solidFill>
                <a:latin typeface="宋体" pitchFamily="2" charset="-122"/>
                <a:cs typeface="Times New Roman" panose="02020603050405020304" pitchFamily="18" charset="0"/>
              </a:rPr>
              <a:t>  </a:t>
            </a:r>
            <a:r>
              <a:rPr lang="zh-CN" altLang="en-US" sz="2000" dirty="0" smtClean="0">
                <a:solidFill>
                  <a:srgbClr val="FF0000"/>
                </a:solidFill>
                <a:latin typeface="宋体" pitchFamily="2" charset="-122"/>
                <a:cs typeface="Times New Roman" panose="02020603050405020304" pitchFamily="18" charset="0"/>
              </a:rPr>
              <a:t>外贸企业：免退税  </a:t>
            </a:r>
            <a:r>
              <a:rPr lang="zh-CN" altLang="en-US" sz="2000" dirty="0" smtClean="0">
                <a:latin typeface="宋体" pitchFamily="2" charset="-122"/>
                <a:cs typeface="Times New Roman" panose="02020603050405020304" pitchFamily="18" charset="0"/>
              </a:rPr>
              <a:t/>
            </a:r>
            <a:br>
              <a:rPr lang="zh-CN" altLang="en-US" sz="2000" dirty="0" smtClean="0">
                <a:latin typeface="宋体" pitchFamily="2" charset="-122"/>
                <a:cs typeface="Times New Roman" panose="02020603050405020304" pitchFamily="18" charset="0"/>
              </a:rPr>
            </a:br>
            <a:r>
              <a:rPr lang="zh-CN" altLang="en-US" sz="2000" dirty="0" smtClean="0">
                <a:latin typeface="宋体" pitchFamily="2" charset="-122"/>
                <a:cs typeface="Times New Roman" panose="02020603050405020304" pitchFamily="18" charset="0"/>
              </a:rPr>
              <a:t>（</a:t>
            </a:r>
            <a:r>
              <a:rPr lang="en-US" altLang="zh-CN" sz="2000" dirty="0" smtClean="0">
                <a:latin typeface="宋体" pitchFamily="2" charset="-122"/>
                <a:cs typeface="Times New Roman" panose="02020603050405020304" pitchFamily="18" charset="0"/>
              </a:rPr>
              <a:t>1</a:t>
            </a:r>
            <a:r>
              <a:rPr lang="zh-CN" altLang="en-US" sz="2000" dirty="0" smtClean="0">
                <a:latin typeface="宋体" pitchFamily="2" charset="-122"/>
                <a:cs typeface="Times New Roman" panose="02020603050405020304" pitchFamily="18" charset="0"/>
              </a:rPr>
              <a:t>）需要申请一般纳税人的，请在认定为增值税一般纳税人之后再做出口退免税备案。（</a:t>
            </a:r>
            <a:r>
              <a:rPr lang="zh-CN" altLang="en-US" sz="2000" dirty="0" smtClean="0">
                <a:solidFill>
                  <a:srgbClr val="FF0000"/>
                </a:solidFill>
                <a:latin typeface="宋体" pitchFamily="2" charset="-122"/>
                <a:cs typeface="Times New Roman" panose="02020603050405020304" pitchFamily="18" charset="0"/>
              </a:rPr>
              <a:t>小规模</a:t>
            </a:r>
            <a:r>
              <a:rPr lang="zh-CN" altLang="en-US" sz="2000" dirty="0" smtClean="0">
                <a:latin typeface="宋体" pitchFamily="2" charset="-122"/>
                <a:cs typeface="Times New Roman" panose="02020603050405020304" pitchFamily="18" charset="0"/>
              </a:rPr>
              <a:t>纳税人适用“</a:t>
            </a:r>
            <a:r>
              <a:rPr lang="zh-CN" altLang="en-US" sz="2000" dirty="0" smtClean="0">
                <a:solidFill>
                  <a:srgbClr val="FF0000"/>
                </a:solidFill>
                <a:latin typeface="宋体" pitchFamily="2" charset="-122"/>
                <a:cs typeface="Times New Roman" panose="02020603050405020304" pitchFamily="18" charset="0"/>
              </a:rPr>
              <a:t>免税</a:t>
            </a:r>
            <a:r>
              <a:rPr lang="zh-CN" altLang="en-US" sz="2000" dirty="0" smtClean="0">
                <a:latin typeface="宋体" pitchFamily="2" charset="-122"/>
                <a:cs typeface="Times New Roman" panose="02020603050405020304" pitchFamily="18" charset="0"/>
              </a:rPr>
              <a:t>”政策）</a:t>
            </a:r>
            <a:br>
              <a:rPr lang="zh-CN" altLang="en-US" sz="2000" dirty="0" smtClean="0">
                <a:latin typeface="宋体" pitchFamily="2" charset="-122"/>
                <a:cs typeface="Times New Roman" panose="02020603050405020304" pitchFamily="18" charset="0"/>
              </a:rPr>
            </a:br>
            <a:r>
              <a:rPr lang="zh-CN" altLang="en-US" sz="2000" dirty="0" smtClean="0">
                <a:latin typeface="宋体" pitchFamily="2" charset="-122"/>
                <a:cs typeface="Times New Roman" panose="02020603050405020304" pitchFamily="18" charset="0"/>
              </a:rPr>
              <a:t>（</a:t>
            </a:r>
            <a:r>
              <a:rPr lang="en-US" altLang="zh-CN" sz="2000" dirty="0" smtClean="0">
                <a:latin typeface="宋体" pitchFamily="2" charset="-122"/>
                <a:cs typeface="Times New Roman" panose="02020603050405020304" pitchFamily="18" charset="0"/>
              </a:rPr>
              <a:t>2</a:t>
            </a:r>
            <a:r>
              <a:rPr lang="zh-CN" altLang="en-US" sz="2000" dirty="0" smtClean="0">
                <a:latin typeface="宋体" pitchFamily="2" charset="-122"/>
                <a:cs typeface="Times New Roman" panose="02020603050405020304" pitchFamily="18" charset="0"/>
              </a:rPr>
              <a:t>）纳税人通过电子税务局作备案申报在企业信息初始化时，企业名称、税号、信用代码、海关企业代码等四项内容务必录入准确，否则初始化的信息会自动带入备案申请表录入界面，且不可修改，会直接导致后面申报失败。</a:t>
            </a:r>
            <a:br>
              <a:rPr lang="zh-CN" altLang="en-US" sz="2000" dirty="0" smtClean="0">
                <a:latin typeface="宋体" pitchFamily="2" charset="-122"/>
                <a:cs typeface="Times New Roman" panose="02020603050405020304" pitchFamily="18" charset="0"/>
              </a:rPr>
            </a:br>
            <a:r>
              <a:rPr lang="zh-CN" altLang="en-US" sz="2000" dirty="0" smtClean="0">
                <a:latin typeface="宋体" pitchFamily="2" charset="-122"/>
                <a:cs typeface="Times New Roman" panose="02020603050405020304" pitchFamily="18" charset="0"/>
              </a:rPr>
              <a:t>（</a:t>
            </a:r>
            <a:r>
              <a:rPr lang="en-US" altLang="zh-CN" sz="2000" dirty="0" smtClean="0">
                <a:latin typeface="宋体" pitchFamily="2" charset="-122"/>
                <a:cs typeface="Times New Roman" panose="02020603050405020304" pitchFamily="18" charset="0"/>
              </a:rPr>
              <a:t>3</a:t>
            </a:r>
            <a:r>
              <a:rPr lang="zh-CN" altLang="en-US" sz="2000" dirty="0" smtClean="0">
                <a:latin typeface="宋体" pitchFamily="2" charset="-122"/>
                <a:cs typeface="Times New Roman" panose="02020603050405020304" pitchFamily="18" charset="0"/>
              </a:rPr>
              <a:t>）</a:t>
            </a:r>
            <a:r>
              <a:rPr lang="en-US" altLang="zh-CN" sz="2000" dirty="0" smtClean="0">
                <a:latin typeface="宋体" pitchFamily="2" charset="-122"/>
                <a:cs typeface="Times New Roman" panose="02020603050405020304" pitchFamily="18" charset="0"/>
              </a:rPr>
              <a:t>【</a:t>
            </a:r>
            <a:r>
              <a:rPr lang="zh-CN" altLang="en-US" sz="2000" dirty="0" smtClean="0">
                <a:latin typeface="宋体" pitchFamily="2" charset="-122"/>
                <a:cs typeface="Times New Roman" panose="02020603050405020304" pitchFamily="18" charset="0"/>
              </a:rPr>
              <a:t>海关企业代码</a:t>
            </a:r>
            <a:r>
              <a:rPr lang="en-US" altLang="zh-CN" sz="2000" dirty="0" smtClean="0">
                <a:latin typeface="宋体" pitchFamily="2" charset="-122"/>
                <a:cs typeface="Times New Roman" panose="02020603050405020304" pitchFamily="18" charset="0"/>
              </a:rPr>
              <a:t>】</a:t>
            </a:r>
            <a:r>
              <a:rPr lang="zh-CN" altLang="en-US" sz="2000" dirty="0" smtClean="0">
                <a:latin typeface="宋体" pitchFamily="2" charset="-122"/>
                <a:cs typeface="Times New Roman" panose="02020603050405020304" pitchFamily="18" charset="0"/>
              </a:rPr>
              <a:t>在电子税务局端不是必填项，但实际应填写，海关企业代码为</a:t>
            </a:r>
            <a:r>
              <a:rPr lang="en-US" altLang="zh-CN" sz="2000" dirty="0" smtClean="0">
                <a:latin typeface="宋体" pitchFamily="2" charset="-122"/>
                <a:cs typeface="Times New Roman" panose="02020603050405020304" pitchFamily="18" charset="0"/>
              </a:rPr>
              <a:t>《</a:t>
            </a:r>
            <a:r>
              <a:rPr lang="zh-CN" altLang="en-US" sz="2000" dirty="0" smtClean="0">
                <a:latin typeface="宋体" pitchFamily="2" charset="-122"/>
                <a:cs typeface="Times New Roman" panose="02020603050405020304" pitchFamily="18" charset="0"/>
              </a:rPr>
              <a:t>海关进出口货物收发货人备案回执</a:t>
            </a:r>
            <a:r>
              <a:rPr lang="en-US" altLang="zh-CN" sz="2000" dirty="0" smtClean="0">
                <a:latin typeface="宋体" pitchFamily="2" charset="-122"/>
                <a:cs typeface="Times New Roman" panose="02020603050405020304" pitchFamily="18" charset="0"/>
              </a:rPr>
              <a:t>》</a:t>
            </a:r>
            <a:r>
              <a:rPr lang="zh-CN" altLang="en-US" sz="2000" dirty="0" smtClean="0">
                <a:latin typeface="宋体" pitchFamily="2" charset="-122"/>
                <a:cs typeface="Times New Roman" panose="02020603050405020304" pitchFamily="18" charset="0"/>
              </a:rPr>
              <a:t>上的</a:t>
            </a:r>
            <a:r>
              <a:rPr lang="en-US" altLang="zh-CN" sz="2000" dirty="0" smtClean="0">
                <a:latin typeface="宋体" pitchFamily="2" charset="-122"/>
                <a:cs typeface="Times New Roman" panose="02020603050405020304" pitchFamily="18" charset="0"/>
              </a:rPr>
              <a:t>10</a:t>
            </a:r>
            <a:r>
              <a:rPr lang="zh-CN" altLang="en-US" sz="2000" dirty="0" smtClean="0">
                <a:latin typeface="宋体" pitchFamily="2" charset="-122"/>
                <a:cs typeface="Times New Roman" panose="02020603050405020304" pitchFamily="18" charset="0"/>
              </a:rPr>
              <a:t>位数代码。</a:t>
            </a:r>
            <a:br>
              <a:rPr lang="zh-CN" altLang="en-US" sz="2000" dirty="0" smtClean="0">
                <a:latin typeface="宋体" pitchFamily="2" charset="-122"/>
                <a:cs typeface="Times New Roman" panose="02020603050405020304" pitchFamily="18" charset="0"/>
              </a:rPr>
            </a:br>
            <a:r>
              <a:rPr lang="zh-CN" altLang="en-US" sz="2000" dirty="0" smtClean="0">
                <a:latin typeface="宋体" pitchFamily="2" charset="-122"/>
                <a:cs typeface="Times New Roman" panose="02020603050405020304" pitchFamily="18" charset="0"/>
              </a:rPr>
              <a:t>（</a:t>
            </a:r>
            <a:r>
              <a:rPr lang="en-US" altLang="zh-CN" sz="2000" dirty="0" smtClean="0">
                <a:latin typeface="宋体" pitchFamily="2" charset="-122"/>
                <a:cs typeface="Times New Roman" panose="02020603050405020304" pitchFamily="18" charset="0"/>
              </a:rPr>
              <a:t>4</a:t>
            </a:r>
            <a:r>
              <a:rPr lang="zh-CN" altLang="en-US" sz="2000" dirty="0" smtClean="0">
                <a:latin typeface="宋体" pitchFamily="2" charset="-122"/>
                <a:cs typeface="Times New Roman" panose="02020603050405020304" pitchFamily="18" charset="0"/>
              </a:rPr>
              <a:t>）根据自身业务情况选择</a:t>
            </a:r>
            <a:r>
              <a:rPr lang="en-US" altLang="zh-CN" sz="2000" dirty="0" smtClean="0">
                <a:latin typeface="宋体" pitchFamily="2" charset="-122"/>
                <a:cs typeface="Times New Roman" panose="02020603050405020304" pitchFamily="18" charset="0"/>
              </a:rPr>
              <a:t>【</a:t>
            </a:r>
            <a:r>
              <a:rPr lang="zh-CN" altLang="en-US" sz="2000" dirty="0" smtClean="0">
                <a:latin typeface="宋体" pitchFamily="2" charset="-122"/>
                <a:cs typeface="Times New Roman" panose="02020603050405020304" pitchFamily="18" charset="0"/>
              </a:rPr>
              <a:t>是否提供零税率应税服务</a:t>
            </a:r>
            <a:r>
              <a:rPr lang="en-US" altLang="zh-CN" sz="2000" dirty="0" smtClean="0">
                <a:latin typeface="宋体" pitchFamily="2" charset="-122"/>
                <a:cs typeface="Times New Roman" panose="02020603050405020304" pitchFamily="18" charset="0"/>
              </a:rPr>
              <a:t>】</a:t>
            </a:r>
            <a:r>
              <a:rPr lang="zh-CN" altLang="en-US" sz="2000" dirty="0" smtClean="0">
                <a:latin typeface="宋体" pitchFamily="2" charset="-122"/>
                <a:cs typeface="Times New Roman" panose="02020603050405020304" pitchFamily="18" charset="0"/>
              </a:rPr>
              <a:t>，如有零税率业务，选“是”并在页面下方</a:t>
            </a:r>
            <a:r>
              <a:rPr lang="en-US" altLang="zh-CN" sz="2000" dirty="0" smtClean="0">
                <a:latin typeface="宋体" pitchFamily="2" charset="-122"/>
                <a:cs typeface="Times New Roman" panose="02020603050405020304" pitchFamily="18" charset="0"/>
              </a:rPr>
              <a:t>【</a:t>
            </a:r>
            <a:r>
              <a:rPr lang="zh-CN" altLang="en-US" sz="2000" dirty="0" smtClean="0">
                <a:latin typeface="宋体" pitchFamily="2" charset="-122"/>
                <a:cs typeface="Times New Roman" panose="02020603050405020304" pitchFamily="18" charset="0"/>
              </a:rPr>
              <a:t>提供零税率应税服务代码</a:t>
            </a:r>
            <a:r>
              <a:rPr lang="en-US" altLang="zh-CN" sz="2000" dirty="0" smtClean="0">
                <a:latin typeface="宋体" pitchFamily="2" charset="-122"/>
                <a:cs typeface="Times New Roman" panose="02020603050405020304" pitchFamily="18" charset="0"/>
              </a:rPr>
              <a:t>】</a:t>
            </a:r>
            <a:r>
              <a:rPr lang="zh-CN" altLang="en-US" sz="2000" dirty="0" smtClean="0">
                <a:latin typeface="宋体" pitchFamily="2" charset="-122"/>
                <a:cs typeface="Times New Roman" panose="02020603050405020304" pitchFamily="18" charset="0"/>
              </a:rPr>
              <a:t>中选择对应服务项目；如无零税率业务，则选“否”。</a:t>
            </a:r>
            <a:br>
              <a:rPr lang="zh-CN" altLang="en-US" sz="2000" dirty="0" smtClean="0">
                <a:latin typeface="宋体" pitchFamily="2" charset="-122"/>
                <a:cs typeface="Times New Roman" panose="02020603050405020304" pitchFamily="18" charset="0"/>
              </a:rPr>
            </a:br>
            <a:r>
              <a:rPr lang="zh-CN" altLang="en-US" sz="2000" dirty="0" smtClean="0">
                <a:latin typeface="宋体" pitchFamily="2" charset="-122"/>
                <a:cs typeface="Times New Roman" panose="02020603050405020304" pitchFamily="18" charset="0"/>
              </a:rPr>
              <a:t>（</a:t>
            </a:r>
            <a:r>
              <a:rPr lang="en-US" altLang="zh-CN" sz="2000" dirty="0" smtClean="0">
                <a:latin typeface="宋体" pitchFamily="2" charset="-122"/>
                <a:cs typeface="Times New Roman" panose="02020603050405020304" pitchFamily="18" charset="0"/>
              </a:rPr>
              <a:t>5</a:t>
            </a:r>
            <a:r>
              <a:rPr lang="zh-CN" altLang="en-US" sz="2000" dirty="0" smtClean="0">
                <a:latin typeface="宋体" pitchFamily="2" charset="-122"/>
                <a:cs typeface="Times New Roman" panose="02020603050405020304" pitchFamily="18" charset="0"/>
              </a:rPr>
              <a:t>）</a:t>
            </a:r>
            <a:r>
              <a:rPr lang="en-US" altLang="zh-CN" sz="2000" dirty="0" smtClean="0">
                <a:latin typeface="宋体" pitchFamily="2" charset="-122"/>
                <a:cs typeface="Times New Roman" panose="02020603050405020304" pitchFamily="18" charset="0"/>
              </a:rPr>
              <a:t>【</a:t>
            </a:r>
            <a:r>
              <a:rPr lang="zh-CN" altLang="en-US" sz="2000" dirty="0" smtClean="0">
                <a:latin typeface="宋体" pitchFamily="2" charset="-122"/>
                <a:cs typeface="Times New Roman" panose="02020603050405020304" pitchFamily="18" charset="0"/>
              </a:rPr>
              <a:t>出口退（免）税管理类型</a:t>
            </a:r>
            <a:r>
              <a:rPr lang="en-US" altLang="zh-CN" sz="2000" dirty="0" smtClean="0">
                <a:latin typeface="宋体" pitchFamily="2" charset="-122"/>
                <a:cs typeface="Times New Roman" panose="02020603050405020304" pitchFamily="18" charset="0"/>
              </a:rPr>
              <a:t>】</a:t>
            </a:r>
            <a:r>
              <a:rPr lang="zh-CN" altLang="en-US" sz="2000" dirty="0" smtClean="0">
                <a:latin typeface="宋体" pitchFamily="2" charset="-122"/>
                <a:cs typeface="Times New Roman" panose="02020603050405020304" pitchFamily="18" charset="0"/>
              </a:rPr>
              <a:t>中勾选“</a:t>
            </a:r>
            <a:r>
              <a:rPr lang="zh-CN" altLang="en-US" sz="2000" dirty="0" smtClean="0">
                <a:solidFill>
                  <a:srgbClr val="FF0000"/>
                </a:solidFill>
                <a:latin typeface="宋体" pitchFamily="2" charset="-122"/>
                <a:cs typeface="Times New Roman" panose="02020603050405020304" pitchFamily="18" charset="0"/>
              </a:rPr>
              <a:t>无纸化企业</a:t>
            </a:r>
            <a:r>
              <a:rPr lang="zh-CN" altLang="en-US" sz="2000" dirty="0" smtClean="0">
                <a:latin typeface="宋体" pitchFamily="2" charset="-122"/>
                <a:cs typeface="Times New Roman" panose="02020603050405020304" pitchFamily="18" charset="0"/>
              </a:rPr>
              <a:t>”。</a:t>
            </a:r>
            <a:endParaRPr lang="en-US" altLang="zh-CN" sz="2000" dirty="0" smtClean="0">
              <a:latin typeface="宋体" pitchFamily="2" charset="-122"/>
              <a:cs typeface="Times New Roman" panose="02020603050405020304" pitchFamily="18" charset="0"/>
            </a:endParaRPr>
          </a:p>
          <a:p>
            <a:endParaRPr lang="zh-CN" altLang="en-US" sz="4000" b="1" dirty="0">
              <a:latin typeface="宋体" pitchFamily="2" charset="-122"/>
              <a:cs typeface="宋体" panose="02010600030101010101" pitchFamily="2" charset="-122"/>
            </a:endParaRPr>
          </a:p>
          <a:p>
            <a:endParaRPr lang="en-US" altLang="zh-CN" sz="2400" b="1" dirty="0">
              <a:latin typeface="宋体" pitchFamily="2" charset="-122"/>
              <a:cs typeface="Times New Roman" panose="02020603050405020304" pitchFamily="18" charset="0"/>
            </a:endParaRPr>
          </a:p>
        </p:txBody>
      </p:sp>
    </p:spTree>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标题 1">
            <a:extLst>
              <a:ext uri="{FF2B5EF4-FFF2-40B4-BE49-F238E27FC236}">
                <a16:creationId xmlns="" xmlns:a16="http://schemas.microsoft.com/office/drawing/2014/main" id="{2519866E-88EC-4875-8D11-947A718C68BF}"/>
              </a:ext>
            </a:extLst>
          </p:cNvPr>
          <p:cNvSpPr>
            <a:spLocks noGrp="1"/>
          </p:cNvSpPr>
          <p:nvPr>
            <p:ph type="title" idx="4294967295"/>
          </p:nvPr>
        </p:nvSpPr>
        <p:spPr bwMode="auto">
          <a:xfrm>
            <a:off x="1314451"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zh-CN" altLang="en-US" sz="3600" b="1" dirty="0">
                <a:effectLst>
                  <a:outerShdw blurRad="38100" dist="38100" dir="2700000" algn="tl">
                    <a:srgbClr val="000000">
                      <a:alpha val="43137"/>
                    </a:srgbClr>
                  </a:outerShdw>
                </a:effectLst>
                <a:latin typeface="隶书" pitchFamily="49" charset="-122"/>
                <a:ea typeface="隶书" pitchFamily="49" charset="-122"/>
              </a:rPr>
              <a:t>外贸企业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333467" y="2071678"/>
            <a:ext cx="9525067" cy="2428892"/>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endParaRPr lang="en-US" altLang="zh-CN" sz="2400" b="1" dirty="0" smtClean="0">
              <a:solidFill>
                <a:schemeClr val="tx1"/>
              </a:solidFill>
              <a:latin typeface="微软雅黑" panose="020B0503020204020204" pitchFamily="34" charset="-122"/>
              <a:cs typeface="宋体" panose="02010600030101010101" pitchFamily="2" charset="-122"/>
              <a:sym typeface="+mn-ea"/>
            </a:endParaRPr>
          </a:p>
          <a:p>
            <a:pPr eaLnBrk="1" hangingPunct="1">
              <a:lnSpc>
                <a:spcPct val="150000"/>
              </a:lnSpc>
              <a:defRPr/>
            </a:pPr>
            <a:r>
              <a:rPr lang="en-US" altLang="zh-CN" sz="2400" b="1" dirty="0" smtClean="0">
                <a:solidFill>
                  <a:schemeClr val="tx1"/>
                </a:solidFill>
                <a:latin typeface="微软雅黑" panose="020B0503020204020204" pitchFamily="34" charset="-122"/>
                <a:cs typeface="宋体" panose="02010600030101010101" pitchFamily="2" charset="-122"/>
                <a:sym typeface="+mn-ea"/>
              </a:rPr>
              <a:t>2</a:t>
            </a:r>
            <a:r>
              <a:rPr lang="en-US" altLang="zh-CN" sz="2400" b="1" dirty="0">
                <a:solidFill>
                  <a:schemeClr val="tx1"/>
                </a:solidFill>
                <a:latin typeface="微软雅黑" panose="020B0503020204020204" pitchFamily="34" charset="-122"/>
                <a:cs typeface="宋体" panose="02010600030101010101" pitchFamily="2" charset="-122"/>
                <a:sym typeface="+mn-ea"/>
              </a:rPr>
              <a:t>.</a:t>
            </a:r>
            <a:r>
              <a:rPr lang="zh-CN" altLang="en-US" sz="2400" b="1" dirty="0">
                <a:solidFill>
                  <a:schemeClr val="tx1"/>
                </a:solidFill>
                <a:latin typeface="微软雅黑" panose="020B0503020204020204" pitchFamily="34" charset="-122"/>
                <a:cs typeface="宋体" panose="02010600030101010101" pitchFamily="2" charset="-122"/>
                <a:sym typeface="+mn-ea"/>
              </a:rPr>
              <a:t>外贸企业出口委托加工修理修配货物：</a:t>
            </a:r>
          </a:p>
          <a:p>
            <a:pPr eaLnBrk="1" hangingPunct="1">
              <a:lnSpc>
                <a:spcPct val="150000"/>
              </a:lnSpc>
              <a:defRPr/>
            </a:pPr>
            <a:r>
              <a:rPr lang="zh-CN" altLang="en-US" sz="2400" b="1" dirty="0">
                <a:solidFill>
                  <a:srgbClr val="002060"/>
                </a:solidFill>
                <a:latin typeface="微软雅黑" panose="020B0503020204020204" pitchFamily="34" charset="-122"/>
                <a:cs typeface="宋体" panose="02010600030101010101" pitchFamily="2" charset="-122"/>
                <a:sym typeface="+mn-ea"/>
              </a:rPr>
              <a:t>增值税应退税额</a:t>
            </a:r>
            <a:r>
              <a:rPr lang="zh-CN" altLang="en-US" sz="2400" b="1" dirty="0" smtClean="0">
                <a:solidFill>
                  <a:srgbClr val="002060"/>
                </a:solidFill>
                <a:latin typeface="微软雅黑" panose="020B0503020204020204" pitchFamily="34" charset="-122"/>
                <a:cs typeface="宋体" panose="02010600030101010101" pitchFamily="2" charset="-122"/>
                <a:sym typeface="+mn-ea"/>
              </a:rPr>
              <a:t>＝</a:t>
            </a:r>
            <a:endParaRPr lang="en-US" altLang="zh-CN" sz="2400" b="1" dirty="0" smtClean="0">
              <a:solidFill>
                <a:srgbClr val="002060"/>
              </a:solidFill>
              <a:latin typeface="微软雅黑" panose="020B0503020204020204" pitchFamily="34" charset="-122"/>
              <a:cs typeface="宋体" panose="02010600030101010101" pitchFamily="2" charset="-122"/>
              <a:sym typeface="+mn-ea"/>
            </a:endParaRPr>
          </a:p>
          <a:p>
            <a:pPr eaLnBrk="1" hangingPunct="1">
              <a:lnSpc>
                <a:spcPct val="150000"/>
              </a:lnSpc>
              <a:defRPr/>
            </a:pPr>
            <a:r>
              <a:rPr lang="zh-CN" altLang="en-US" sz="2400" b="1" dirty="0" smtClean="0">
                <a:solidFill>
                  <a:srgbClr val="002060"/>
                </a:solidFill>
                <a:latin typeface="微软雅黑" panose="020B0503020204020204" pitchFamily="34" charset="-122"/>
                <a:cs typeface="宋体" panose="02010600030101010101" pitchFamily="2" charset="-122"/>
                <a:sym typeface="+mn-ea"/>
              </a:rPr>
              <a:t>增值税</a:t>
            </a:r>
            <a:r>
              <a:rPr lang="zh-CN" altLang="en-US" sz="2400" b="1" dirty="0">
                <a:solidFill>
                  <a:srgbClr val="002060"/>
                </a:solidFill>
                <a:latin typeface="微软雅黑" panose="020B0503020204020204" pitchFamily="34" charset="-122"/>
                <a:cs typeface="宋体" panose="02010600030101010101" pitchFamily="2" charset="-122"/>
                <a:sym typeface="+mn-ea"/>
              </a:rPr>
              <a:t>退（免）税计税依据</a:t>
            </a:r>
            <a:r>
              <a:rPr lang="en-US" altLang="zh-CN" sz="2400" b="1" dirty="0">
                <a:solidFill>
                  <a:srgbClr val="002060"/>
                </a:solidFill>
                <a:latin typeface="微软雅黑" panose="020B0503020204020204" pitchFamily="34" charset="-122"/>
                <a:cs typeface="宋体" panose="02010600030101010101" pitchFamily="2" charset="-122"/>
                <a:sym typeface="+mn-ea"/>
              </a:rPr>
              <a:t>×</a:t>
            </a:r>
            <a:r>
              <a:rPr lang="zh-CN" altLang="en-US" sz="2400" b="1" dirty="0">
                <a:solidFill>
                  <a:srgbClr val="002060"/>
                </a:solidFill>
                <a:latin typeface="微软雅黑" panose="020B0503020204020204" pitchFamily="34" charset="-122"/>
                <a:cs typeface="宋体" panose="02010600030101010101" pitchFamily="2" charset="-122"/>
                <a:sym typeface="+mn-ea"/>
              </a:rPr>
              <a:t>出口货物退税率 </a:t>
            </a:r>
          </a:p>
          <a:p>
            <a:pPr eaLnBrk="1" hangingPunct="1">
              <a:lnSpc>
                <a:spcPct val="150000"/>
              </a:lnSpc>
              <a:defRPr/>
            </a:pPr>
            <a:r>
              <a:rPr lang="zh-CN" altLang="en-US" sz="2400" b="1" dirty="0">
                <a:solidFill>
                  <a:srgbClr val="0070C0"/>
                </a:solidFill>
                <a:latin typeface="微软雅黑" panose="020B0503020204020204" pitchFamily="34" charset="-122"/>
                <a:cs typeface="宋体" panose="02010600030101010101" pitchFamily="2" charset="-122"/>
                <a:sym typeface="+mn-ea"/>
              </a:rPr>
              <a:t/>
            </a:r>
            <a:br>
              <a:rPr lang="zh-CN" altLang="en-US" sz="2400" b="1" dirty="0">
                <a:solidFill>
                  <a:srgbClr val="0070C0"/>
                </a:solidFill>
                <a:latin typeface="微软雅黑" panose="020B0503020204020204" pitchFamily="34" charset="-122"/>
                <a:cs typeface="宋体" panose="02010600030101010101" pitchFamily="2" charset="-122"/>
                <a:sym typeface="+mn-ea"/>
              </a:rPr>
            </a:br>
            <a:endParaRPr lang="zh-CN" altLang="en-US" sz="2400" b="1" dirty="0">
              <a:solidFill>
                <a:srgbClr val="0070C0"/>
              </a:solidFill>
              <a:latin typeface="微软雅黑" panose="020B0503020204020204" pitchFamily="34" charset="-122"/>
              <a:cs typeface="宋体" panose="02010600030101010101" pitchFamily="2" charset="-122"/>
              <a:sym typeface="+mn-ea"/>
            </a:endParaRPr>
          </a:p>
        </p:txBody>
      </p:sp>
      <p:grpSp>
        <p:nvGrpSpPr>
          <p:cNvPr id="2" name="组合 5">
            <a:extLst>
              <a:ext uri="{FF2B5EF4-FFF2-40B4-BE49-F238E27FC236}">
                <a16:creationId xmlns="" xmlns:a16="http://schemas.microsoft.com/office/drawing/2014/main" id="{116205C9-0E7D-4F19-A24A-DC4551B23CCD}"/>
              </a:ext>
            </a:extLst>
          </p:cNvPr>
          <p:cNvGrpSpPr>
            <a:grpSpLocks/>
          </p:cNvGrpSpPr>
          <p:nvPr/>
        </p:nvGrpSpPr>
        <p:grpSpPr bwMode="auto">
          <a:xfrm>
            <a:off x="1333467" y="1479550"/>
            <a:ext cx="4657759" cy="444500"/>
            <a:chOff x="2199" y="3349"/>
            <a:chExt cx="2536" cy="69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7" name=" 220">
              <a:extLst>
                <a:ext uri="{FF2B5EF4-FFF2-40B4-BE49-F238E27FC236}">
                  <a16:creationId xmlns="" xmlns:a16="http://schemas.microsoft.com/office/drawing/2014/main" id="{79B340AC-999E-40E7-B5CC-F5340D49E84B}"/>
                </a:ext>
              </a:extLst>
            </p:cNvPr>
            <p:cNvSpPr/>
            <p:nvPr/>
          </p:nvSpPr>
          <p:spPr>
            <a:xfrm>
              <a:off x="2199" y="3349"/>
              <a:ext cx="2536" cy="698"/>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cxnSp>
        <p:nvCxnSpPr>
          <p:cNvPr id="9" name="直接连接符 6">
            <a:extLst>
              <a:ext uri="{FF2B5EF4-FFF2-40B4-BE49-F238E27FC236}">
                <a16:creationId xmlns="" xmlns:a16="http://schemas.microsoft.com/office/drawing/2014/main" id="{C8256B62-2C23-4E4B-B5BE-26B3A56C9A06}"/>
              </a:ext>
            </a:extLst>
          </p:cNvPr>
          <p:cNvCxnSpPr>
            <a:cxnSpLocks/>
          </p:cNvCxnSpPr>
          <p:nvPr/>
        </p:nvCxnSpPr>
        <p:spPr>
          <a:xfrm>
            <a:off x="3138490" y="1911350"/>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14" name="圆角矩形 3">
            <a:extLst>
              <a:ext uri="{FF2B5EF4-FFF2-40B4-BE49-F238E27FC236}">
                <a16:creationId xmlns="" xmlns:a16="http://schemas.microsoft.com/office/drawing/2014/main" id="{7D78D27A-AE32-4790-9F5A-604A04E1126F}"/>
              </a:ext>
            </a:extLst>
          </p:cNvPr>
          <p:cNvSpPr/>
          <p:nvPr/>
        </p:nvSpPr>
        <p:spPr bwMode="auto">
          <a:xfrm>
            <a:off x="1428717" y="3357563"/>
            <a:ext cx="3718049" cy="428629"/>
          </a:xfrm>
          <a:prstGeom prst="roundRect">
            <a:avLst/>
          </a:prstGeom>
          <a:noFill/>
          <a:ln w="28575">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0" rIns="91436" bIns="0" anchor="b"/>
          <a:lstStyle/>
          <a:p>
            <a:pPr algn="ctr" defTabSz="914099" eaLnBrk="1" hangingPunct="1">
              <a:defRPr/>
            </a:pPr>
            <a:endParaRPr lang="zh-CN" altLang="en-US" sz="2300" dirty="0">
              <a:solidFill>
                <a:srgbClr val="FFFFFF"/>
              </a:solidFill>
            </a:endParaRPr>
          </a:p>
        </p:txBody>
      </p:sp>
      <p:sp>
        <p:nvSpPr>
          <p:cNvPr id="16" name="右箭头 5">
            <a:extLst>
              <a:ext uri="{FF2B5EF4-FFF2-40B4-BE49-F238E27FC236}">
                <a16:creationId xmlns="" xmlns:a16="http://schemas.microsoft.com/office/drawing/2014/main" id="{AA53E6B6-8FC9-4BFC-9736-AF2DD14F1BF3}"/>
              </a:ext>
            </a:extLst>
          </p:cNvPr>
          <p:cNvSpPr/>
          <p:nvPr/>
        </p:nvSpPr>
        <p:spPr bwMode="auto">
          <a:xfrm rot="5400000">
            <a:off x="3044827" y="3951292"/>
            <a:ext cx="614363" cy="427037"/>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0" rIns="91436" bIns="0" anchor="b"/>
          <a:lstStyle/>
          <a:p>
            <a:pPr algn="ctr" defTabSz="914099" eaLnBrk="1" hangingPunct="1">
              <a:defRPr/>
            </a:pPr>
            <a:endParaRPr lang="zh-CN" altLang="en-US" sz="2300" dirty="0">
              <a:solidFill>
                <a:srgbClr val="FFFFFF"/>
              </a:solidFill>
            </a:endParaRPr>
          </a:p>
        </p:txBody>
      </p:sp>
      <p:sp>
        <p:nvSpPr>
          <p:cNvPr id="17" name="TextBox 6">
            <a:extLst>
              <a:ext uri="{FF2B5EF4-FFF2-40B4-BE49-F238E27FC236}">
                <a16:creationId xmlns="" xmlns:a16="http://schemas.microsoft.com/office/drawing/2014/main" id="{71010B93-721E-4429-A2D6-9FE7D35F9B22}"/>
              </a:ext>
            </a:extLst>
          </p:cNvPr>
          <p:cNvSpPr txBox="1">
            <a:spLocks noChangeArrowheads="1"/>
          </p:cNvSpPr>
          <p:nvPr/>
        </p:nvSpPr>
        <p:spPr bwMode="auto">
          <a:xfrm>
            <a:off x="2202155" y="4850673"/>
            <a:ext cx="73343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b="1" dirty="0">
                <a:solidFill>
                  <a:srgbClr val="FF0000"/>
                </a:solidFill>
                <a:latin typeface="华文楷体" panose="02010600040101010101" pitchFamily="2" charset="-122"/>
                <a:ea typeface="华文楷体" panose="02010600040101010101" pitchFamily="2" charset="-122"/>
                <a:cs typeface="Arial" panose="020B0604020202020204" pitchFamily="34" charset="0"/>
              </a:rPr>
              <a:t>加工修理修配费用增值税专用发票注明的金额。外贸企业应将加工修理修配使用的原材料（进料加工海关保税进口料件除外）作价销售给受托加工修理修配的生产企业，受托加工修理修配的生产企业应将原材料成本并入加工修理修配费用开具发票。</a:t>
            </a:r>
            <a:endParaRPr lang="zh-CN" altLang="en-US" sz="1600" b="1" dirty="0">
              <a:solidFill>
                <a:schemeClr val="bg1"/>
              </a:solidFill>
              <a:latin typeface="华文楷体" panose="02010600040101010101" pitchFamily="2" charset="-122"/>
              <a:ea typeface="华文楷体" panose="02010600040101010101" pitchFamily="2" charset="-122"/>
              <a:cs typeface="Arial" panose="020B0604020202020204" pitchFamily="34" charset="0"/>
            </a:endParaRPr>
          </a:p>
        </p:txBody>
      </p:sp>
      <p:sp>
        <p:nvSpPr>
          <p:cNvPr id="18" name="圆角矩形 4">
            <a:extLst>
              <a:ext uri="{FF2B5EF4-FFF2-40B4-BE49-F238E27FC236}">
                <a16:creationId xmlns="" xmlns:a16="http://schemas.microsoft.com/office/drawing/2014/main" id="{3DC95413-E7E3-420E-8F99-F5DA5A8AA9F6}"/>
              </a:ext>
            </a:extLst>
          </p:cNvPr>
          <p:cNvSpPr/>
          <p:nvPr/>
        </p:nvSpPr>
        <p:spPr bwMode="auto">
          <a:xfrm>
            <a:off x="1978999" y="4685210"/>
            <a:ext cx="8044567" cy="1375955"/>
          </a:xfrm>
          <a:prstGeom prst="roundRect">
            <a:avLst/>
          </a:prstGeom>
          <a:noFill/>
          <a:ln w="28575">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0" rIns="91436" bIns="0" anchor="b"/>
          <a:lstStyle/>
          <a:p>
            <a:pPr algn="ctr" defTabSz="914099" eaLnBrk="1" hangingPunct="1">
              <a:defRPr/>
            </a:pPr>
            <a:endParaRPr lang="zh-CN" altLang="en-US" sz="2300" dirty="0">
              <a:solidFill>
                <a:srgbClr val="FFFFFF"/>
              </a:solidFill>
            </a:endParaRPr>
          </a:p>
        </p:txBody>
      </p:sp>
      <p:sp>
        <p:nvSpPr>
          <p:cNvPr id="8" name="标题 1">
            <a:extLst>
              <a:ext uri="{FF2B5EF4-FFF2-40B4-BE49-F238E27FC236}">
                <a16:creationId xmlns="" xmlns:a16="http://schemas.microsoft.com/office/drawing/2014/main" id="{C52DE1CC-7D21-4A82-84AF-E6424FC3FC25}"/>
              </a:ext>
            </a:extLst>
          </p:cNvPr>
          <p:cNvSpPr>
            <a:spLocks noGrp="1"/>
          </p:cNvSpPr>
          <p:nvPr/>
        </p:nvSpPr>
        <p:spPr>
          <a:xfrm>
            <a:off x="1397000" y="1568934"/>
            <a:ext cx="5365755" cy="355116"/>
          </a:xfrm>
          <a:prstGeom prst="rect">
            <a:avLst/>
          </a:prstGeom>
          <a:noFill/>
          <a:ln>
            <a:noFill/>
          </a:ln>
        </p:spPr>
        <p:txBody>
          <a:bodyPr/>
          <a:lstStyle>
            <a:lvl1pPr algn="l" rtl="0" fontAlgn="base">
              <a:lnSpc>
                <a:spcPct val="90000"/>
              </a:lnSpc>
              <a:spcBef>
                <a:spcPct val="0"/>
              </a:spcBef>
              <a:spcAft>
                <a:spcPct val="0"/>
              </a:spcAft>
              <a:defRPr sz="28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eaLnBrk="1" hangingPunct="1">
              <a:defRPr/>
            </a:pPr>
            <a:r>
              <a:rPr lang="zh-CN" altLang="en-US" sz="2000" dirty="0" smtClean="0">
                <a:solidFill>
                  <a:schemeClr val="tx1">
                    <a:lumMod val="75000"/>
                    <a:lumOff val="25000"/>
                  </a:schemeClr>
                </a:solidFill>
                <a:latin typeface="微软雅黑" panose="020B0503020204020204" pitchFamily="34" charset="-122"/>
              </a:rPr>
              <a:t>三、</a:t>
            </a:r>
            <a:r>
              <a:rPr lang="zh-CN" altLang="en-US" sz="2000" dirty="0">
                <a:solidFill>
                  <a:schemeClr val="tx1">
                    <a:lumMod val="75000"/>
                    <a:lumOff val="25000"/>
                  </a:schemeClr>
                </a:solidFill>
                <a:latin typeface="微软雅黑" panose="020B0503020204020204" pitchFamily="34" charset="-122"/>
              </a:rPr>
              <a:t>出口退</a:t>
            </a:r>
            <a:r>
              <a:rPr lang="en-US" altLang="zh-CN" sz="2000" dirty="0">
                <a:solidFill>
                  <a:schemeClr val="tx1">
                    <a:lumMod val="75000"/>
                    <a:lumOff val="25000"/>
                  </a:schemeClr>
                </a:solidFill>
                <a:latin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rPr>
              <a:t>免</a:t>
            </a:r>
            <a:r>
              <a:rPr lang="en-US" altLang="zh-CN" sz="2000" dirty="0">
                <a:solidFill>
                  <a:schemeClr val="tx1">
                    <a:lumMod val="75000"/>
                    <a:lumOff val="25000"/>
                  </a:schemeClr>
                </a:solidFill>
                <a:latin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rPr>
              <a:t>税</a:t>
            </a:r>
            <a:r>
              <a:rPr lang="zh-CN" altLang="en-US" sz="2000" dirty="0" smtClean="0">
                <a:solidFill>
                  <a:schemeClr val="tx1">
                    <a:lumMod val="75000"/>
                    <a:lumOff val="25000"/>
                  </a:schemeClr>
                </a:solidFill>
                <a:latin typeface="微软雅黑" panose="020B0503020204020204" pitchFamily="34" charset="-122"/>
              </a:rPr>
              <a:t>计算公式</a:t>
            </a:r>
            <a:endParaRPr lang="zh-CN" altLang="en-US" sz="2000" dirty="0">
              <a:solidFill>
                <a:schemeClr val="tx1">
                  <a:lumMod val="75000"/>
                  <a:lumOff val="25000"/>
                </a:schemeClr>
              </a:solidFill>
              <a:latin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animBg="1"/>
      <p:bldP spid="17" grpId="0"/>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标题 1">
            <a:extLst>
              <a:ext uri="{FF2B5EF4-FFF2-40B4-BE49-F238E27FC236}">
                <a16:creationId xmlns="" xmlns:a16="http://schemas.microsoft.com/office/drawing/2014/main" id="{2519866E-88EC-4875-8D11-947A718C68BF}"/>
              </a:ext>
            </a:extLst>
          </p:cNvPr>
          <p:cNvSpPr>
            <a:spLocks noGrp="1"/>
          </p:cNvSpPr>
          <p:nvPr>
            <p:ph type="title" idx="4294967295"/>
          </p:nvPr>
        </p:nvSpPr>
        <p:spPr bwMode="auto">
          <a:xfrm>
            <a:off x="1314451"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zh-CN" altLang="en-US" sz="3600" b="1" dirty="0">
                <a:effectLst>
                  <a:outerShdw blurRad="38100" dist="38100" dir="2700000" algn="tl">
                    <a:srgbClr val="000000">
                      <a:alpha val="43137"/>
                    </a:srgbClr>
                  </a:outerShdw>
                </a:effectLst>
                <a:latin typeface="隶书" pitchFamily="49" charset="-122"/>
                <a:ea typeface="隶书" pitchFamily="49" charset="-122"/>
              </a:rPr>
              <a:t>外贸企业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333467" y="2071678"/>
            <a:ext cx="9525067" cy="3745648"/>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zh-CN" altLang="en-US" sz="2400" b="1" dirty="0" smtClean="0">
                <a:solidFill>
                  <a:srgbClr val="0070C0"/>
                </a:solidFill>
                <a:latin typeface="微软雅黑" panose="020B0503020204020204" pitchFamily="34" charset="-122"/>
                <a:cs typeface="宋体" panose="02010600030101010101" pitchFamily="2" charset="-122"/>
                <a:sym typeface="+mn-ea"/>
              </a:rPr>
              <a:t>符合退税规定的增值税专用发票→进项退税，销项免税</a:t>
            </a:r>
            <a:endParaRPr lang="en-US" altLang="zh-CN" sz="2400" b="1" dirty="0" smtClean="0">
              <a:solidFill>
                <a:srgbClr val="0070C0"/>
              </a:solidFill>
              <a:latin typeface="微软雅黑" panose="020B0503020204020204" pitchFamily="34" charset="-122"/>
              <a:cs typeface="宋体" panose="02010600030101010101" pitchFamily="2" charset="-122"/>
              <a:sym typeface="+mn-ea"/>
            </a:endParaRPr>
          </a:p>
          <a:p>
            <a:pPr eaLnBrk="1" hangingPunct="1">
              <a:lnSpc>
                <a:spcPct val="150000"/>
              </a:lnSpc>
              <a:defRPr/>
            </a:pPr>
            <a:r>
              <a:rPr lang="zh-CN" altLang="en-US" sz="2400" b="1" dirty="0" smtClean="0">
                <a:solidFill>
                  <a:srgbClr val="0070C0"/>
                </a:solidFill>
                <a:latin typeface="微软雅黑" panose="020B0503020204020204" pitchFamily="34" charset="-122"/>
                <a:cs typeface="宋体" panose="02010600030101010101" pitchFamily="2" charset="-122"/>
                <a:sym typeface="+mn-ea"/>
              </a:rPr>
              <a:t>不符合退税规定的增值税专用发票→进项不抵扣、不退税，销项免税</a:t>
            </a:r>
            <a:endParaRPr lang="en-US" altLang="zh-CN" sz="2400" b="1" dirty="0" smtClean="0">
              <a:solidFill>
                <a:srgbClr val="0070C0"/>
              </a:solidFill>
              <a:latin typeface="微软雅黑" panose="020B0503020204020204" pitchFamily="34" charset="-122"/>
              <a:cs typeface="宋体" panose="02010600030101010101" pitchFamily="2" charset="-122"/>
              <a:sym typeface="+mn-ea"/>
            </a:endParaRPr>
          </a:p>
          <a:p>
            <a:pPr eaLnBrk="1" hangingPunct="1">
              <a:lnSpc>
                <a:spcPct val="150000"/>
              </a:lnSpc>
              <a:defRPr/>
            </a:pPr>
            <a:r>
              <a:rPr lang="zh-CN" altLang="en-US" sz="2400" b="1" dirty="0" smtClean="0">
                <a:solidFill>
                  <a:srgbClr val="0070C0"/>
                </a:solidFill>
                <a:latin typeface="微软雅黑" panose="020B0503020204020204" pitchFamily="34" charset="-122"/>
                <a:cs typeface="宋体" panose="02010600030101010101" pitchFamily="2" charset="-122"/>
                <a:sym typeface="+mn-ea"/>
              </a:rPr>
              <a:t>普通发票→不退税、销项免税</a:t>
            </a:r>
            <a:endParaRPr lang="en-US" altLang="zh-CN" sz="2400" b="1" dirty="0" smtClean="0">
              <a:solidFill>
                <a:srgbClr val="0070C0"/>
              </a:solidFill>
              <a:latin typeface="微软雅黑" panose="020B0503020204020204" pitchFamily="34" charset="-122"/>
              <a:cs typeface="宋体" panose="02010600030101010101" pitchFamily="2" charset="-122"/>
              <a:sym typeface="+mn-ea"/>
            </a:endParaRPr>
          </a:p>
          <a:p>
            <a:pPr eaLnBrk="1" hangingPunct="1">
              <a:lnSpc>
                <a:spcPct val="150000"/>
              </a:lnSpc>
              <a:defRPr/>
            </a:pPr>
            <a:r>
              <a:rPr lang="zh-CN" altLang="en-US" sz="2400" b="1" dirty="0" smtClean="0">
                <a:solidFill>
                  <a:srgbClr val="0070C0"/>
                </a:solidFill>
                <a:latin typeface="微软雅黑" panose="020B0503020204020204" pitchFamily="34" charset="-122"/>
                <a:cs typeface="宋体" panose="02010600030101010101" pitchFamily="2" charset="-122"/>
                <a:sym typeface="+mn-ea"/>
              </a:rPr>
              <a:t>未取得进项发票→销项按适用税率征税</a:t>
            </a:r>
            <a:endParaRPr lang="en-US" altLang="zh-CN" sz="2400" b="1" dirty="0" smtClean="0">
              <a:solidFill>
                <a:srgbClr val="0070C0"/>
              </a:solidFill>
              <a:latin typeface="微软雅黑" panose="020B0503020204020204" pitchFamily="34" charset="-122"/>
              <a:cs typeface="宋体" panose="02010600030101010101" pitchFamily="2" charset="-122"/>
              <a:sym typeface="+mn-ea"/>
            </a:endParaRPr>
          </a:p>
          <a:p>
            <a:pPr eaLnBrk="1" hangingPunct="1">
              <a:lnSpc>
                <a:spcPct val="150000"/>
              </a:lnSpc>
              <a:defRPr/>
            </a:pPr>
            <a:r>
              <a:rPr lang="zh-CN" altLang="en-US" sz="2400" b="1" dirty="0" smtClean="0">
                <a:solidFill>
                  <a:srgbClr val="0070C0"/>
                </a:solidFill>
                <a:latin typeface="微软雅黑" panose="020B0503020204020204" pitchFamily="34" charset="-122"/>
                <a:cs typeface="宋体" panose="02010600030101010101" pitchFamily="2" charset="-122"/>
                <a:sym typeface="+mn-ea"/>
              </a:rPr>
              <a:t>出口退税率为零的商品所对应的报关单项次→进项抵扣，销项按适用</a:t>
            </a:r>
            <a:r>
              <a:rPr lang="zh-CN" altLang="en-US" sz="2400" b="1" smtClean="0">
                <a:solidFill>
                  <a:srgbClr val="0070C0"/>
                </a:solidFill>
                <a:latin typeface="微软雅黑" panose="020B0503020204020204" pitchFamily="34" charset="-122"/>
                <a:cs typeface="宋体" panose="02010600030101010101" pitchFamily="2" charset="-122"/>
                <a:sym typeface="+mn-ea"/>
              </a:rPr>
              <a:t>税率征税</a:t>
            </a:r>
            <a:endParaRPr lang="zh-CN" altLang="en-US" sz="2400" b="1" dirty="0">
              <a:solidFill>
                <a:srgbClr val="0070C0"/>
              </a:solidFill>
              <a:latin typeface="微软雅黑" panose="020B0503020204020204" pitchFamily="34" charset="-122"/>
              <a:cs typeface="宋体" panose="02010600030101010101" pitchFamily="2" charset="-122"/>
              <a:sym typeface="+mn-ea"/>
            </a:endParaRPr>
          </a:p>
        </p:txBody>
      </p:sp>
      <p:grpSp>
        <p:nvGrpSpPr>
          <p:cNvPr id="2" name="组合 5">
            <a:extLst>
              <a:ext uri="{FF2B5EF4-FFF2-40B4-BE49-F238E27FC236}">
                <a16:creationId xmlns="" xmlns:a16="http://schemas.microsoft.com/office/drawing/2014/main" id="{116205C9-0E7D-4F19-A24A-DC4551B23CCD}"/>
              </a:ext>
            </a:extLst>
          </p:cNvPr>
          <p:cNvGrpSpPr>
            <a:grpSpLocks/>
          </p:cNvGrpSpPr>
          <p:nvPr/>
        </p:nvGrpSpPr>
        <p:grpSpPr bwMode="auto">
          <a:xfrm>
            <a:off x="1333467" y="1479550"/>
            <a:ext cx="4657759" cy="444500"/>
            <a:chOff x="2199" y="3349"/>
            <a:chExt cx="2536" cy="69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7" name=" 220">
              <a:extLst>
                <a:ext uri="{FF2B5EF4-FFF2-40B4-BE49-F238E27FC236}">
                  <a16:creationId xmlns="" xmlns:a16="http://schemas.microsoft.com/office/drawing/2014/main" id="{79B340AC-999E-40E7-B5CC-F5340D49E84B}"/>
                </a:ext>
              </a:extLst>
            </p:cNvPr>
            <p:cNvSpPr/>
            <p:nvPr/>
          </p:nvSpPr>
          <p:spPr>
            <a:xfrm>
              <a:off x="2199" y="3349"/>
              <a:ext cx="2536" cy="698"/>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cxnSp>
        <p:nvCxnSpPr>
          <p:cNvPr id="9" name="直接连接符 6">
            <a:extLst>
              <a:ext uri="{FF2B5EF4-FFF2-40B4-BE49-F238E27FC236}">
                <a16:creationId xmlns="" xmlns:a16="http://schemas.microsoft.com/office/drawing/2014/main" id="{C8256B62-2C23-4E4B-B5BE-26B3A56C9A06}"/>
              </a:ext>
            </a:extLst>
          </p:cNvPr>
          <p:cNvCxnSpPr>
            <a:cxnSpLocks/>
          </p:cNvCxnSpPr>
          <p:nvPr/>
        </p:nvCxnSpPr>
        <p:spPr>
          <a:xfrm>
            <a:off x="3138490" y="1911350"/>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8" name="标题 1">
            <a:extLst>
              <a:ext uri="{FF2B5EF4-FFF2-40B4-BE49-F238E27FC236}">
                <a16:creationId xmlns="" xmlns:a16="http://schemas.microsoft.com/office/drawing/2014/main" id="{C52DE1CC-7D21-4A82-84AF-E6424FC3FC25}"/>
              </a:ext>
            </a:extLst>
          </p:cNvPr>
          <p:cNvSpPr>
            <a:spLocks noGrp="1"/>
          </p:cNvSpPr>
          <p:nvPr/>
        </p:nvSpPr>
        <p:spPr>
          <a:xfrm>
            <a:off x="1397000" y="1568934"/>
            <a:ext cx="5365755" cy="355116"/>
          </a:xfrm>
          <a:prstGeom prst="rect">
            <a:avLst/>
          </a:prstGeom>
          <a:noFill/>
          <a:ln>
            <a:noFill/>
          </a:ln>
        </p:spPr>
        <p:txBody>
          <a:bodyPr/>
          <a:lstStyle>
            <a:lvl1pPr algn="l" rtl="0" fontAlgn="base">
              <a:lnSpc>
                <a:spcPct val="90000"/>
              </a:lnSpc>
              <a:spcBef>
                <a:spcPct val="0"/>
              </a:spcBef>
              <a:spcAft>
                <a:spcPct val="0"/>
              </a:spcAft>
              <a:defRPr sz="28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eaLnBrk="1" hangingPunct="1">
              <a:defRPr/>
            </a:pPr>
            <a:r>
              <a:rPr lang="zh-CN" altLang="en-US" sz="2000" dirty="0" smtClean="0">
                <a:solidFill>
                  <a:schemeClr val="tx1">
                    <a:lumMod val="75000"/>
                    <a:lumOff val="25000"/>
                  </a:schemeClr>
                </a:solidFill>
                <a:latin typeface="微软雅黑" panose="020B0503020204020204" pitchFamily="34" charset="-122"/>
              </a:rPr>
              <a:t>四、进项发票的取得及对应处理方法</a:t>
            </a:r>
            <a:endParaRPr lang="zh-CN" altLang="en-US" sz="2000" dirty="0">
              <a:solidFill>
                <a:schemeClr val="tx1">
                  <a:lumMod val="75000"/>
                  <a:lumOff val="25000"/>
                </a:schemeClr>
              </a:solidFill>
              <a:latin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剪去单角的矩形 41"/>
          <p:cNvSpPr/>
          <p:nvPr/>
        </p:nvSpPr>
        <p:spPr>
          <a:xfrm>
            <a:off x="1047715" y="928670"/>
            <a:ext cx="10191821" cy="4929222"/>
          </a:xfrm>
          <a:prstGeom prst="snip1Rect">
            <a:avLst/>
          </a:prstGeom>
          <a:solidFill>
            <a:srgbClr val="FFFFFF">
              <a:lumMod val="9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FFFFFF"/>
              </a:solidFill>
              <a:effectLst/>
              <a:uLnTx/>
              <a:uFillTx/>
              <a:latin typeface="阿里巴巴普惠体" panose="00020600040101010101" pitchFamily="18" charset="-122"/>
            </a:endParaRPr>
          </a:p>
        </p:txBody>
      </p:sp>
      <p:sp>
        <p:nvSpPr>
          <p:cNvPr id="3" name="TextBox 2"/>
          <p:cNvSpPr txBox="1"/>
          <p:nvPr/>
        </p:nvSpPr>
        <p:spPr>
          <a:xfrm>
            <a:off x="1130968" y="998621"/>
            <a:ext cx="10108568" cy="4154984"/>
          </a:xfrm>
          <a:prstGeom prst="rect">
            <a:avLst/>
          </a:prstGeom>
          <a:noFill/>
        </p:spPr>
        <p:txBody>
          <a:bodyPr wrap="square" rtlCol="0">
            <a:spAutoFit/>
          </a:bodyPr>
          <a:lstStyle/>
          <a:p>
            <a:r>
              <a:rPr lang="zh-CN" altLang="en-US" sz="2400" b="1" dirty="0" smtClean="0">
                <a:latin typeface="华文楷体" panose="02010600040101010101" pitchFamily="2" charset="-122"/>
                <a:ea typeface="华文楷体" panose="02010600040101010101" pitchFamily="2" charset="-122"/>
              </a:rPr>
              <a:t>例题：</a:t>
            </a:r>
            <a:endParaRPr lang="en-US" altLang="zh-CN" sz="2400" b="1" dirty="0" smtClean="0">
              <a:latin typeface="华文楷体" panose="02010600040101010101" pitchFamily="2" charset="-122"/>
              <a:ea typeface="华文楷体" panose="02010600040101010101" pitchFamily="2" charset="-122"/>
            </a:endParaRPr>
          </a:p>
          <a:p>
            <a:r>
              <a:rPr lang="zh-CN" altLang="en-US" sz="2400" b="1" dirty="0" smtClean="0">
                <a:latin typeface="华文楷体" panose="02010600040101010101" pitchFamily="2" charset="-122"/>
                <a:ea typeface="华文楷体" panose="02010600040101010101" pitchFamily="2" charset="-122"/>
              </a:rPr>
              <a:t>某外贸公司</a:t>
            </a:r>
            <a:r>
              <a:rPr lang="en-US" altLang="zh-CN" sz="2400" b="1" dirty="0" smtClean="0">
                <a:latin typeface="华文楷体" panose="02010600040101010101" pitchFamily="2" charset="-122"/>
                <a:ea typeface="华文楷体" panose="02010600040101010101" pitchFamily="2" charset="-122"/>
              </a:rPr>
              <a:t>2</a:t>
            </a:r>
            <a:r>
              <a:rPr lang="zh-CN" altLang="en-US" sz="2400" b="1" dirty="0" smtClean="0">
                <a:latin typeface="华文楷体" panose="02010600040101010101" pitchFamily="2" charset="-122"/>
                <a:ea typeface="华文楷体" panose="02010600040101010101" pitchFamily="2" charset="-122"/>
              </a:rPr>
              <a:t>月份购进及出口情况如下</a:t>
            </a:r>
            <a:endParaRPr lang="en-US" altLang="zh-CN" sz="2400" b="1" dirty="0" smtClean="0">
              <a:latin typeface="华文楷体" panose="02010600040101010101" pitchFamily="2" charset="-122"/>
              <a:ea typeface="华文楷体" panose="02010600040101010101" pitchFamily="2" charset="-122"/>
            </a:endParaRPr>
          </a:p>
          <a:p>
            <a:r>
              <a:rPr lang="zh-CN" altLang="en-US" sz="2400" b="1" dirty="0" smtClean="0">
                <a:latin typeface="华文楷体" panose="02010600040101010101" pitchFamily="2" charset="-122"/>
                <a:ea typeface="华文楷体" panose="02010600040101010101" pitchFamily="2" charset="-122"/>
                <a:sym typeface="Wingdings" pitchFamily="2" charset="2"/>
              </a:rPr>
              <a:t>（</a:t>
            </a:r>
            <a:r>
              <a:rPr lang="en-US" altLang="zh-CN" sz="2400" b="1" dirty="0" smtClean="0">
                <a:latin typeface="华文楷体" panose="02010600040101010101" pitchFamily="2" charset="-122"/>
                <a:ea typeface="华文楷体" panose="02010600040101010101" pitchFamily="2" charset="-122"/>
                <a:sym typeface="Wingdings" pitchFamily="2" charset="2"/>
              </a:rPr>
              <a:t>1</a:t>
            </a:r>
            <a:r>
              <a:rPr lang="zh-CN" altLang="en-US" sz="2400" b="1" dirty="0" smtClean="0">
                <a:latin typeface="华文楷体" panose="02010600040101010101" pitchFamily="2" charset="-122"/>
                <a:ea typeface="华文楷体" panose="02010600040101010101" pitchFamily="2" charset="-122"/>
                <a:sym typeface="Wingdings" pitchFamily="2" charset="2"/>
              </a:rPr>
              <a:t>）第一次购进电风扇</a:t>
            </a:r>
            <a:r>
              <a:rPr lang="en-US" altLang="zh-CN" sz="2400" b="1" dirty="0" smtClean="0">
                <a:latin typeface="华文楷体" panose="02010600040101010101" pitchFamily="2" charset="-122"/>
                <a:ea typeface="华文楷体" panose="02010600040101010101" pitchFamily="2" charset="-122"/>
                <a:sym typeface="Wingdings" pitchFamily="2" charset="2"/>
              </a:rPr>
              <a:t>500</a:t>
            </a:r>
            <a:r>
              <a:rPr lang="zh-CN" altLang="en-US" sz="2400" b="1" dirty="0" smtClean="0">
                <a:latin typeface="华文楷体" panose="02010600040101010101" pitchFamily="2" charset="-122"/>
                <a:ea typeface="华文楷体" panose="02010600040101010101" pitchFamily="2" charset="-122"/>
                <a:sym typeface="Wingdings" pitchFamily="2" charset="2"/>
              </a:rPr>
              <a:t>台，单价</a:t>
            </a:r>
            <a:r>
              <a:rPr lang="en-US" altLang="zh-CN" sz="2400" b="1" dirty="0" smtClean="0">
                <a:latin typeface="华文楷体" panose="02010600040101010101" pitchFamily="2" charset="-122"/>
                <a:ea typeface="华文楷体" panose="02010600040101010101" pitchFamily="2" charset="-122"/>
                <a:sym typeface="Wingdings" pitchFamily="2" charset="2"/>
              </a:rPr>
              <a:t>150/</a:t>
            </a:r>
            <a:r>
              <a:rPr lang="zh-CN" altLang="en-US" sz="2400" b="1" dirty="0" smtClean="0">
                <a:latin typeface="华文楷体" panose="02010600040101010101" pitchFamily="2" charset="-122"/>
                <a:ea typeface="华文楷体" panose="02010600040101010101" pitchFamily="2" charset="-122"/>
                <a:sym typeface="Wingdings" pitchFamily="2" charset="2"/>
              </a:rPr>
              <a:t>台，第二次购进电风扇</a:t>
            </a:r>
            <a:r>
              <a:rPr lang="en-US" altLang="zh-CN" sz="2400" b="1" dirty="0" smtClean="0">
                <a:latin typeface="华文楷体" panose="02010600040101010101" pitchFamily="2" charset="-122"/>
                <a:ea typeface="华文楷体" panose="02010600040101010101" pitchFamily="2" charset="-122"/>
                <a:sym typeface="Wingdings" pitchFamily="2" charset="2"/>
              </a:rPr>
              <a:t>200</a:t>
            </a:r>
            <a:r>
              <a:rPr lang="zh-CN" altLang="en-US" sz="2400" b="1" dirty="0" smtClean="0">
                <a:latin typeface="华文楷体" panose="02010600040101010101" pitchFamily="2" charset="-122"/>
                <a:ea typeface="华文楷体" panose="02010600040101010101" pitchFamily="2" charset="-122"/>
                <a:sym typeface="Wingdings" pitchFamily="2" charset="2"/>
              </a:rPr>
              <a:t>台，单价</a:t>
            </a:r>
            <a:r>
              <a:rPr lang="en-US" altLang="zh-CN" sz="2400" b="1" dirty="0" smtClean="0">
                <a:latin typeface="华文楷体" panose="02010600040101010101" pitchFamily="2" charset="-122"/>
                <a:ea typeface="华文楷体" panose="02010600040101010101" pitchFamily="2" charset="-122"/>
                <a:sym typeface="Wingdings" pitchFamily="2" charset="2"/>
              </a:rPr>
              <a:t>148 /</a:t>
            </a:r>
            <a:r>
              <a:rPr lang="zh-CN" altLang="en-US" sz="2400" b="1" dirty="0" smtClean="0">
                <a:latin typeface="华文楷体" panose="02010600040101010101" pitchFamily="2" charset="-122"/>
                <a:ea typeface="华文楷体" panose="02010600040101010101" pitchFamily="2" charset="-122"/>
                <a:sym typeface="Wingdings" pitchFamily="2" charset="2"/>
              </a:rPr>
              <a:t>台（均已取得增值税专用发票）。（</a:t>
            </a:r>
            <a:r>
              <a:rPr lang="en-US" altLang="zh-CN" sz="2400" b="1" dirty="0" smtClean="0">
                <a:latin typeface="华文楷体" panose="02010600040101010101" pitchFamily="2" charset="-122"/>
                <a:ea typeface="华文楷体" panose="02010600040101010101" pitchFamily="2" charset="-122"/>
                <a:sym typeface="Wingdings" pitchFamily="2" charset="2"/>
              </a:rPr>
              <a:t>2</a:t>
            </a:r>
            <a:r>
              <a:rPr lang="zh-CN" altLang="en-US" sz="2400" b="1" dirty="0" smtClean="0">
                <a:latin typeface="华文楷体" panose="02010600040101010101" pitchFamily="2" charset="-122"/>
                <a:ea typeface="华文楷体" panose="02010600040101010101" pitchFamily="2" charset="-122"/>
                <a:sym typeface="Wingdings" pitchFamily="2" charset="2"/>
              </a:rPr>
              <a:t>）将两次外购的电风扇</a:t>
            </a:r>
            <a:r>
              <a:rPr lang="en-US" altLang="zh-CN" sz="2400" b="1" dirty="0" smtClean="0">
                <a:latin typeface="华文楷体" panose="02010600040101010101" pitchFamily="2" charset="-122"/>
                <a:ea typeface="华文楷体" panose="02010600040101010101" pitchFamily="2" charset="-122"/>
                <a:sym typeface="Wingdings" pitchFamily="2" charset="2"/>
              </a:rPr>
              <a:t>700</a:t>
            </a:r>
            <a:r>
              <a:rPr lang="zh-CN" altLang="en-US" sz="2400" b="1" dirty="0" smtClean="0">
                <a:latin typeface="华文楷体" panose="02010600040101010101" pitchFamily="2" charset="-122"/>
                <a:ea typeface="华文楷体" panose="02010600040101010101" pitchFamily="2" charset="-122"/>
                <a:sym typeface="Wingdings" pitchFamily="2" charset="2"/>
              </a:rPr>
              <a:t>台报关出口，离岸单价</a:t>
            </a:r>
            <a:r>
              <a:rPr lang="en-US" altLang="zh-CN" sz="2400" b="1" dirty="0" smtClean="0">
                <a:latin typeface="华文楷体" panose="02010600040101010101" pitchFamily="2" charset="-122"/>
                <a:ea typeface="华文楷体" panose="02010600040101010101" pitchFamily="2" charset="-122"/>
                <a:sym typeface="Wingdings" pitchFamily="2" charset="2"/>
              </a:rPr>
              <a:t>20</a:t>
            </a:r>
            <a:r>
              <a:rPr lang="zh-CN" altLang="en-US" sz="2400" b="1" dirty="0" smtClean="0">
                <a:latin typeface="华文楷体" panose="02010600040101010101" pitchFamily="2" charset="-122"/>
                <a:ea typeface="华文楷体" panose="02010600040101010101" pitchFamily="2" charset="-122"/>
                <a:sym typeface="Wingdings" pitchFamily="2" charset="2"/>
              </a:rPr>
              <a:t>美元</a:t>
            </a:r>
            <a:r>
              <a:rPr lang="en-US" altLang="zh-CN" sz="2400" b="1" dirty="0" smtClean="0">
                <a:latin typeface="华文楷体" panose="02010600040101010101" pitchFamily="2" charset="-122"/>
                <a:ea typeface="华文楷体" panose="02010600040101010101" pitchFamily="2" charset="-122"/>
                <a:sym typeface="Wingdings" pitchFamily="2" charset="2"/>
              </a:rPr>
              <a:t>/</a:t>
            </a:r>
            <a:r>
              <a:rPr lang="zh-CN" altLang="en-US" sz="2400" b="1" dirty="0" smtClean="0">
                <a:latin typeface="华文楷体" panose="02010600040101010101" pitchFamily="2" charset="-122"/>
                <a:ea typeface="华文楷体" panose="02010600040101010101" pitchFamily="2" charset="-122"/>
                <a:sym typeface="Wingdings" pitchFamily="2" charset="2"/>
              </a:rPr>
              <a:t>台，此笔出口已收汇并做销售处理。（美元汇率为</a:t>
            </a:r>
            <a:r>
              <a:rPr lang="en-US" altLang="zh-CN" sz="2400" b="1" dirty="0" smtClean="0">
                <a:latin typeface="华文楷体" panose="02010600040101010101" pitchFamily="2" charset="-122"/>
                <a:ea typeface="华文楷体" panose="02010600040101010101" pitchFamily="2" charset="-122"/>
                <a:sym typeface="Wingdings" pitchFamily="2" charset="2"/>
              </a:rPr>
              <a:t>6.3</a:t>
            </a:r>
            <a:r>
              <a:rPr lang="zh-CN" altLang="en-US" sz="2400" b="1" dirty="0" smtClean="0">
                <a:latin typeface="华文楷体" panose="02010600040101010101" pitchFamily="2" charset="-122"/>
                <a:ea typeface="华文楷体" panose="02010600040101010101" pitchFamily="2" charset="-122"/>
                <a:sym typeface="Wingdings" pitchFamily="2" charset="2"/>
              </a:rPr>
              <a:t>，退税率为</a:t>
            </a:r>
            <a:r>
              <a:rPr lang="en-US" altLang="zh-CN" sz="2400" b="1" dirty="0" smtClean="0">
                <a:latin typeface="华文楷体" panose="02010600040101010101" pitchFamily="2" charset="-122"/>
                <a:ea typeface="华文楷体" panose="02010600040101010101" pitchFamily="2" charset="-122"/>
                <a:sym typeface="Wingdings" pitchFamily="2" charset="2"/>
              </a:rPr>
              <a:t>13%</a:t>
            </a:r>
            <a:r>
              <a:rPr lang="zh-CN" altLang="en-US" sz="2400" b="1" dirty="0" smtClean="0">
                <a:latin typeface="华文楷体" panose="02010600040101010101" pitchFamily="2" charset="-122"/>
                <a:ea typeface="华文楷体" panose="02010600040101010101" pitchFamily="2" charset="-122"/>
                <a:sym typeface="Wingdings" pitchFamily="2" charset="2"/>
              </a:rPr>
              <a:t>），计算该笔出口业务应退增值税。</a:t>
            </a:r>
            <a:endParaRPr lang="en-US" altLang="zh-CN" sz="2400" b="1" dirty="0" smtClean="0">
              <a:latin typeface="华文楷体" panose="02010600040101010101" pitchFamily="2" charset="-122"/>
              <a:ea typeface="华文楷体" panose="02010600040101010101" pitchFamily="2" charset="-122"/>
              <a:sym typeface="Wingdings" pitchFamily="2" charset="2"/>
            </a:endParaRPr>
          </a:p>
          <a:p>
            <a:endParaRPr lang="en-US" altLang="zh-CN" sz="2400" b="1" dirty="0" smtClean="0">
              <a:latin typeface="华文楷体" panose="02010600040101010101" pitchFamily="2" charset="-122"/>
              <a:ea typeface="华文楷体" panose="02010600040101010101" pitchFamily="2" charset="-122"/>
              <a:sym typeface="Wingdings" pitchFamily="2" charset="2"/>
            </a:endParaRPr>
          </a:p>
          <a:p>
            <a:r>
              <a:rPr lang="zh-CN" altLang="en-US" sz="2400" b="1" dirty="0" smtClean="0">
                <a:latin typeface="华文楷体" panose="02010600040101010101" pitchFamily="2" charset="-122"/>
                <a:ea typeface="华文楷体" panose="02010600040101010101" pitchFamily="2" charset="-122"/>
                <a:sym typeface="Wingdings" pitchFamily="2" charset="2"/>
              </a:rPr>
              <a:t>        答案：应退增值税为</a:t>
            </a:r>
            <a:endParaRPr lang="en-US" altLang="zh-CN" sz="2400" b="1" dirty="0" smtClean="0">
              <a:latin typeface="华文楷体" panose="02010600040101010101" pitchFamily="2" charset="-122"/>
              <a:ea typeface="华文楷体" panose="02010600040101010101" pitchFamily="2" charset="-122"/>
              <a:sym typeface="Wingdings" pitchFamily="2" charset="2"/>
            </a:endParaRPr>
          </a:p>
          <a:p>
            <a:r>
              <a:rPr lang="zh-CN" altLang="en-US" sz="2400" b="1" dirty="0" smtClean="0">
                <a:latin typeface="华文楷体" panose="02010600040101010101" pitchFamily="2" charset="-122"/>
                <a:ea typeface="华文楷体" panose="02010600040101010101" pitchFamily="2" charset="-122"/>
                <a:sym typeface="Wingdings" pitchFamily="2" charset="2"/>
              </a:rPr>
              <a:t>           （</a:t>
            </a:r>
            <a:r>
              <a:rPr lang="en-US" altLang="zh-CN" sz="2400" b="1" dirty="0" smtClean="0">
                <a:latin typeface="华文楷体" panose="02010600040101010101" pitchFamily="2" charset="-122"/>
                <a:ea typeface="华文楷体" panose="02010600040101010101" pitchFamily="2" charset="-122"/>
                <a:sym typeface="Wingdings" pitchFamily="2" charset="2"/>
              </a:rPr>
              <a:t>500*150+200*148</a:t>
            </a:r>
            <a:r>
              <a:rPr lang="zh-CN" altLang="en-US" sz="2400" b="1" dirty="0" smtClean="0">
                <a:latin typeface="华文楷体" panose="02010600040101010101" pitchFamily="2" charset="-122"/>
                <a:ea typeface="华文楷体" panose="02010600040101010101" pitchFamily="2" charset="-122"/>
                <a:sym typeface="Wingdings" pitchFamily="2" charset="2"/>
              </a:rPr>
              <a:t>）</a:t>
            </a:r>
            <a:r>
              <a:rPr lang="en-US" altLang="zh-CN" sz="2400" b="1" dirty="0" smtClean="0">
                <a:latin typeface="华文楷体" panose="02010600040101010101" pitchFamily="2" charset="-122"/>
                <a:ea typeface="华文楷体" panose="02010600040101010101" pitchFamily="2" charset="-122"/>
                <a:sym typeface="Wingdings" pitchFamily="2" charset="2"/>
              </a:rPr>
              <a:t>*13%=13598</a:t>
            </a:r>
            <a:r>
              <a:rPr lang="zh-CN" altLang="en-US" sz="2400" b="1" dirty="0" smtClean="0">
                <a:latin typeface="华文楷体" panose="02010600040101010101" pitchFamily="2" charset="-122"/>
                <a:ea typeface="华文楷体" panose="02010600040101010101" pitchFamily="2" charset="-122"/>
                <a:sym typeface="Wingdings" pitchFamily="2" charset="2"/>
              </a:rPr>
              <a:t>（元）</a:t>
            </a:r>
            <a:endParaRPr lang="en-US" altLang="zh-CN" sz="2400" b="1" dirty="0" smtClean="0">
              <a:latin typeface="华文楷体" panose="02010600040101010101" pitchFamily="2" charset="-122"/>
              <a:ea typeface="华文楷体" panose="02010600040101010101" pitchFamily="2" charset="-122"/>
              <a:sym typeface="Wingdings" pitchFamily="2" charset="2"/>
            </a:endParaRPr>
          </a:p>
          <a:p>
            <a:endParaRPr lang="en-US" altLang="zh-CN" sz="2400" b="1" dirty="0" smtClean="0">
              <a:latin typeface="华文楷体" panose="02010600040101010101" pitchFamily="2" charset="-122"/>
              <a:ea typeface="华文楷体" panose="02010600040101010101" pitchFamily="2" charset="-122"/>
              <a:sym typeface="Wingdings" pitchFamily="2" charset="2"/>
            </a:endParaRPr>
          </a:p>
          <a:p>
            <a:endParaRPr lang="zh-CN" altLang="en-US" sz="2400" b="1" dirty="0" smtClean="0">
              <a:latin typeface="华文楷体" panose="02010600040101010101" pitchFamily="2" charset="-122"/>
              <a:ea typeface="华文楷体" panose="02010600040101010101" pitchFamily="2" charset="-122"/>
            </a:endParaRPr>
          </a:p>
        </p:txBody>
      </p:sp>
      <p:sp>
        <p:nvSpPr>
          <p:cNvPr id="4" name="矩形 3"/>
          <p:cNvSpPr/>
          <p:nvPr/>
        </p:nvSpPr>
        <p:spPr>
          <a:xfrm>
            <a:off x="1142966" y="5500702"/>
            <a:ext cx="9334565" cy="369332"/>
          </a:xfrm>
          <a:prstGeom prst="rect">
            <a:avLst/>
          </a:prstGeom>
        </p:spPr>
        <p:txBody>
          <a:bodyPr wrap="square">
            <a:spAutoFit/>
          </a:bodyPr>
          <a:lstStyle/>
          <a:p>
            <a:r>
              <a:rPr lang="zh-CN" altLang="en-US" dirty="0" smtClean="0">
                <a:solidFill>
                  <a:srgbClr val="FF0000"/>
                </a:solidFill>
              </a:rPr>
              <a:t>                  注：外贸企业出口退税金额与出口时的离岸价格没有直接关系。 </a:t>
            </a:r>
            <a:endParaRPr lang="zh-CN" altLang="en-US" dirty="0">
              <a:solidFill>
                <a:srgbClr val="FF0000"/>
              </a:solidFill>
            </a:endParaRPr>
          </a:p>
        </p:txBody>
      </p:sp>
      <p:grpSp>
        <p:nvGrpSpPr>
          <p:cNvPr id="2" name="组合 4"/>
          <p:cNvGrpSpPr/>
          <p:nvPr/>
        </p:nvGrpSpPr>
        <p:grpSpPr>
          <a:xfrm>
            <a:off x="476211" y="3929066"/>
            <a:ext cx="2095515" cy="2500330"/>
            <a:chOff x="1764836" y="2477342"/>
            <a:chExt cx="2425729" cy="3581891"/>
          </a:xfrm>
        </p:grpSpPr>
        <p:sp>
          <p:nvSpPr>
            <p:cNvPr id="6" name="任意多边形 17"/>
            <p:cNvSpPr/>
            <p:nvPr/>
          </p:nvSpPr>
          <p:spPr bwMode="auto">
            <a:xfrm>
              <a:off x="2968020" y="3687440"/>
              <a:ext cx="793825" cy="698399"/>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7" name="矩形 6"/>
            <p:cNvSpPr/>
            <p:nvPr/>
          </p:nvSpPr>
          <p:spPr bwMode="auto">
            <a:xfrm>
              <a:off x="2367811" y="3525632"/>
              <a:ext cx="349891" cy="89893"/>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8" name="任意多边形 19"/>
            <p:cNvSpPr/>
            <p:nvPr/>
          </p:nvSpPr>
          <p:spPr bwMode="auto">
            <a:xfrm>
              <a:off x="2035898" y="2727659"/>
              <a:ext cx="615421" cy="860207"/>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9" name="任意多边形 20"/>
            <p:cNvSpPr/>
            <p:nvPr/>
          </p:nvSpPr>
          <p:spPr bwMode="auto">
            <a:xfrm>
              <a:off x="2591852" y="3575419"/>
              <a:ext cx="60851" cy="1106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10" name="任意多边形 21"/>
            <p:cNvSpPr/>
            <p:nvPr/>
          </p:nvSpPr>
          <p:spPr bwMode="auto">
            <a:xfrm>
              <a:off x="2561427" y="2727659"/>
              <a:ext cx="475742" cy="858824"/>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11" name="任意多边形 22"/>
            <p:cNvSpPr/>
            <p:nvPr/>
          </p:nvSpPr>
          <p:spPr bwMode="auto">
            <a:xfrm>
              <a:off x="2517172" y="4697008"/>
              <a:ext cx="318083" cy="1273715"/>
            </a:xfrm>
            <a:custGeom>
              <a:avLst/>
              <a:gdLst>
                <a:gd name="T0" fmla="*/ 65 w 230"/>
                <a:gd name="T1" fmla="*/ 921 h 921"/>
                <a:gd name="T2" fmla="*/ 199 w 230"/>
                <a:gd name="T3" fmla="*/ 921 h 921"/>
                <a:gd name="T4" fmla="*/ 230 w 230"/>
                <a:gd name="T5" fmla="*/ 0 h 921"/>
                <a:gd name="T6" fmla="*/ 0 w 230"/>
                <a:gd name="T7" fmla="*/ 0 h 921"/>
                <a:gd name="T8" fmla="*/ 65 w 230"/>
                <a:gd name="T9" fmla="*/ 921 h 921"/>
              </a:gdLst>
              <a:ahLst/>
              <a:cxnLst>
                <a:cxn ang="0">
                  <a:pos x="T0" y="T1"/>
                </a:cxn>
                <a:cxn ang="0">
                  <a:pos x="T2" y="T3"/>
                </a:cxn>
                <a:cxn ang="0">
                  <a:pos x="T4" y="T5"/>
                </a:cxn>
                <a:cxn ang="0">
                  <a:pos x="T6" y="T7"/>
                </a:cxn>
                <a:cxn ang="0">
                  <a:pos x="T8" y="T9"/>
                </a:cxn>
              </a:cxnLst>
              <a:rect l="0" t="0" r="r" b="b"/>
              <a:pathLst>
                <a:path w="230" h="921">
                  <a:moveTo>
                    <a:pt x="65" y="921"/>
                  </a:moveTo>
                  <a:lnTo>
                    <a:pt x="199" y="921"/>
                  </a:lnTo>
                  <a:lnTo>
                    <a:pt x="230" y="0"/>
                  </a:lnTo>
                  <a:lnTo>
                    <a:pt x="0" y="0"/>
                  </a:lnTo>
                  <a:lnTo>
                    <a:pt x="65" y="92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12" name="任意多边形 23"/>
            <p:cNvSpPr/>
            <p:nvPr/>
          </p:nvSpPr>
          <p:spPr bwMode="auto">
            <a:xfrm>
              <a:off x="2250258" y="4697008"/>
              <a:ext cx="316700" cy="1273715"/>
            </a:xfrm>
            <a:custGeom>
              <a:avLst/>
              <a:gdLst>
                <a:gd name="T0" fmla="*/ 165 w 229"/>
                <a:gd name="T1" fmla="*/ 921 h 921"/>
                <a:gd name="T2" fmla="*/ 31 w 229"/>
                <a:gd name="T3" fmla="*/ 921 h 921"/>
                <a:gd name="T4" fmla="*/ 0 w 229"/>
                <a:gd name="T5" fmla="*/ 0 h 921"/>
                <a:gd name="T6" fmla="*/ 229 w 229"/>
                <a:gd name="T7" fmla="*/ 0 h 921"/>
                <a:gd name="T8" fmla="*/ 165 w 229"/>
                <a:gd name="T9" fmla="*/ 921 h 921"/>
              </a:gdLst>
              <a:ahLst/>
              <a:cxnLst>
                <a:cxn ang="0">
                  <a:pos x="T0" y="T1"/>
                </a:cxn>
                <a:cxn ang="0">
                  <a:pos x="T2" y="T3"/>
                </a:cxn>
                <a:cxn ang="0">
                  <a:pos x="T4" y="T5"/>
                </a:cxn>
                <a:cxn ang="0">
                  <a:pos x="T6" y="T7"/>
                </a:cxn>
                <a:cxn ang="0">
                  <a:pos x="T8" y="T9"/>
                </a:cxn>
              </a:cxnLst>
              <a:rect l="0" t="0" r="r" b="b"/>
              <a:pathLst>
                <a:path w="229" h="921">
                  <a:moveTo>
                    <a:pt x="165" y="921"/>
                  </a:moveTo>
                  <a:lnTo>
                    <a:pt x="31" y="921"/>
                  </a:lnTo>
                  <a:lnTo>
                    <a:pt x="0" y="0"/>
                  </a:lnTo>
                  <a:lnTo>
                    <a:pt x="229" y="0"/>
                  </a:lnTo>
                  <a:lnTo>
                    <a:pt x="165" y="92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13" name="矩形 12"/>
            <p:cNvSpPr/>
            <p:nvPr/>
          </p:nvSpPr>
          <p:spPr bwMode="auto">
            <a:xfrm>
              <a:off x="2222599" y="3687440"/>
              <a:ext cx="629251" cy="612655"/>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14" name="矩形 13"/>
            <p:cNvSpPr/>
            <p:nvPr/>
          </p:nvSpPr>
          <p:spPr bwMode="auto">
            <a:xfrm>
              <a:off x="2457703" y="3615526"/>
              <a:ext cx="159041" cy="89893"/>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15" name="任意多边形 26"/>
            <p:cNvSpPr/>
            <p:nvPr/>
          </p:nvSpPr>
          <p:spPr bwMode="auto">
            <a:xfrm>
              <a:off x="2441108" y="3687440"/>
              <a:ext cx="193616" cy="1009568"/>
            </a:xfrm>
            <a:custGeom>
              <a:avLst/>
              <a:gdLst>
                <a:gd name="T0" fmla="*/ 0 w 140"/>
                <a:gd name="T1" fmla="*/ 670 h 730"/>
                <a:gd name="T2" fmla="*/ 70 w 140"/>
                <a:gd name="T3" fmla="*/ 730 h 730"/>
                <a:gd name="T4" fmla="*/ 140 w 140"/>
                <a:gd name="T5" fmla="*/ 670 h 730"/>
                <a:gd name="T6" fmla="*/ 90 w 140"/>
                <a:gd name="T7" fmla="*/ 0 h 730"/>
                <a:gd name="T8" fmla="*/ 49 w 140"/>
                <a:gd name="T9" fmla="*/ 0 h 730"/>
                <a:gd name="T10" fmla="*/ 0 w 140"/>
                <a:gd name="T11" fmla="*/ 670 h 730"/>
              </a:gdLst>
              <a:ahLst/>
              <a:cxnLst>
                <a:cxn ang="0">
                  <a:pos x="T0" y="T1"/>
                </a:cxn>
                <a:cxn ang="0">
                  <a:pos x="T2" y="T3"/>
                </a:cxn>
                <a:cxn ang="0">
                  <a:pos x="T4" y="T5"/>
                </a:cxn>
                <a:cxn ang="0">
                  <a:pos x="T6" y="T7"/>
                </a:cxn>
                <a:cxn ang="0">
                  <a:pos x="T8" y="T9"/>
                </a:cxn>
                <a:cxn ang="0">
                  <a:pos x="T10" y="T11"/>
                </a:cxn>
              </a:cxnLst>
              <a:rect l="0" t="0" r="r" b="b"/>
              <a:pathLst>
                <a:path w="140" h="730">
                  <a:moveTo>
                    <a:pt x="0" y="670"/>
                  </a:moveTo>
                  <a:lnTo>
                    <a:pt x="70" y="730"/>
                  </a:lnTo>
                  <a:lnTo>
                    <a:pt x="140" y="670"/>
                  </a:lnTo>
                  <a:lnTo>
                    <a:pt x="90" y="0"/>
                  </a:lnTo>
                  <a:lnTo>
                    <a:pt x="49" y="0"/>
                  </a:lnTo>
                  <a:lnTo>
                    <a:pt x="0" y="670"/>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16" name="任意多边形 27"/>
            <p:cNvSpPr/>
            <p:nvPr/>
          </p:nvSpPr>
          <p:spPr bwMode="auto">
            <a:xfrm>
              <a:off x="2587703" y="3615526"/>
              <a:ext cx="181169" cy="123084"/>
            </a:xfrm>
            <a:custGeom>
              <a:avLst/>
              <a:gdLst>
                <a:gd name="T0" fmla="*/ 29 w 131"/>
                <a:gd name="T1" fmla="*/ 89 h 89"/>
                <a:gd name="T2" fmla="*/ 131 w 131"/>
                <a:gd name="T3" fmla="*/ 52 h 89"/>
                <a:gd name="T4" fmla="*/ 131 w 131"/>
                <a:gd name="T5" fmla="*/ 0 h 89"/>
                <a:gd name="T6" fmla="*/ 0 w 131"/>
                <a:gd name="T7" fmla="*/ 0 h 89"/>
                <a:gd name="T8" fmla="*/ 29 w 131"/>
                <a:gd name="T9" fmla="*/ 89 h 89"/>
              </a:gdLst>
              <a:ahLst/>
              <a:cxnLst>
                <a:cxn ang="0">
                  <a:pos x="T0" y="T1"/>
                </a:cxn>
                <a:cxn ang="0">
                  <a:pos x="T2" y="T3"/>
                </a:cxn>
                <a:cxn ang="0">
                  <a:pos x="T4" y="T5"/>
                </a:cxn>
                <a:cxn ang="0">
                  <a:pos x="T6" y="T7"/>
                </a:cxn>
                <a:cxn ang="0">
                  <a:pos x="T8" y="T9"/>
                </a:cxn>
              </a:cxnLst>
              <a:rect l="0" t="0" r="r" b="b"/>
              <a:pathLst>
                <a:path w="131" h="89">
                  <a:moveTo>
                    <a:pt x="29" y="89"/>
                  </a:moveTo>
                  <a:lnTo>
                    <a:pt x="131" y="52"/>
                  </a:lnTo>
                  <a:lnTo>
                    <a:pt x="131" y="0"/>
                  </a:lnTo>
                  <a:lnTo>
                    <a:pt x="0" y="0"/>
                  </a:lnTo>
                  <a:lnTo>
                    <a:pt x="29"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17" name="任意多边形 28"/>
            <p:cNvSpPr/>
            <p:nvPr/>
          </p:nvSpPr>
          <p:spPr bwMode="auto">
            <a:xfrm>
              <a:off x="2305577" y="3615526"/>
              <a:ext cx="181169" cy="123084"/>
            </a:xfrm>
            <a:custGeom>
              <a:avLst/>
              <a:gdLst>
                <a:gd name="T0" fmla="*/ 102 w 131"/>
                <a:gd name="T1" fmla="*/ 89 h 89"/>
                <a:gd name="T2" fmla="*/ 0 w 131"/>
                <a:gd name="T3" fmla="*/ 52 h 89"/>
                <a:gd name="T4" fmla="*/ 0 w 131"/>
                <a:gd name="T5" fmla="*/ 0 h 89"/>
                <a:gd name="T6" fmla="*/ 131 w 131"/>
                <a:gd name="T7" fmla="*/ 0 h 89"/>
                <a:gd name="T8" fmla="*/ 102 w 131"/>
                <a:gd name="T9" fmla="*/ 89 h 89"/>
              </a:gdLst>
              <a:ahLst/>
              <a:cxnLst>
                <a:cxn ang="0">
                  <a:pos x="T0" y="T1"/>
                </a:cxn>
                <a:cxn ang="0">
                  <a:pos x="T2" y="T3"/>
                </a:cxn>
                <a:cxn ang="0">
                  <a:pos x="T4" y="T5"/>
                </a:cxn>
                <a:cxn ang="0">
                  <a:pos x="T6" y="T7"/>
                </a:cxn>
                <a:cxn ang="0">
                  <a:pos x="T8" y="T9"/>
                </a:cxn>
              </a:cxnLst>
              <a:rect l="0" t="0" r="r" b="b"/>
              <a:pathLst>
                <a:path w="131" h="89">
                  <a:moveTo>
                    <a:pt x="102" y="89"/>
                  </a:moveTo>
                  <a:lnTo>
                    <a:pt x="0" y="52"/>
                  </a:lnTo>
                  <a:lnTo>
                    <a:pt x="0" y="0"/>
                  </a:lnTo>
                  <a:lnTo>
                    <a:pt x="131" y="0"/>
                  </a:lnTo>
                  <a:lnTo>
                    <a:pt x="102"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18" name="任意多边形 29"/>
            <p:cNvSpPr/>
            <p:nvPr/>
          </p:nvSpPr>
          <p:spPr bwMode="auto">
            <a:xfrm>
              <a:off x="1764836" y="3687440"/>
              <a:ext cx="380316" cy="1143716"/>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19" name="任意多边形 30"/>
            <p:cNvSpPr/>
            <p:nvPr/>
          </p:nvSpPr>
          <p:spPr bwMode="auto">
            <a:xfrm>
              <a:off x="1843665" y="4817326"/>
              <a:ext cx="222658" cy="163190"/>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20" name="任意多边形 31"/>
            <p:cNvSpPr/>
            <p:nvPr/>
          </p:nvSpPr>
          <p:spPr bwMode="auto">
            <a:xfrm>
              <a:off x="2507490" y="3687440"/>
              <a:ext cx="579464" cy="1182439"/>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3397D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21" name="任意多边形 32"/>
            <p:cNvSpPr/>
            <p:nvPr/>
          </p:nvSpPr>
          <p:spPr bwMode="auto">
            <a:xfrm>
              <a:off x="2507490" y="3648717"/>
              <a:ext cx="401061" cy="620953"/>
            </a:xfrm>
            <a:custGeom>
              <a:avLst/>
              <a:gdLst>
                <a:gd name="T0" fmla="*/ 155 w 290"/>
                <a:gd name="T1" fmla="*/ 224 h 449"/>
                <a:gd name="T2" fmla="*/ 0 w 290"/>
                <a:gd name="T3" fmla="*/ 449 h 449"/>
                <a:gd name="T4" fmla="*/ 195 w 290"/>
                <a:gd name="T5" fmla="*/ 0 h 449"/>
                <a:gd name="T6" fmla="*/ 290 w 290"/>
                <a:gd name="T7" fmla="*/ 28 h 449"/>
                <a:gd name="T8" fmla="*/ 227 w 290"/>
                <a:gd name="T9" fmla="*/ 119 h 449"/>
                <a:gd name="T10" fmla="*/ 159 w 290"/>
                <a:gd name="T11" fmla="*/ 217 h 449"/>
                <a:gd name="T12" fmla="*/ 155 w 290"/>
                <a:gd name="T13" fmla="*/ 224 h 449"/>
              </a:gdLst>
              <a:ahLst/>
              <a:cxnLst>
                <a:cxn ang="0">
                  <a:pos x="T0" y="T1"/>
                </a:cxn>
                <a:cxn ang="0">
                  <a:pos x="T2" y="T3"/>
                </a:cxn>
                <a:cxn ang="0">
                  <a:pos x="T4" y="T5"/>
                </a:cxn>
                <a:cxn ang="0">
                  <a:pos x="T6" y="T7"/>
                </a:cxn>
                <a:cxn ang="0">
                  <a:pos x="T8" y="T9"/>
                </a:cxn>
                <a:cxn ang="0">
                  <a:pos x="T10" y="T11"/>
                </a:cxn>
                <a:cxn ang="0">
                  <a:pos x="T12" y="T13"/>
                </a:cxn>
              </a:cxnLst>
              <a:rect l="0" t="0" r="r" b="b"/>
              <a:pathLst>
                <a:path w="290" h="449">
                  <a:moveTo>
                    <a:pt x="155" y="224"/>
                  </a:moveTo>
                  <a:lnTo>
                    <a:pt x="0" y="449"/>
                  </a:lnTo>
                  <a:lnTo>
                    <a:pt x="195" y="0"/>
                  </a:lnTo>
                  <a:lnTo>
                    <a:pt x="290" y="28"/>
                  </a:lnTo>
                  <a:lnTo>
                    <a:pt x="227" y="119"/>
                  </a:lnTo>
                  <a:lnTo>
                    <a:pt x="159" y="217"/>
                  </a:lnTo>
                  <a:lnTo>
                    <a:pt x="155" y="224"/>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22" name="任意多边形 33"/>
            <p:cNvSpPr/>
            <p:nvPr/>
          </p:nvSpPr>
          <p:spPr bwMode="auto">
            <a:xfrm>
              <a:off x="1987494" y="3687440"/>
              <a:ext cx="579464" cy="1182439"/>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3397D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23" name="任意多边形 34"/>
            <p:cNvSpPr/>
            <p:nvPr/>
          </p:nvSpPr>
          <p:spPr bwMode="auto">
            <a:xfrm>
              <a:off x="2165897" y="3648717"/>
              <a:ext cx="401061" cy="620953"/>
            </a:xfrm>
            <a:custGeom>
              <a:avLst/>
              <a:gdLst>
                <a:gd name="T0" fmla="*/ 0 w 290"/>
                <a:gd name="T1" fmla="*/ 28 h 449"/>
                <a:gd name="T2" fmla="*/ 95 w 290"/>
                <a:gd name="T3" fmla="*/ 0 h 449"/>
                <a:gd name="T4" fmla="*/ 290 w 290"/>
                <a:gd name="T5" fmla="*/ 449 h 449"/>
                <a:gd name="T6" fmla="*/ 64 w 290"/>
                <a:gd name="T7" fmla="*/ 119 h 449"/>
                <a:gd name="T8" fmla="*/ 0 w 290"/>
                <a:gd name="T9" fmla="*/ 28 h 449"/>
              </a:gdLst>
              <a:ahLst/>
              <a:cxnLst>
                <a:cxn ang="0">
                  <a:pos x="T0" y="T1"/>
                </a:cxn>
                <a:cxn ang="0">
                  <a:pos x="T2" y="T3"/>
                </a:cxn>
                <a:cxn ang="0">
                  <a:pos x="T4" y="T5"/>
                </a:cxn>
                <a:cxn ang="0">
                  <a:pos x="T6" y="T7"/>
                </a:cxn>
                <a:cxn ang="0">
                  <a:pos x="T8" y="T9"/>
                </a:cxn>
              </a:cxnLst>
              <a:rect l="0" t="0" r="r" b="b"/>
              <a:pathLst>
                <a:path w="290" h="449">
                  <a:moveTo>
                    <a:pt x="0" y="28"/>
                  </a:moveTo>
                  <a:lnTo>
                    <a:pt x="95" y="0"/>
                  </a:lnTo>
                  <a:lnTo>
                    <a:pt x="290" y="449"/>
                  </a:lnTo>
                  <a:lnTo>
                    <a:pt x="64" y="119"/>
                  </a:lnTo>
                  <a:lnTo>
                    <a:pt x="0" y="28"/>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24" name="任意多边形 35"/>
            <p:cNvSpPr/>
            <p:nvPr/>
          </p:nvSpPr>
          <p:spPr bwMode="auto">
            <a:xfrm>
              <a:off x="2077387" y="3135635"/>
              <a:ext cx="59467" cy="60851"/>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25" name="任意多边形 36"/>
            <p:cNvSpPr/>
            <p:nvPr/>
          </p:nvSpPr>
          <p:spPr bwMode="auto">
            <a:xfrm>
              <a:off x="2934828" y="3135635"/>
              <a:ext cx="58085" cy="60851"/>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26" name="任意多边形 37"/>
            <p:cNvSpPr/>
            <p:nvPr/>
          </p:nvSpPr>
          <p:spPr bwMode="auto">
            <a:xfrm>
              <a:off x="2070472" y="3135635"/>
              <a:ext cx="58085" cy="60851"/>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27" name="任意多边形 38"/>
            <p:cNvSpPr/>
            <p:nvPr/>
          </p:nvSpPr>
          <p:spPr bwMode="auto">
            <a:xfrm>
              <a:off x="2089833" y="2477342"/>
              <a:ext cx="885101" cy="636166"/>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28" name="任意多边形 39"/>
            <p:cNvSpPr/>
            <p:nvPr/>
          </p:nvSpPr>
          <p:spPr bwMode="auto">
            <a:xfrm>
              <a:off x="2131323" y="5936149"/>
              <a:ext cx="347125" cy="12308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1"/>
                    <a:pt x="85" y="0"/>
                    <a:pt x="84" y="0"/>
                  </a:cubicBezTo>
                  <a:cubicBezTo>
                    <a:pt x="82" y="0"/>
                    <a:pt x="81" y="1"/>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lnTo>
                    <a:pt x="87" y="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29" name="任意多边形 40"/>
            <p:cNvSpPr/>
            <p:nvPr/>
          </p:nvSpPr>
          <p:spPr bwMode="auto">
            <a:xfrm>
              <a:off x="2607064" y="5936149"/>
              <a:ext cx="347125" cy="12308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1"/>
                    <a:pt x="83" y="0"/>
                    <a:pt x="84" y="0"/>
                  </a:cubicBezTo>
                  <a:cubicBezTo>
                    <a:pt x="85" y="0"/>
                    <a:pt x="86" y="1"/>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lnTo>
                    <a:pt x="80" y="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30" name="任意多边形 41"/>
            <p:cNvSpPr/>
            <p:nvPr/>
          </p:nvSpPr>
          <p:spPr bwMode="auto">
            <a:xfrm>
              <a:off x="2638873" y="4514456"/>
              <a:ext cx="315317"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31" name="任意多边形 42"/>
            <p:cNvSpPr/>
            <p:nvPr/>
          </p:nvSpPr>
          <p:spPr bwMode="auto">
            <a:xfrm>
              <a:off x="2120259" y="4514456"/>
              <a:ext cx="316700"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32" name="任意多边形 43"/>
            <p:cNvSpPr/>
            <p:nvPr/>
          </p:nvSpPr>
          <p:spPr bwMode="auto">
            <a:xfrm>
              <a:off x="3620781" y="3627972"/>
              <a:ext cx="569784" cy="154893"/>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33" name="任意多边形 44"/>
            <p:cNvSpPr/>
            <p:nvPr/>
          </p:nvSpPr>
          <p:spPr bwMode="auto">
            <a:xfrm>
              <a:off x="2450789" y="3229677"/>
              <a:ext cx="107872" cy="99574"/>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34" name="任意多边形 45"/>
            <p:cNvSpPr/>
            <p:nvPr/>
          </p:nvSpPr>
          <p:spPr bwMode="auto">
            <a:xfrm>
              <a:off x="2250258" y="2971062"/>
              <a:ext cx="154893" cy="373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35" name="椭圆 34"/>
            <p:cNvSpPr/>
            <p:nvPr/>
          </p:nvSpPr>
          <p:spPr bwMode="auto">
            <a:xfrm>
              <a:off x="2262705"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36" name="任意多边形 47"/>
            <p:cNvSpPr/>
            <p:nvPr/>
          </p:nvSpPr>
          <p:spPr bwMode="auto">
            <a:xfrm>
              <a:off x="2667915" y="2971062"/>
              <a:ext cx="154893" cy="373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37" name="椭圆 36"/>
            <p:cNvSpPr/>
            <p:nvPr/>
          </p:nvSpPr>
          <p:spPr bwMode="auto">
            <a:xfrm>
              <a:off x="2661000"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38" name="椭圆 37"/>
            <p:cNvSpPr/>
            <p:nvPr/>
          </p:nvSpPr>
          <p:spPr>
            <a:xfrm>
              <a:off x="2300368" y="3099550"/>
              <a:ext cx="86002" cy="86002"/>
            </a:xfrm>
            <a:prstGeom prst="ellipse">
              <a:avLst/>
            </a:prstGeom>
            <a:solidFill>
              <a:srgbClr val="664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FFFFFF"/>
                </a:solidFill>
                <a:effectLst/>
                <a:uLnTx/>
                <a:uFillTx/>
                <a:latin typeface="阿里巴巴普惠体" panose="00020600040101010101" pitchFamily="18" charset="-122"/>
              </a:endParaRPr>
            </a:p>
          </p:txBody>
        </p:sp>
        <p:sp>
          <p:nvSpPr>
            <p:cNvPr id="39" name="椭圆 38"/>
            <p:cNvSpPr/>
            <p:nvPr/>
          </p:nvSpPr>
          <p:spPr bwMode="auto">
            <a:xfrm>
              <a:off x="2713553" y="3105209"/>
              <a:ext cx="20744" cy="207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sp>
          <p:nvSpPr>
            <p:cNvPr id="40" name="椭圆 39"/>
            <p:cNvSpPr/>
            <p:nvPr/>
          </p:nvSpPr>
          <p:spPr>
            <a:xfrm>
              <a:off x="2686296" y="3099550"/>
              <a:ext cx="86002" cy="86002"/>
            </a:xfrm>
            <a:prstGeom prst="ellipse">
              <a:avLst/>
            </a:prstGeom>
            <a:solidFill>
              <a:srgbClr val="664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FFFFFF"/>
                </a:solidFill>
                <a:effectLst/>
                <a:uLnTx/>
                <a:uFillTx/>
                <a:latin typeface="阿里巴巴普惠体" panose="00020600040101010101" pitchFamily="18" charset="-122"/>
              </a:endParaRPr>
            </a:p>
          </p:txBody>
        </p:sp>
        <p:sp>
          <p:nvSpPr>
            <p:cNvPr id="41" name="任意多边形 52"/>
            <p:cNvSpPr/>
            <p:nvPr/>
          </p:nvSpPr>
          <p:spPr bwMode="auto">
            <a:xfrm>
              <a:off x="2132706" y="3018083"/>
              <a:ext cx="809037" cy="250317"/>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阿里巴巴普惠体" panose="00020600040101010101" pitchFamily="18" charset="-122"/>
              </a:endParaRPr>
            </a:p>
          </p:txBody>
        </p:sp>
      </p:grpSp>
      <p:grpSp>
        <p:nvGrpSpPr>
          <p:cNvPr id="5" name="组合 42"/>
          <p:cNvGrpSpPr/>
          <p:nvPr/>
        </p:nvGrpSpPr>
        <p:grpSpPr>
          <a:xfrm>
            <a:off x="1142965" y="428605"/>
            <a:ext cx="3438040" cy="505969"/>
            <a:chOff x="431371" y="266933"/>
            <a:chExt cx="2578530" cy="505969"/>
          </a:xfrm>
        </p:grpSpPr>
        <p:sp>
          <p:nvSpPr>
            <p:cNvPr id="44" name="Freeform 16"/>
            <p:cNvSpPr/>
            <p:nvPr/>
          </p:nvSpPr>
          <p:spPr bwMode="auto">
            <a:xfrm>
              <a:off x="431371" y="390527"/>
              <a:ext cx="180904" cy="274639"/>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3397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b="1" dirty="0">
                <a:latin typeface="阿里巴巴普惠体" panose="00020600040101010101" pitchFamily="18" charset="-122"/>
              </a:endParaRPr>
            </a:p>
          </p:txBody>
        </p:sp>
        <p:sp>
          <p:nvSpPr>
            <p:cNvPr id="45" name="Freeform 17"/>
            <p:cNvSpPr/>
            <p:nvPr/>
          </p:nvSpPr>
          <p:spPr bwMode="auto">
            <a:xfrm>
              <a:off x="600373" y="390527"/>
              <a:ext cx="180111" cy="274639"/>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397DD">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b="1" dirty="0">
                <a:latin typeface="阿里巴巴普惠体" panose="00020600040101010101" pitchFamily="18" charset="-122"/>
              </a:endParaRPr>
            </a:p>
          </p:txBody>
        </p:sp>
        <p:sp>
          <p:nvSpPr>
            <p:cNvPr id="46" name="Title 1"/>
            <p:cNvSpPr txBox="1"/>
            <p:nvPr/>
          </p:nvSpPr>
          <p:spPr>
            <a:xfrm>
              <a:off x="892337" y="266933"/>
              <a:ext cx="2117564"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defRPr>
              </a:lvl1pPr>
            </a:lstStyle>
            <a:p>
              <a:pPr algn="l"/>
              <a:endParaRPr lang="en-GB" altLang="zh-CN" sz="2000" b="1" dirty="0">
                <a:solidFill>
                  <a:schemeClr val="tx1">
                    <a:lumMod val="75000"/>
                    <a:lumOff val="25000"/>
                  </a:schemeClr>
                </a:solidFill>
                <a:latin typeface="阿里巴巴普惠体" panose="00020600040101010101" pitchFamily="18" charset="-122"/>
              </a:endParaRPr>
            </a:p>
          </p:txBody>
        </p:sp>
      </p:grpSp>
    </p:spTree>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619219" y="4714884"/>
            <a:ext cx="9048813"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074" name="标题 1">
            <a:extLst>
              <a:ext uri="{FF2B5EF4-FFF2-40B4-BE49-F238E27FC236}">
                <a16:creationId xmlns="" xmlns:a16="http://schemas.microsoft.com/office/drawing/2014/main" id="{2519866E-88EC-4875-8D11-947A718C68BF}"/>
              </a:ext>
            </a:extLst>
          </p:cNvPr>
          <p:cNvSpPr>
            <a:spLocks noGrp="1"/>
          </p:cNvSpPr>
          <p:nvPr>
            <p:ph type="title" idx="4294967295"/>
          </p:nvPr>
        </p:nvSpPr>
        <p:spPr bwMode="auto">
          <a:xfrm>
            <a:off x="1314451"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zh-CN" altLang="en-US" sz="3600" b="1" dirty="0">
                <a:effectLst>
                  <a:outerShdw blurRad="38100" dist="38100" dir="2700000" algn="tl">
                    <a:srgbClr val="000000">
                      <a:alpha val="43137"/>
                    </a:srgbClr>
                  </a:outerShdw>
                </a:effectLst>
                <a:latin typeface="隶书" pitchFamily="49" charset="-122"/>
                <a:ea typeface="隶书" pitchFamily="49" charset="-122"/>
              </a:rPr>
              <a:t>外贸企业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333467" y="2071678"/>
            <a:ext cx="9525067" cy="4429156"/>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zh-CN" altLang="en-US" sz="2400" b="1" dirty="0">
                <a:solidFill>
                  <a:srgbClr val="0070C0"/>
                </a:solidFill>
                <a:latin typeface="微软雅黑" panose="020B0503020204020204" pitchFamily="34" charset="-122"/>
                <a:cs typeface="宋体" panose="02010600030101010101" pitchFamily="2" charset="-122"/>
                <a:sym typeface="+mn-ea"/>
              </a:rPr>
              <a:t/>
            </a:r>
            <a:br>
              <a:rPr lang="zh-CN" altLang="en-US" sz="2400" b="1" dirty="0">
                <a:solidFill>
                  <a:srgbClr val="0070C0"/>
                </a:solidFill>
                <a:latin typeface="微软雅黑" panose="020B0503020204020204" pitchFamily="34" charset="-122"/>
                <a:cs typeface="宋体" panose="02010600030101010101" pitchFamily="2" charset="-122"/>
                <a:sym typeface="+mn-ea"/>
              </a:rPr>
            </a:br>
            <a:endParaRPr lang="zh-CN" altLang="en-US" sz="2400" b="1" dirty="0">
              <a:solidFill>
                <a:srgbClr val="0070C0"/>
              </a:solidFill>
              <a:latin typeface="微软雅黑" panose="020B0503020204020204" pitchFamily="34" charset="-122"/>
              <a:cs typeface="宋体" panose="02010600030101010101" pitchFamily="2" charset="-122"/>
              <a:sym typeface="+mn-ea"/>
            </a:endParaRPr>
          </a:p>
        </p:txBody>
      </p:sp>
      <p:grpSp>
        <p:nvGrpSpPr>
          <p:cNvPr id="2" name="组合 5">
            <a:extLst>
              <a:ext uri="{FF2B5EF4-FFF2-40B4-BE49-F238E27FC236}">
                <a16:creationId xmlns="" xmlns:a16="http://schemas.microsoft.com/office/drawing/2014/main" id="{116205C9-0E7D-4F19-A24A-DC4551B23CCD}"/>
              </a:ext>
            </a:extLst>
          </p:cNvPr>
          <p:cNvGrpSpPr>
            <a:grpSpLocks/>
          </p:cNvGrpSpPr>
          <p:nvPr/>
        </p:nvGrpSpPr>
        <p:grpSpPr bwMode="auto">
          <a:xfrm>
            <a:off x="1397000" y="1479550"/>
            <a:ext cx="5937259" cy="444500"/>
            <a:chOff x="2199" y="3349"/>
            <a:chExt cx="2536" cy="69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7" name=" 220">
              <a:extLst>
                <a:ext uri="{FF2B5EF4-FFF2-40B4-BE49-F238E27FC236}">
                  <a16:creationId xmlns="" xmlns:a16="http://schemas.microsoft.com/office/drawing/2014/main" id="{79B340AC-999E-40E7-B5CC-F5340D49E84B}"/>
                </a:ext>
              </a:extLst>
            </p:cNvPr>
            <p:cNvSpPr/>
            <p:nvPr/>
          </p:nvSpPr>
          <p:spPr>
            <a:xfrm>
              <a:off x="2199" y="3349"/>
              <a:ext cx="2536" cy="698"/>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cxnSp>
        <p:nvCxnSpPr>
          <p:cNvPr id="9" name="直接连接符 6">
            <a:extLst>
              <a:ext uri="{FF2B5EF4-FFF2-40B4-BE49-F238E27FC236}">
                <a16:creationId xmlns="" xmlns:a16="http://schemas.microsoft.com/office/drawing/2014/main" id="{C8256B62-2C23-4E4B-B5BE-26B3A56C9A06}"/>
              </a:ext>
            </a:extLst>
          </p:cNvPr>
          <p:cNvCxnSpPr>
            <a:cxnSpLocks/>
          </p:cNvCxnSpPr>
          <p:nvPr/>
        </p:nvCxnSpPr>
        <p:spPr>
          <a:xfrm>
            <a:off x="3138490" y="1911350"/>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8" name="标题 1">
            <a:extLst>
              <a:ext uri="{FF2B5EF4-FFF2-40B4-BE49-F238E27FC236}">
                <a16:creationId xmlns="" xmlns:a16="http://schemas.microsoft.com/office/drawing/2014/main" id="{C52DE1CC-7D21-4A82-84AF-E6424FC3FC25}"/>
              </a:ext>
            </a:extLst>
          </p:cNvPr>
          <p:cNvSpPr>
            <a:spLocks noGrp="1"/>
          </p:cNvSpPr>
          <p:nvPr/>
        </p:nvSpPr>
        <p:spPr>
          <a:xfrm>
            <a:off x="1397000" y="1568934"/>
            <a:ext cx="5365755" cy="355116"/>
          </a:xfrm>
          <a:prstGeom prst="rect">
            <a:avLst/>
          </a:prstGeom>
          <a:noFill/>
          <a:ln>
            <a:noFill/>
          </a:ln>
        </p:spPr>
        <p:txBody>
          <a:bodyPr/>
          <a:lstStyle>
            <a:lvl1pPr algn="l" rtl="0" fontAlgn="base">
              <a:lnSpc>
                <a:spcPct val="90000"/>
              </a:lnSpc>
              <a:spcBef>
                <a:spcPct val="0"/>
              </a:spcBef>
              <a:spcAft>
                <a:spcPct val="0"/>
              </a:spcAft>
              <a:defRPr sz="28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eaLnBrk="1" hangingPunct="1">
              <a:defRPr/>
            </a:pPr>
            <a:r>
              <a:rPr lang="zh-CN" altLang="en-US" sz="2000" dirty="0" smtClean="0">
                <a:solidFill>
                  <a:schemeClr val="tx1">
                    <a:lumMod val="75000"/>
                    <a:lumOff val="25000"/>
                  </a:schemeClr>
                </a:solidFill>
                <a:latin typeface="微软雅黑" panose="020B0503020204020204" pitchFamily="34" charset="-122"/>
              </a:rPr>
              <a:t>五、申报出口退（免）税常见问题</a:t>
            </a:r>
            <a:endParaRPr lang="zh-CN" altLang="en-US" sz="2000" dirty="0">
              <a:solidFill>
                <a:schemeClr val="tx1">
                  <a:lumMod val="75000"/>
                  <a:lumOff val="25000"/>
                </a:schemeClr>
              </a:solidFill>
              <a:latin typeface="微软雅黑" panose="020B0503020204020204" pitchFamily="34" charset="-122"/>
            </a:endParaRPr>
          </a:p>
        </p:txBody>
      </p:sp>
      <p:sp>
        <p:nvSpPr>
          <p:cNvPr id="23553" name="Rectangle 1"/>
          <p:cNvSpPr>
            <a:spLocks noChangeArrowheads="1"/>
          </p:cNvSpPr>
          <p:nvPr/>
        </p:nvSpPr>
        <p:spPr bwMode="auto">
          <a:xfrm>
            <a:off x="1523968" y="2389336"/>
            <a:ext cx="9239315"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70C0"/>
                </a:solidFill>
                <a:effectLst/>
                <a:latin typeface="+mn-ea"/>
                <a:cs typeface="Times New Roman" pitchFamily="18" charset="0"/>
              </a:rPr>
              <a:t>1.</a:t>
            </a:r>
            <a:r>
              <a:rPr kumimoji="0" lang="zh-CN" altLang="en-US" sz="1600" b="1" i="0" u="none" strike="noStrike" cap="none" normalizeH="0" baseline="0" dirty="0" smtClean="0">
                <a:ln>
                  <a:noFill/>
                </a:ln>
                <a:solidFill>
                  <a:srgbClr val="0070C0"/>
                </a:solidFill>
                <a:effectLst/>
                <a:latin typeface="+mn-ea"/>
                <a:cs typeface="Times New Roman" pitchFamily="18" charset="0"/>
              </a:rPr>
              <a:t>问：申报反馈“ 申报发票（</a:t>
            </a:r>
            <a:r>
              <a:rPr kumimoji="0" lang="en-US" altLang="zh-CN" sz="1600" b="1" i="0" u="none" strike="noStrike" cap="none" normalizeH="0" baseline="0" dirty="0" smtClean="0">
                <a:ln>
                  <a:noFill/>
                </a:ln>
                <a:solidFill>
                  <a:srgbClr val="0070C0"/>
                </a:solidFill>
                <a:effectLst/>
                <a:latin typeface="+mn-ea"/>
                <a:cs typeface="Times New Roman" pitchFamily="18" charset="0"/>
              </a:rPr>
              <a:t>xxx</a:t>
            </a:r>
            <a:r>
              <a:rPr kumimoji="0" lang="zh-CN" altLang="en-US" sz="1600" b="1" i="0" u="none" strike="noStrike" cap="none" normalizeH="0" baseline="0" dirty="0" smtClean="0">
                <a:ln>
                  <a:noFill/>
                </a:ln>
                <a:solidFill>
                  <a:srgbClr val="0070C0"/>
                </a:solidFill>
                <a:effectLst/>
                <a:latin typeface="+mn-ea"/>
                <a:cs typeface="Times New Roman" pitchFamily="18" charset="0"/>
              </a:rPr>
              <a:t>）信息与对应报关单信息中“</a:t>
            </a:r>
            <a:r>
              <a:rPr lang="zh-CN" altLang="en-US" sz="1600" b="1" dirty="0" smtClean="0">
                <a:solidFill>
                  <a:srgbClr val="0070C0"/>
                </a:solidFill>
                <a:latin typeface="+mn-ea"/>
                <a:cs typeface="Times New Roman" pitchFamily="18" charset="0"/>
              </a:rPr>
              <a:t>商品名称不一致”、 “计量单位不符”、“数量不一致” 的进出对审疑点。应该怎么处理？</a:t>
            </a:r>
            <a:endParaRPr lang="en-US" altLang="zh-CN" sz="1600" b="1" dirty="0" smtClean="0">
              <a:solidFill>
                <a:srgbClr val="0070C0"/>
              </a:solidFill>
              <a:latin typeface="+mn-ea"/>
              <a:cs typeface="Times New Roman" pitchFamily="18" charset="0"/>
            </a:endParaRPr>
          </a:p>
          <a:p>
            <a:pPr marL="0" marR="0" lvl="0" indent="266700" algn="l" defTabSz="914400" rtl="0" eaLnBrk="1" fontAlgn="base" latinLnBrk="0" hangingPunct="1">
              <a:lnSpc>
                <a:spcPct val="100000"/>
              </a:lnSpc>
              <a:spcBef>
                <a:spcPct val="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mn-ea"/>
              <a:cs typeface="Times New Roman" pitchFamily="18" charset="0"/>
            </a:endParaRPr>
          </a:p>
          <a:p>
            <a:pPr marL="0" marR="0" lvl="0" indent="26670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mn-ea"/>
                <a:cs typeface="Times New Roman" pitchFamily="18" charset="0"/>
              </a:rPr>
              <a:t>  答：</a:t>
            </a:r>
            <a:endParaRPr kumimoji="0" lang="en-US" altLang="zh-CN" sz="1600" b="0" i="0" u="none" strike="noStrike" cap="none" normalizeH="0" baseline="0" dirty="0" smtClean="0">
              <a:ln>
                <a:noFill/>
              </a:ln>
              <a:solidFill>
                <a:schemeClr val="tx1"/>
              </a:solidFill>
              <a:effectLst/>
              <a:latin typeface="+mn-ea"/>
              <a:cs typeface="Times New Roman" pitchFamily="18" charset="0"/>
            </a:endParaRPr>
          </a:p>
          <a:p>
            <a:pPr marL="0" marR="0" lvl="0" indent="26670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mn-ea"/>
                <a:cs typeface="Times New Roman" pitchFamily="18" charset="0"/>
              </a:rPr>
              <a:t>外贸企业退税申报要求“单票对应”，即进货凭证和出口报关单上的商品名称、计量单位及数量必须一致。</a:t>
            </a:r>
            <a:endParaRPr kumimoji="0" lang="zh-CN" altLang="en-US" sz="1600" b="0" i="0" u="none" strike="noStrike" cap="none" normalizeH="0" baseline="0" dirty="0" smtClean="0">
              <a:ln>
                <a:noFill/>
              </a:ln>
              <a:solidFill>
                <a:schemeClr val="tx1"/>
              </a:solidFill>
              <a:effectLst/>
              <a:latin typeface="+mn-ea"/>
              <a:cs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mn-ea"/>
                <a:cs typeface="Times New Roman" pitchFamily="18" charset="0"/>
              </a:rPr>
              <a:t>先检查发票号码和出口报关单号是否录入正确，如果录入</a:t>
            </a:r>
            <a:r>
              <a:rPr lang="zh-CN" altLang="en-US" sz="1600" dirty="0" smtClean="0">
                <a:latin typeface="+mn-ea"/>
                <a:cs typeface="Times New Roman" pitchFamily="18" charset="0"/>
              </a:rPr>
              <a:t>无误，</a:t>
            </a:r>
            <a:r>
              <a:rPr kumimoji="0" lang="zh-CN" altLang="en-US" sz="1600" b="0" i="0" u="none" strike="noStrike" cap="none" normalizeH="0" baseline="0" dirty="0" smtClean="0">
                <a:ln>
                  <a:noFill/>
                </a:ln>
                <a:solidFill>
                  <a:schemeClr val="tx1"/>
                </a:solidFill>
                <a:effectLst/>
                <a:latin typeface="+mn-ea"/>
                <a:cs typeface="Times New Roman" pitchFamily="18" charset="0"/>
              </a:rPr>
              <a:t>进项发票和出口报关单内容的确不一致，进项发票开具错误的将增值税专用发票退回供货方重新开具，报关单错误的申请修改报关单。</a:t>
            </a:r>
            <a:endParaRPr kumimoji="0" lang="zh-CN" altLang="en-US" sz="1600" b="0" i="0" u="none" strike="noStrike" cap="none" normalizeH="0" baseline="0" dirty="0" smtClean="0">
              <a:ln>
                <a:noFill/>
              </a:ln>
              <a:solidFill>
                <a:schemeClr val="tx1"/>
              </a:solidFill>
              <a:effectLst/>
              <a:latin typeface="+mn-ea"/>
              <a:cs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mn-ea"/>
                <a:cs typeface="Times New Roman" pitchFamily="18" charset="0"/>
              </a:rPr>
              <a:t> 退回进项发票重新开具的几种情况：</a:t>
            </a:r>
            <a:endParaRPr kumimoji="0" lang="zh-CN" altLang="en-US" sz="1600" b="0" i="0" u="none" strike="noStrike" cap="none" normalizeH="0" baseline="0" dirty="0" smtClean="0">
              <a:ln>
                <a:noFill/>
              </a:ln>
              <a:solidFill>
                <a:schemeClr val="tx1"/>
              </a:solidFill>
              <a:effectLst/>
              <a:latin typeface="+mn-ea"/>
              <a:cs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mn-ea"/>
                <a:cs typeface="Times New Roman" pitchFamily="18" charset="0"/>
              </a:rPr>
              <a:t>（</a:t>
            </a:r>
            <a:r>
              <a:rPr kumimoji="0" lang="en-US" altLang="zh-CN" sz="1600" b="0" i="0" u="none" strike="noStrike" cap="none" normalizeH="0" baseline="0" dirty="0" smtClean="0">
                <a:ln>
                  <a:noFill/>
                </a:ln>
                <a:solidFill>
                  <a:schemeClr val="tx1"/>
                </a:solidFill>
                <a:effectLst/>
                <a:latin typeface="+mn-ea"/>
                <a:cs typeface="Times New Roman" pitchFamily="18" charset="0"/>
              </a:rPr>
              <a:t>1</a:t>
            </a:r>
            <a:r>
              <a:rPr kumimoji="0" lang="zh-CN" altLang="en-US" sz="1600" b="0" i="0" u="none" strike="noStrike" cap="none" normalizeH="0" baseline="0" dirty="0" smtClean="0">
                <a:ln>
                  <a:noFill/>
                </a:ln>
                <a:solidFill>
                  <a:schemeClr val="tx1"/>
                </a:solidFill>
                <a:effectLst/>
                <a:latin typeface="+mn-ea"/>
                <a:cs typeface="Times New Roman" pitchFamily="18" charset="0"/>
              </a:rPr>
              <a:t>）如果进项发票还没有勾选</a:t>
            </a:r>
            <a:r>
              <a:rPr kumimoji="0" lang="en-US" altLang="zh-CN" sz="1600" b="0" i="0" u="none" strike="noStrike" cap="none" normalizeH="0" baseline="0" dirty="0" smtClean="0">
                <a:ln>
                  <a:noFill/>
                </a:ln>
                <a:solidFill>
                  <a:schemeClr val="tx1"/>
                </a:solidFill>
                <a:effectLst/>
                <a:latin typeface="+mn-ea"/>
                <a:cs typeface="Times New Roman" pitchFamily="18" charset="0"/>
              </a:rPr>
              <a:t>——</a:t>
            </a:r>
            <a:r>
              <a:rPr kumimoji="0" lang="zh-CN" altLang="en-US" sz="1600" b="0" i="0" u="none" strike="noStrike" cap="none" normalizeH="0" baseline="0" dirty="0" smtClean="0">
                <a:ln>
                  <a:noFill/>
                </a:ln>
                <a:solidFill>
                  <a:schemeClr val="tx1"/>
                </a:solidFill>
                <a:effectLst/>
                <a:latin typeface="+mn-ea"/>
                <a:cs typeface="Times New Roman" pitchFamily="18" charset="0"/>
              </a:rPr>
              <a:t>可直接退回重新开具。</a:t>
            </a:r>
            <a:endParaRPr kumimoji="0" lang="zh-CN" altLang="en-US" sz="1600" b="0" i="0" u="none" strike="noStrike" cap="none" normalizeH="0" baseline="0" dirty="0" smtClean="0">
              <a:ln>
                <a:noFill/>
              </a:ln>
              <a:solidFill>
                <a:schemeClr val="tx1"/>
              </a:solidFill>
              <a:effectLst/>
              <a:latin typeface="+mn-ea"/>
              <a:cs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mn-ea"/>
                <a:cs typeface="Times New Roman" pitchFamily="18" charset="0"/>
              </a:rPr>
              <a:t>（</a:t>
            </a:r>
            <a:r>
              <a:rPr kumimoji="0" lang="en-US" altLang="zh-CN" sz="1600" b="0" i="0" u="none" strike="noStrike" cap="none" normalizeH="0" baseline="0" dirty="0" smtClean="0">
                <a:ln>
                  <a:noFill/>
                </a:ln>
                <a:solidFill>
                  <a:schemeClr val="tx1"/>
                </a:solidFill>
                <a:effectLst/>
                <a:latin typeface="+mn-ea"/>
                <a:cs typeface="Times New Roman" pitchFamily="18" charset="0"/>
              </a:rPr>
              <a:t>2</a:t>
            </a:r>
            <a:r>
              <a:rPr kumimoji="0" lang="zh-CN" altLang="en-US" sz="1600" b="0" i="0" u="none" strike="noStrike" cap="none" normalizeH="0" baseline="0" dirty="0" smtClean="0">
                <a:ln>
                  <a:noFill/>
                </a:ln>
                <a:solidFill>
                  <a:schemeClr val="tx1"/>
                </a:solidFill>
                <a:effectLst/>
                <a:latin typeface="+mn-ea"/>
                <a:cs typeface="Times New Roman" pitchFamily="18" charset="0"/>
              </a:rPr>
              <a:t>）如果进项发票已经选择“退税勾选”并确认</a:t>
            </a:r>
            <a:r>
              <a:rPr kumimoji="0" lang="en-US" altLang="zh-CN" sz="1600" b="0" i="0" u="none" strike="noStrike" cap="none" normalizeH="0" baseline="0" dirty="0" smtClean="0">
                <a:ln>
                  <a:noFill/>
                </a:ln>
                <a:solidFill>
                  <a:schemeClr val="tx1"/>
                </a:solidFill>
                <a:effectLst/>
                <a:latin typeface="+mn-ea"/>
                <a:cs typeface="Times New Roman" pitchFamily="18" charset="0"/>
              </a:rPr>
              <a:t>——</a:t>
            </a:r>
            <a:r>
              <a:rPr kumimoji="0" lang="zh-CN" altLang="en-US" sz="1600" b="0" i="0" u="none" strike="noStrike" cap="none" normalizeH="0" baseline="0" dirty="0" smtClean="0">
                <a:ln>
                  <a:noFill/>
                </a:ln>
                <a:solidFill>
                  <a:schemeClr val="tx1"/>
                </a:solidFill>
                <a:effectLst/>
                <a:latin typeface="+mn-ea"/>
                <a:cs typeface="Times New Roman" pitchFamily="18" charset="0"/>
              </a:rPr>
              <a:t>在防伪税控开票系统中开具红字通知单，交供货方红冲原发票重新开具。（</a:t>
            </a:r>
            <a:r>
              <a:rPr kumimoji="0" lang="zh-CN" altLang="en-US" sz="1600" b="0" i="0" u="none" strike="noStrike" cap="none" normalizeH="0" baseline="0" dirty="0" smtClean="0">
                <a:ln>
                  <a:noFill/>
                </a:ln>
                <a:solidFill>
                  <a:srgbClr val="FF0000"/>
                </a:solidFill>
                <a:effectLst/>
                <a:latin typeface="+mn-ea"/>
                <a:cs typeface="Times New Roman" pitchFamily="18" charset="0"/>
              </a:rPr>
              <a:t>购买方申请红字通知单，选择“未抵扣”</a:t>
            </a:r>
            <a:r>
              <a:rPr kumimoji="0" lang="zh-CN" altLang="en-US" sz="1600" b="0" i="0" u="none" strike="noStrike" cap="none" normalizeH="0" baseline="0" dirty="0" smtClean="0">
                <a:ln>
                  <a:noFill/>
                </a:ln>
                <a:solidFill>
                  <a:schemeClr val="tx1"/>
                </a:solidFill>
                <a:effectLst/>
                <a:latin typeface="+mn-ea"/>
                <a:cs typeface="Times New Roman" pitchFamily="18" charset="0"/>
              </a:rPr>
              <a:t>）</a:t>
            </a:r>
            <a:endParaRPr kumimoji="0" lang="zh-CN" altLang="en-US" sz="1600" b="0" i="0" u="none" strike="noStrike" cap="none" normalizeH="0" baseline="0" dirty="0" smtClean="0">
              <a:ln>
                <a:noFill/>
              </a:ln>
              <a:solidFill>
                <a:schemeClr val="tx1"/>
              </a:solidFill>
              <a:effectLst/>
              <a:latin typeface="+mn-ea"/>
              <a:cs typeface="宋体"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619219" y="4714884"/>
            <a:ext cx="9048813"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074" name="标题 1">
            <a:extLst>
              <a:ext uri="{FF2B5EF4-FFF2-40B4-BE49-F238E27FC236}">
                <a16:creationId xmlns="" xmlns:a16="http://schemas.microsoft.com/office/drawing/2014/main" id="{2519866E-88EC-4875-8D11-947A718C68BF}"/>
              </a:ext>
            </a:extLst>
          </p:cNvPr>
          <p:cNvSpPr>
            <a:spLocks noGrp="1"/>
          </p:cNvSpPr>
          <p:nvPr>
            <p:ph type="title" idx="4294967295"/>
          </p:nvPr>
        </p:nvSpPr>
        <p:spPr bwMode="auto">
          <a:xfrm>
            <a:off x="1314451"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zh-CN" altLang="en-US" sz="3600" b="1" dirty="0">
                <a:effectLst>
                  <a:outerShdw blurRad="38100" dist="38100" dir="2700000" algn="tl">
                    <a:srgbClr val="000000">
                      <a:alpha val="43137"/>
                    </a:srgbClr>
                  </a:outerShdw>
                </a:effectLst>
                <a:latin typeface="隶书" pitchFamily="49" charset="-122"/>
                <a:ea typeface="隶书" pitchFamily="49" charset="-122"/>
              </a:rPr>
              <a:t>外贸企业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238216" y="2071678"/>
            <a:ext cx="9525067" cy="4429156"/>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zh-CN" altLang="en-US" sz="2400" b="1" dirty="0">
                <a:solidFill>
                  <a:srgbClr val="0070C0"/>
                </a:solidFill>
                <a:latin typeface="微软雅黑" panose="020B0503020204020204" pitchFamily="34" charset="-122"/>
                <a:cs typeface="宋体" panose="02010600030101010101" pitchFamily="2" charset="-122"/>
                <a:sym typeface="+mn-ea"/>
              </a:rPr>
              <a:t/>
            </a:r>
            <a:br>
              <a:rPr lang="zh-CN" altLang="en-US" sz="2400" b="1" dirty="0">
                <a:solidFill>
                  <a:srgbClr val="0070C0"/>
                </a:solidFill>
                <a:latin typeface="微软雅黑" panose="020B0503020204020204" pitchFamily="34" charset="-122"/>
                <a:cs typeface="宋体" panose="02010600030101010101" pitchFamily="2" charset="-122"/>
                <a:sym typeface="+mn-ea"/>
              </a:rPr>
            </a:br>
            <a:endParaRPr lang="zh-CN" altLang="en-US" sz="2400" b="1" dirty="0">
              <a:solidFill>
                <a:srgbClr val="0070C0"/>
              </a:solidFill>
              <a:latin typeface="微软雅黑" panose="020B0503020204020204" pitchFamily="34" charset="-122"/>
              <a:cs typeface="宋体" panose="02010600030101010101" pitchFamily="2" charset="-122"/>
              <a:sym typeface="+mn-ea"/>
            </a:endParaRPr>
          </a:p>
        </p:txBody>
      </p:sp>
      <p:grpSp>
        <p:nvGrpSpPr>
          <p:cNvPr id="2" name="组合 5">
            <a:extLst>
              <a:ext uri="{FF2B5EF4-FFF2-40B4-BE49-F238E27FC236}">
                <a16:creationId xmlns="" xmlns:a16="http://schemas.microsoft.com/office/drawing/2014/main" id="{116205C9-0E7D-4F19-A24A-DC4551B23CCD}"/>
              </a:ext>
            </a:extLst>
          </p:cNvPr>
          <p:cNvGrpSpPr>
            <a:grpSpLocks/>
          </p:cNvGrpSpPr>
          <p:nvPr/>
        </p:nvGrpSpPr>
        <p:grpSpPr bwMode="auto">
          <a:xfrm>
            <a:off x="1397000" y="1479550"/>
            <a:ext cx="5937259" cy="444500"/>
            <a:chOff x="2199" y="3349"/>
            <a:chExt cx="2536" cy="69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7" name=" 220">
              <a:extLst>
                <a:ext uri="{FF2B5EF4-FFF2-40B4-BE49-F238E27FC236}">
                  <a16:creationId xmlns="" xmlns:a16="http://schemas.microsoft.com/office/drawing/2014/main" id="{79B340AC-999E-40E7-B5CC-F5340D49E84B}"/>
                </a:ext>
              </a:extLst>
            </p:cNvPr>
            <p:cNvSpPr/>
            <p:nvPr/>
          </p:nvSpPr>
          <p:spPr>
            <a:xfrm>
              <a:off x="2199" y="3349"/>
              <a:ext cx="2536" cy="698"/>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cxnSp>
        <p:nvCxnSpPr>
          <p:cNvPr id="9" name="直接连接符 6">
            <a:extLst>
              <a:ext uri="{FF2B5EF4-FFF2-40B4-BE49-F238E27FC236}">
                <a16:creationId xmlns="" xmlns:a16="http://schemas.microsoft.com/office/drawing/2014/main" id="{C8256B62-2C23-4E4B-B5BE-26B3A56C9A06}"/>
              </a:ext>
            </a:extLst>
          </p:cNvPr>
          <p:cNvCxnSpPr>
            <a:cxnSpLocks/>
          </p:cNvCxnSpPr>
          <p:nvPr/>
        </p:nvCxnSpPr>
        <p:spPr>
          <a:xfrm>
            <a:off x="3138490" y="1911350"/>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8" name="标题 1">
            <a:extLst>
              <a:ext uri="{FF2B5EF4-FFF2-40B4-BE49-F238E27FC236}">
                <a16:creationId xmlns="" xmlns:a16="http://schemas.microsoft.com/office/drawing/2014/main" id="{C52DE1CC-7D21-4A82-84AF-E6424FC3FC25}"/>
              </a:ext>
            </a:extLst>
          </p:cNvPr>
          <p:cNvSpPr>
            <a:spLocks noGrp="1"/>
          </p:cNvSpPr>
          <p:nvPr/>
        </p:nvSpPr>
        <p:spPr>
          <a:xfrm>
            <a:off x="1397000" y="1568934"/>
            <a:ext cx="5365755" cy="355116"/>
          </a:xfrm>
          <a:prstGeom prst="rect">
            <a:avLst/>
          </a:prstGeom>
          <a:noFill/>
          <a:ln>
            <a:noFill/>
          </a:ln>
        </p:spPr>
        <p:txBody>
          <a:bodyPr/>
          <a:lstStyle>
            <a:lvl1pPr algn="l" rtl="0" fontAlgn="base">
              <a:lnSpc>
                <a:spcPct val="90000"/>
              </a:lnSpc>
              <a:spcBef>
                <a:spcPct val="0"/>
              </a:spcBef>
              <a:spcAft>
                <a:spcPct val="0"/>
              </a:spcAft>
              <a:defRPr sz="28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eaLnBrk="1" hangingPunct="1">
              <a:defRPr/>
            </a:pPr>
            <a:r>
              <a:rPr lang="zh-CN" altLang="en-US" sz="2000" dirty="0" smtClean="0">
                <a:solidFill>
                  <a:schemeClr val="tx1">
                    <a:lumMod val="75000"/>
                    <a:lumOff val="25000"/>
                  </a:schemeClr>
                </a:solidFill>
                <a:latin typeface="微软雅黑" panose="020B0503020204020204" pitchFamily="34" charset="-122"/>
              </a:rPr>
              <a:t>五、申报出口退（免）税常见问题</a:t>
            </a:r>
            <a:endParaRPr lang="zh-CN" altLang="en-US" sz="2000" dirty="0">
              <a:solidFill>
                <a:schemeClr val="tx1">
                  <a:lumMod val="75000"/>
                  <a:lumOff val="25000"/>
                </a:schemeClr>
              </a:solidFill>
              <a:latin typeface="微软雅黑" panose="020B0503020204020204" pitchFamily="34" charset="-122"/>
            </a:endParaRPr>
          </a:p>
        </p:txBody>
      </p:sp>
      <p:sp>
        <p:nvSpPr>
          <p:cNvPr id="23553" name="Rectangle 1"/>
          <p:cNvSpPr>
            <a:spLocks noChangeArrowheads="1"/>
          </p:cNvSpPr>
          <p:nvPr/>
        </p:nvSpPr>
        <p:spPr bwMode="auto">
          <a:xfrm>
            <a:off x="1523968" y="2389337"/>
            <a:ext cx="9239315"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en-US" sz="1600" b="1" dirty="0" smtClean="0">
                <a:solidFill>
                  <a:srgbClr val="0070C0"/>
                </a:solidFill>
                <a:latin typeface="+mn-ea"/>
                <a:cs typeface="Times New Roman" pitchFamily="18" charset="0"/>
              </a:rPr>
              <a:t>    2.</a:t>
            </a:r>
            <a:r>
              <a:rPr lang="zh-CN" altLang="en-US" sz="1600" b="1" dirty="0" smtClean="0">
                <a:solidFill>
                  <a:srgbClr val="0070C0"/>
                </a:solidFill>
                <a:latin typeface="+mn-ea"/>
                <a:cs typeface="Times New Roman" pitchFamily="18" charset="0"/>
              </a:rPr>
              <a:t>问：预申报反馈疑点“该发票</a:t>
            </a:r>
            <a:r>
              <a:rPr lang="en-US" altLang="zh-CN" sz="1600" b="1" dirty="0" smtClean="0">
                <a:solidFill>
                  <a:srgbClr val="0070C0"/>
                </a:solidFill>
                <a:latin typeface="+mn-ea"/>
                <a:cs typeface="Times New Roman" pitchFamily="18" charset="0"/>
              </a:rPr>
              <a:t>(XXX)</a:t>
            </a:r>
            <a:r>
              <a:rPr lang="zh-CN" altLang="en-US" sz="1600" b="1" dirty="0" smtClean="0">
                <a:solidFill>
                  <a:srgbClr val="0070C0"/>
                </a:solidFill>
                <a:latin typeface="+mn-ea"/>
                <a:cs typeface="Times New Roman" pitchFamily="18" charset="0"/>
              </a:rPr>
              <a:t>无电子信息”。应该怎么处理？</a:t>
            </a:r>
          </a:p>
          <a:p>
            <a:endParaRPr lang="en-US" altLang="zh-CN" sz="1600" dirty="0" smtClean="0"/>
          </a:p>
          <a:p>
            <a:pPr indent="266700" fontAlgn="base">
              <a:spcBef>
                <a:spcPct val="0"/>
              </a:spcBef>
              <a:spcAft>
                <a:spcPct val="0"/>
              </a:spcAft>
            </a:pPr>
            <a:r>
              <a:rPr lang="en-US" altLang="zh-CN" sz="1600" dirty="0" smtClean="0">
                <a:latin typeface="+mn-ea"/>
                <a:cs typeface="Times New Roman" pitchFamily="18" charset="0"/>
              </a:rPr>
              <a:t> </a:t>
            </a:r>
            <a:r>
              <a:rPr lang="zh-CN" altLang="en-US" sz="1600" dirty="0" smtClean="0">
                <a:latin typeface="+mn-ea"/>
                <a:cs typeface="Times New Roman" pitchFamily="18" charset="0"/>
              </a:rPr>
              <a:t>答：</a:t>
            </a:r>
            <a:endParaRPr lang="en-US" altLang="zh-CN" sz="1600" dirty="0" smtClean="0">
              <a:latin typeface="+mn-ea"/>
              <a:cs typeface="Times New Roman" pitchFamily="18" charset="0"/>
            </a:endParaRPr>
          </a:p>
          <a:p>
            <a:pPr indent="266700" fontAlgn="base">
              <a:spcBef>
                <a:spcPct val="0"/>
              </a:spcBef>
              <a:spcAft>
                <a:spcPct val="0"/>
              </a:spcAft>
            </a:pPr>
            <a:r>
              <a:rPr lang="zh-CN" altLang="en-US" sz="1600" dirty="0" smtClean="0">
                <a:latin typeface="+mn-ea"/>
                <a:cs typeface="Times New Roman" pitchFamily="18" charset="0"/>
              </a:rPr>
              <a:t>出现该疑点不能正式申报，系统会自动反馈“申报错误”。</a:t>
            </a:r>
          </a:p>
          <a:p>
            <a:pPr indent="266700" fontAlgn="base">
              <a:spcBef>
                <a:spcPct val="0"/>
              </a:spcBef>
              <a:spcAft>
                <a:spcPct val="0"/>
              </a:spcAft>
            </a:pPr>
            <a:endParaRPr lang="en-US" altLang="zh-CN" sz="1600" dirty="0" smtClean="0">
              <a:latin typeface="+mn-ea"/>
              <a:cs typeface="Times New Roman" pitchFamily="18" charset="0"/>
            </a:endParaRPr>
          </a:p>
          <a:p>
            <a:pPr indent="266700" fontAlgn="base">
              <a:spcBef>
                <a:spcPct val="0"/>
              </a:spcBef>
              <a:spcAft>
                <a:spcPct val="0"/>
              </a:spcAft>
            </a:pPr>
            <a:r>
              <a:rPr lang="zh-CN" altLang="en-US" sz="1600" dirty="0" smtClean="0">
                <a:latin typeface="+mn-ea"/>
                <a:cs typeface="Times New Roman" pitchFamily="18" charset="0"/>
              </a:rPr>
              <a:t>检查进货明细中进货凭证号码是否录入正确，该发票是否已经退税勾选确认三个月以上。</a:t>
            </a:r>
          </a:p>
          <a:p>
            <a:pPr indent="266700" fontAlgn="base">
              <a:spcBef>
                <a:spcPct val="0"/>
              </a:spcBef>
              <a:spcAft>
                <a:spcPct val="0"/>
              </a:spcAft>
            </a:pPr>
            <a:endParaRPr lang="en-US" altLang="zh-CN" sz="1600" dirty="0" smtClean="0">
              <a:latin typeface="+mn-ea"/>
              <a:cs typeface="Times New Roman" pitchFamily="18" charset="0"/>
            </a:endParaRPr>
          </a:p>
          <a:p>
            <a:pPr indent="266700" fontAlgn="base">
              <a:spcBef>
                <a:spcPct val="0"/>
              </a:spcBef>
              <a:spcAft>
                <a:spcPct val="0"/>
              </a:spcAft>
            </a:pPr>
            <a:r>
              <a:rPr lang="zh-CN" altLang="en-US" sz="1600" dirty="0" smtClean="0">
                <a:latin typeface="+mn-ea"/>
                <a:cs typeface="Times New Roman" pitchFamily="18" charset="0"/>
              </a:rPr>
              <a:t>如果检查无误，可在电子税务局做发票查询申请，路径为：</a:t>
            </a:r>
            <a:endParaRPr lang="en-US" altLang="zh-CN" sz="1600" dirty="0" smtClean="0">
              <a:latin typeface="+mn-ea"/>
              <a:cs typeface="Times New Roman" pitchFamily="18" charset="0"/>
            </a:endParaRPr>
          </a:p>
          <a:p>
            <a:pPr indent="266700" fontAlgn="base">
              <a:spcBef>
                <a:spcPct val="0"/>
              </a:spcBef>
              <a:spcAft>
                <a:spcPct val="0"/>
              </a:spcAft>
            </a:pPr>
            <a:r>
              <a:rPr lang="zh-CN" altLang="en-US" sz="1600" dirty="0" smtClean="0">
                <a:latin typeface="+mn-ea"/>
                <a:cs typeface="Times New Roman" pitchFamily="18" charset="0"/>
              </a:rPr>
              <a:t>首页</a:t>
            </a:r>
            <a:r>
              <a:rPr lang="en-US" altLang="en-US" sz="1600" dirty="0" smtClean="0">
                <a:latin typeface="+mn-ea"/>
                <a:cs typeface="Times New Roman" pitchFamily="18" charset="0"/>
              </a:rPr>
              <a:t>&gt;</a:t>
            </a:r>
            <a:r>
              <a:rPr lang="zh-CN" altLang="en-US" sz="1600" dirty="0" smtClean="0">
                <a:latin typeface="+mn-ea"/>
                <a:cs typeface="Times New Roman" pitchFamily="18" charset="0"/>
              </a:rPr>
              <a:t>我要办税</a:t>
            </a:r>
            <a:r>
              <a:rPr lang="en-US" altLang="en-US" sz="1600" dirty="0" smtClean="0">
                <a:latin typeface="+mn-ea"/>
                <a:cs typeface="Times New Roman" pitchFamily="18" charset="0"/>
              </a:rPr>
              <a:t>&gt;</a:t>
            </a:r>
            <a:r>
              <a:rPr lang="zh-CN" altLang="en-US" sz="1600" dirty="0" smtClean="0">
                <a:latin typeface="+mn-ea"/>
                <a:cs typeface="Times New Roman" pitchFamily="18" charset="0"/>
              </a:rPr>
              <a:t>出口退税管理</a:t>
            </a:r>
            <a:r>
              <a:rPr lang="en-US" altLang="en-US" sz="1600" dirty="0" smtClean="0">
                <a:latin typeface="+mn-ea"/>
                <a:cs typeface="Times New Roman" pitchFamily="18" charset="0"/>
              </a:rPr>
              <a:t>&gt;</a:t>
            </a:r>
            <a:r>
              <a:rPr lang="zh-CN" altLang="en-US" sz="1600" dirty="0" smtClean="0">
                <a:latin typeface="+mn-ea"/>
                <a:cs typeface="Times New Roman" pitchFamily="18" charset="0"/>
              </a:rPr>
              <a:t>出口退（免）税申报</a:t>
            </a:r>
            <a:r>
              <a:rPr lang="en-US" altLang="en-US" sz="1600" dirty="0" smtClean="0">
                <a:latin typeface="+mn-ea"/>
                <a:cs typeface="Times New Roman" pitchFamily="18" charset="0"/>
              </a:rPr>
              <a:t> -8.</a:t>
            </a:r>
            <a:r>
              <a:rPr lang="zh-CN" altLang="en-US" sz="1600" dirty="0" smtClean="0">
                <a:latin typeface="+mn-ea"/>
                <a:cs typeface="Times New Roman" pitchFamily="18" charset="0"/>
              </a:rPr>
              <a:t>出口信息查询申请</a:t>
            </a:r>
            <a:r>
              <a:rPr lang="zh-CN" altLang="en-US" sz="1600" dirty="0" smtClean="0"/>
              <a:t>。</a:t>
            </a:r>
            <a:endParaRPr lang="zh-CN" altLang="en-US" sz="1600"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619219" y="4714884"/>
            <a:ext cx="9048813"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074" name="标题 1">
            <a:extLst>
              <a:ext uri="{FF2B5EF4-FFF2-40B4-BE49-F238E27FC236}">
                <a16:creationId xmlns="" xmlns:a16="http://schemas.microsoft.com/office/drawing/2014/main" id="{2519866E-88EC-4875-8D11-947A718C68BF}"/>
              </a:ext>
            </a:extLst>
          </p:cNvPr>
          <p:cNvSpPr>
            <a:spLocks noGrp="1"/>
          </p:cNvSpPr>
          <p:nvPr>
            <p:ph type="title" idx="4294967295"/>
          </p:nvPr>
        </p:nvSpPr>
        <p:spPr bwMode="auto">
          <a:xfrm>
            <a:off x="1314451"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zh-CN" altLang="en-US" sz="3600" b="1" dirty="0">
                <a:effectLst>
                  <a:outerShdw blurRad="38100" dist="38100" dir="2700000" algn="tl">
                    <a:srgbClr val="000000">
                      <a:alpha val="43137"/>
                    </a:srgbClr>
                  </a:outerShdw>
                </a:effectLst>
                <a:latin typeface="隶书" pitchFamily="49" charset="-122"/>
                <a:ea typeface="隶书" pitchFamily="49" charset="-122"/>
              </a:rPr>
              <a:t>外贸企业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333467" y="1547813"/>
            <a:ext cx="9525067" cy="2575440"/>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zh-CN" altLang="en-US" sz="2400" b="1" dirty="0">
                <a:solidFill>
                  <a:srgbClr val="0070C0"/>
                </a:solidFill>
                <a:latin typeface="微软雅黑" panose="020B0503020204020204" pitchFamily="34" charset="-122"/>
                <a:cs typeface="宋体" panose="02010600030101010101" pitchFamily="2" charset="-122"/>
                <a:sym typeface="+mn-ea"/>
              </a:rPr>
              <a:t/>
            </a:r>
            <a:br>
              <a:rPr lang="zh-CN" altLang="en-US" sz="2400" b="1" dirty="0">
                <a:solidFill>
                  <a:srgbClr val="0070C0"/>
                </a:solidFill>
                <a:latin typeface="微软雅黑" panose="020B0503020204020204" pitchFamily="34" charset="-122"/>
                <a:cs typeface="宋体" panose="02010600030101010101" pitchFamily="2" charset="-122"/>
                <a:sym typeface="+mn-ea"/>
              </a:rPr>
            </a:br>
            <a:endParaRPr lang="zh-CN" altLang="en-US" sz="2400" b="1" dirty="0">
              <a:solidFill>
                <a:srgbClr val="0070C0"/>
              </a:solidFill>
              <a:latin typeface="微软雅黑" panose="020B0503020204020204" pitchFamily="34" charset="-122"/>
              <a:cs typeface="宋体" panose="02010600030101010101" pitchFamily="2" charset="-122"/>
              <a:sym typeface="+mn-ea"/>
            </a:endParaRPr>
          </a:p>
        </p:txBody>
      </p:sp>
      <p:grpSp>
        <p:nvGrpSpPr>
          <p:cNvPr id="2" name="组合 5">
            <a:extLst>
              <a:ext uri="{FF2B5EF4-FFF2-40B4-BE49-F238E27FC236}">
                <a16:creationId xmlns="" xmlns:a16="http://schemas.microsoft.com/office/drawing/2014/main" id="{116205C9-0E7D-4F19-A24A-DC4551B23CCD}"/>
              </a:ext>
            </a:extLst>
          </p:cNvPr>
          <p:cNvGrpSpPr>
            <a:grpSpLocks/>
          </p:cNvGrpSpPr>
          <p:nvPr/>
        </p:nvGrpSpPr>
        <p:grpSpPr bwMode="auto">
          <a:xfrm>
            <a:off x="1333467" y="1103313"/>
            <a:ext cx="5937259" cy="444500"/>
            <a:chOff x="2199" y="3349"/>
            <a:chExt cx="2536" cy="69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7" name=" 220">
              <a:extLst>
                <a:ext uri="{FF2B5EF4-FFF2-40B4-BE49-F238E27FC236}">
                  <a16:creationId xmlns="" xmlns:a16="http://schemas.microsoft.com/office/drawing/2014/main" id="{79B340AC-999E-40E7-B5CC-F5340D49E84B}"/>
                </a:ext>
              </a:extLst>
            </p:cNvPr>
            <p:cNvSpPr/>
            <p:nvPr/>
          </p:nvSpPr>
          <p:spPr>
            <a:xfrm>
              <a:off x="2199" y="3349"/>
              <a:ext cx="2536" cy="698"/>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cxnSp>
        <p:nvCxnSpPr>
          <p:cNvPr id="9" name="直接连接符 6">
            <a:extLst>
              <a:ext uri="{FF2B5EF4-FFF2-40B4-BE49-F238E27FC236}">
                <a16:creationId xmlns="" xmlns:a16="http://schemas.microsoft.com/office/drawing/2014/main" id="{C8256B62-2C23-4E4B-B5BE-26B3A56C9A06}"/>
              </a:ext>
            </a:extLst>
          </p:cNvPr>
          <p:cNvCxnSpPr>
            <a:cxnSpLocks/>
          </p:cNvCxnSpPr>
          <p:nvPr/>
        </p:nvCxnSpPr>
        <p:spPr>
          <a:xfrm>
            <a:off x="2935289" y="1568934"/>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8" name="标题 1">
            <a:extLst>
              <a:ext uri="{FF2B5EF4-FFF2-40B4-BE49-F238E27FC236}">
                <a16:creationId xmlns="" xmlns:a16="http://schemas.microsoft.com/office/drawing/2014/main" id="{C52DE1CC-7D21-4A82-84AF-E6424FC3FC25}"/>
              </a:ext>
            </a:extLst>
          </p:cNvPr>
          <p:cNvSpPr>
            <a:spLocks noGrp="1"/>
          </p:cNvSpPr>
          <p:nvPr/>
        </p:nvSpPr>
        <p:spPr>
          <a:xfrm>
            <a:off x="1397000" y="1213818"/>
            <a:ext cx="5365755" cy="355116"/>
          </a:xfrm>
          <a:prstGeom prst="rect">
            <a:avLst/>
          </a:prstGeom>
          <a:noFill/>
          <a:ln>
            <a:noFill/>
          </a:ln>
        </p:spPr>
        <p:txBody>
          <a:bodyPr/>
          <a:lstStyle>
            <a:lvl1pPr algn="l" rtl="0" fontAlgn="base">
              <a:lnSpc>
                <a:spcPct val="90000"/>
              </a:lnSpc>
              <a:spcBef>
                <a:spcPct val="0"/>
              </a:spcBef>
              <a:spcAft>
                <a:spcPct val="0"/>
              </a:spcAft>
              <a:defRPr sz="28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eaLnBrk="1" hangingPunct="1">
              <a:defRPr/>
            </a:pPr>
            <a:r>
              <a:rPr lang="zh-CN" altLang="en-US" sz="2000" dirty="0" smtClean="0">
                <a:solidFill>
                  <a:schemeClr val="tx1">
                    <a:lumMod val="75000"/>
                    <a:lumOff val="25000"/>
                  </a:schemeClr>
                </a:solidFill>
                <a:latin typeface="微软雅黑" panose="020B0503020204020204" pitchFamily="34" charset="-122"/>
              </a:rPr>
              <a:t>五、申报出口退（免）税常见问题</a:t>
            </a:r>
            <a:endParaRPr lang="zh-CN" altLang="en-US" sz="2000" dirty="0">
              <a:solidFill>
                <a:schemeClr val="tx1">
                  <a:lumMod val="75000"/>
                  <a:lumOff val="25000"/>
                </a:schemeClr>
              </a:solidFill>
              <a:latin typeface="微软雅黑" panose="020B0503020204020204" pitchFamily="34" charset="-122"/>
            </a:endParaRPr>
          </a:p>
        </p:txBody>
      </p:sp>
      <p:sp>
        <p:nvSpPr>
          <p:cNvPr id="25602" name="Rectangle 2"/>
          <p:cNvSpPr>
            <a:spLocks noChangeArrowheads="1"/>
          </p:cNvSpPr>
          <p:nvPr/>
        </p:nvSpPr>
        <p:spPr bwMode="auto">
          <a:xfrm>
            <a:off x="1342960" y="1815154"/>
            <a:ext cx="9429816"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fontAlgn="base">
              <a:lnSpc>
                <a:spcPct val="100000"/>
              </a:lnSpc>
              <a:spcBef>
                <a:spcPct val="0"/>
              </a:spcBef>
              <a:spcAft>
                <a:spcPct val="0"/>
              </a:spcAft>
              <a:buClrTx/>
              <a:buSzTx/>
              <a:buFontTx/>
              <a:buNone/>
              <a:tabLst/>
            </a:pPr>
            <a:r>
              <a:rPr lang="en-US" altLang="zh-CN" sz="1600" b="1" dirty="0" smtClean="0">
                <a:solidFill>
                  <a:srgbClr val="0070C0"/>
                </a:solidFill>
                <a:latin typeface="+mn-ea"/>
                <a:cs typeface="Times New Roman" pitchFamily="18" charset="0"/>
              </a:rPr>
              <a:t>3.</a:t>
            </a:r>
            <a:r>
              <a:rPr lang="zh-CN" altLang="en-US" sz="1600" b="1" dirty="0" smtClean="0">
                <a:solidFill>
                  <a:srgbClr val="0070C0"/>
                </a:solidFill>
                <a:latin typeface="+mn-ea"/>
                <a:cs typeface="Times New Roman" pitchFamily="18" charset="0"/>
              </a:rPr>
              <a:t>问：申报反馈疑点“海关信息中无此出口报关单号</a:t>
            </a:r>
            <a:r>
              <a:rPr lang="en-US" altLang="zh-CN" sz="1600" b="1" dirty="0" smtClean="0">
                <a:solidFill>
                  <a:srgbClr val="0070C0"/>
                </a:solidFill>
                <a:latin typeface="+mn-ea"/>
                <a:cs typeface="Times New Roman" pitchFamily="18" charset="0"/>
              </a:rPr>
              <a:t>(XXX) ”</a:t>
            </a:r>
            <a:r>
              <a:rPr lang="zh-CN" altLang="en-US" sz="1600" b="1" dirty="0" smtClean="0">
                <a:solidFill>
                  <a:srgbClr val="0070C0"/>
                </a:solidFill>
                <a:latin typeface="+mn-ea"/>
                <a:cs typeface="Times New Roman" pitchFamily="18" charset="0"/>
              </a:rPr>
              <a:t>，应该怎么处理？</a:t>
            </a:r>
          </a:p>
          <a:p>
            <a:pPr marL="0" marR="0" lvl="0" indent="355600" algn="l"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dirty="0" smtClean="0">
              <a:ln>
                <a:noFill/>
              </a:ln>
              <a:solidFill>
                <a:schemeClr val="tx1"/>
              </a:solidFill>
              <a:effectLst/>
              <a:latin typeface="Calibri" pitchFamily="34" charset="0"/>
              <a:ea typeface="仿宋_GB2312" charset="-122"/>
              <a:cs typeface="Times New Roman" pitchFamily="18" charset="0"/>
            </a:endParaRPr>
          </a:p>
          <a:p>
            <a:pPr marR="0" lvl="0" indent="266700" fontAlgn="base">
              <a:lnSpc>
                <a:spcPct val="100000"/>
              </a:lnSpc>
              <a:spcBef>
                <a:spcPct val="0"/>
              </a:spcBef>
              <a:spcAft>
                <a:spcPct val="0"/>
              </a:spcAft>
              <a:buClrTx/>
              <a:buSzTx/>
              <a:buFontTx/>
              <a:buNone/>
              <a:tabLst/>
            </a:pPr>
            <a:r>
              <a:rPr lang="zh-CN" altLang="en-US" sz="1600" dirty="0" smtClean="0">
                <a:latin typeface="+mn-ea"/>
                <a:cs typeface="Times New Roman" pitchFamily="18" charset="0"/>
              </a:rPr>
              <a:t>   答：</a:t>
            </a:r>
            <a:endParaRPr lang="en-US" altLang="zh-CN" sz="1600" dirty="0" smtClean="0">
              <a:latin typeface="+mn-ea"/>
              <a:cs typeface="Times New Roman" pitchFamily="18" charset="0"/>
            </a:endParaRPr>
          </a:p>
          <a:p>
            <a:pPr marR="0" lvl="0" indent="266700" fontAlgn="base">
              <a:lnSpc>
                <a:spcPct val="100000"/>
              </a:lnSpc>
              <a:spcBef>
                <a:spcPct val="0"/>
              </a:spcBef>
              <a:spcAft>
                <a:spcPct val="0"/>
              </a:spcAft>
              <a:buClrTx/>
              <a:buSzTx/>
              <a:buFontTx/>
              <a:buNone/>
              <a:tabLst/>
            </a:pPr>
            <a:r>
              <a:rPr lang="zh-CN" altLang="en-US" sz="1600" dirty="0" smtClean="0">
                <a:latin typeface="+mn-ea"/>
                <a:cs typeface="Times New Roman" pitchFamily="18" charset="0"/>
              </a:rPr>
              <a:t>出现该疑点不能正式申报，系统会自动反馈“申报错误”。</a:t>
            </a:r>
          </a:p>
          <a:p>
            <a:pPr marR="0" lvl="0" indent="266700" fontAlgn="base">
              <a:lnSpc>
                <a:spcPct val="100000"/>
              </a:lnSpc>
              <a:spcBef>
                <a:spcPct val="0"/>
              </a:spcBef>
              <a:spcAft>
                <a:spcPct val="0"/>
              </a:spcAft>
              <a:buClrTx/>
              <a:buSzTx/>
              <a:buFontTx/>
              <a:buNone/>
              <a:tabLst/>
            </a:pPr>
            <a:r>
              <a:rPr lang="zh-CN" altLang="en-US" sz="1600" dirty="0" smtClean="0">
                <a:latin typeface="+mn-ea"/>
                <a:cs typeface="Times New Roman" pitchFamily="18" charset="0"/>
              </a:rPr>
              <a:t>检查出口明细中的报关单号码是否录入错误，规则是</a:t>
            </a:r>
            <a:r>
              <a:rPr lang="en-US" altLang="zh-CN" sz="1600" dirty="0" smtClean="0">
                <a:latin typeface="+mn-ea"/>
                <a:cs typeface="Times New Roman" pitchFamily="18" charset="0"/>
              </a:rPr>
              <a:t>18</a:t>
            </a:r>
            <a:r>
              <a:rPr lang="zh-CN" altLang="en-US" sz="1600" dirty="0" smtClean="0">
                <a:latin typeface="+mn-ea"/>
                <a:cs typeface="Times New Roman" pitchFamily="18" charset="0"/>
              </a:rPr>
              <a:t>位报关单号码加</a:t>
            </a:r>
            <a:r>
              <a:rPr lang="en-US" altLang="zh-CN" sz="1600" dirty="0" smtClean="0">
                <a:latin typeface="+mn-ea"/>
                <a:cs typeface="Times New Roman" pitchFamily="18" charset="0"/>
              </a:rPr>
              <a:t>3</a:t>
            </a:r>
            <a:r>
              <a:rPr lang="zh-CN" altLang="en-US" sz="1600" dirty="0" smtClean="0">
                <a:latin typeface="+mn-ea"/>
                <a:cs typeface="Times New Roman" pitchFamily="18" charset="0"/>
              </a:rPr>
              <a:t>位项号，一共</a:t>
            </a:r>
            <a:r>
              <a:rPr lang="en-US" altLang="zh-CN" sz="1600" dirty="0" smtClean="0">
                <a:latin typeface="+mn-ea"/>
                <a:cs typeface="Times New Roman" pitchFamily="18" charset="0"/>
              </a:rPr>
              <a:t>21</a:t>
            </a:r>
            <a:r>
              <a:rPr lang="zh-CN" altLang="en-US" sz="1600" dirty="0" smtClean="0">
                <a:latin typeface="+mn-ea"/>
                <a:cs typeface="Times New Roman" pitchFamily="18" charset="0"/>
              </a:rPr>
              <a:t>位。报关单号在纸质报关单右上角“海关编号”，项号在“商品编号”左边，即“商品序号”。如“</a:t>
            </a:r>
            <a:r>
              <a:rPr lang="en-US" altLang="zh-CN" sz="1600" dirty="0" smtClean="0">
                <a:latin typeface="+mn-ea"/>
                <a:cs typeface="Times New Roman" pitchFamily="18" charset="0"/>
              </a:rPr>
              <a:t>222920230000121212</a:t>
            </a:r>
            <a:r>
              <a:rPr lang="en-US" altLang="zh-CN" sz="1600" dirty="0" smtClean="0">
                <a:solidFill>
                  <a:srgbClr val="FF0000"/>
                </a:solidFill>
                <a:latin typeface="+mn-ea"/>
                <a:cs typeface="Times New Roman" pitchFamily="18" charset="0"/>
              </a:rPr>
              <a:t>001</a:t>
            </a:r>
            <a:r>
              <a:rPr lang="en-US" altLang="zh-CN" sz="1600" dirty="0" smtClean="0">
                <a:latin typeface="+mn-ea"/>
                <a:cs typeface="Times New Roman" pitchFamily="18" charset="0"/>
              </a:rPr>
              <a:t>”</a:t>
            </a:r>
            <a:r>
              <a:rPr lang="zh-CN" altLang="en-US" sz="1600" dirty="0" smtClean="0">
                <a:latin typeface="+mn-ea"/>
                <a:cs typeface="Times New Roman" pitchFamily="18" charset="0"/>
              </a:rPr>
              <a:t>。</a:t>
            </a:r>
          </a:p>
          <a:p>
            <a:pPr indent="266700"/>
            <a:r>
              <a:rPr lang="zh-CN" altLang="en-US" sz="1600" dirty="0" smtClean="0">
                <a:latin typeface="+mn-ea"/>
                <a:cs typeface="Times New Roman" pitchFamily="18" charset="0"/>
              </a:rPr>
              <a:t>如果是近期出口的，可以等几天再预申报，如果长时间无海关信息，建议企业在</a:t>
            </a:r>
            <a:r>
              <a:rPr lang="zh-CN" altLang="en-US" sz="1600" dirty="0" smtClean="0">
                <a:solidFill>
                  <a:srgbClr val="FF0000"/>
                </a:solidFill>
                <a:latin typeface="+mn-ea"/>
                <a:cs typeface="Times New Roman" pitchFamily="18" charset="0"/>
              </a:rPr>
              <a:t>电子口岸系统</a:t>
            </a:r>
            <a:r>
              <a:rPr lang="zh-CN" altLang="en-US" sz="1600" dirty="0" smtClean="0">
                <a:latin typeface="+mn-ea"/>
                <a:cs typeface="Times New Roman" pitchFamily="18" charset="0"/>
              </a:rPr>
              <a:t>中重新发送。</a:t>
            </a:r>
          </a:p>
        </p:txBody>
      </p:sp>
      <p:pic>
        <p:nvPicPr>
          <p:cNvPr id="10" name="Picture 2" descr="C:\Users\Administrator\Desktop\材料\电子口岸重新发送.png"/>
          <p:cNvPicPr>
            <a:picLocks noChangeAspect="1" noChangeArrowheads="1"/>
          </p:cNvPicPr>
          <p:nvPr/>
        </p:nvPicPr>
        <p:blipFill>
          <a:blip r:embed="rId2" cstate="print"/>
          <a:srcRect t="6617" r="1903" b="12609"/>
          <a:stretch>
            <a:fillRect/>
          </a:stretch>
        </p:blipFill>
        <p:spPr bwMode="auto">
          <a:xfrm>
            <a:off x="1155438" y="4283902"/>
            <a:ext cx="9820539" cy="2434590"/>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619219" y="4714884"/>
            <a:ext cx="9048813"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074" name="标题 1">
            <a:extLst>
              <a:ext uri="{FF2B5EF4-FFF2-40B4-BE49-F238E27FC236}">
                <a16:creationId xmlns="" xmlns:a16="http://schemas.microsoft.com/office/drawing/2014/main" id="{2519866E-88EC-4875-8D11-947A718C68BF}"/>
              </a:ext>
            </a:extLst>
          </p:cNvPr>
          <p:cNvSpPr>
            <a:spLocks noGrp="1"/>
          </p:cNvSpPr>
          <p:nvPr>
            <p:ph type="title" idx="4294967295"/>
          </p:nvPr>
        </p:nvSpPr>
        <p:spPr bwMode="auto">
          <a:xfrm>
            <a:off x="1314451"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3600" b="1" dirty="0"/>
              <a:t>外贸企业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333467" y="2071678"/>
            <a:ext cx="9525067" cy="4357718"/>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zh-CN" altLang="en-US" sz="2400" b="1" dirty="0">
                <a:solidFill>
                  <a:srgbClr val="0070C0"/>
                </a:solidFill>
                <a:latin typeface="微软雅黑" panose="020B0503020204020204" pitchFamily="34" charset="-122"/>
                <a:cs typeface="宋体" panose="02010600030101010101" pitchFamily="2" charset="-122"/>
                <a:sym typeface="+mn-ea"/>
              </a:rPr>
              <a:t/>
            </a:r>
            <a:br>
              <a:rPr lang="zh-CN" altLang="en-US" sz="2400" b="1" dirty="0">
                <a:solidFill>
                  <a:srgbClr val="0070C0"/>
                </a:solidFill>
                <a:latin typeface="微软雅黑" panose="020B0503020204020204" pitchFamily="34" charset="-122"/>
                <a:cs typeface="宋体" panose="02010600030101010101" pitchFamily="2" charset="-122"/>
                <a:sym typeface="+mn-ea"/>
              </a:rPr>
            </a:br>
            <a:endParaRPr lang="zh-CN" altLang="en-US" sz="2400" b="1" dirty="0">
              <a:solidFill>
                <a:srgbClr val="0070C0"/>
              </a:solidFill>
              <a:latin typeface="微软雅黑" panose="020B0503020204020204" pitchFamily="34" charset="-122"/>
              <a:cs typeface="宋体" panose="02010600030101010101" pitchFamily="2" charset="-122"/>
              <a:sym typeface="+mn-ea"/>
            </a:endParaRPr>
          </a:p>
        </p:txBody>
      </p:sp>
      <p:grpSp>
        <p:nvGrpSpPr>
          <p:cNvPr id="2" name="组合 5">
            <a:extLst>
              <a:ext uri="{FF2B5EF4-FFF2-40B4-BE49-F238E27FC236}">
                <a16:creationId xmlns="" xmlns:a16="http://schemas.microsoft.com/office/drawing/2014/main" id="{116205C9-0E7D-4F19-A24A-DC4551B23CCD}"/>
              </a:ext>
            </a:extLst>
          </p:cNvPr>
          <p:cNvGrpSpPr>
            <a:grpSpLocks/>
          </p:cNvGrpSpPr>
          <p:nvPr/>
        </p:nvGrpSpPr>
        <p:grpSpPr bwMode="auto">
          <a:xfrm>
            <a:off x="1397000" y="1479550"/>
            <a:ext cx="5937259" cy="444500"/>
            <a:chOff x="2199" y="3349"/>
            <a:chExt cx="2536" cy="69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7" name=" 220">
              <a:extLst>
                <a:ext uri="{FF2B5EF4-FFF2-40B4-BE49-F238E27FC236}">
                  <a16:creationId xmlns="" xmlns:a16="http://schemas.microsoft.com/office/drawing/2014/main" id="{79B340AC-999E-40E7-B5CC-F5340D49E84B}"/>
                </a:ext>
              </a:extLst>
            </p:cNvPr>
            <p:cNvSpPr/>
            <p:nvPr/>
          </p:nvSpPr>
          <p:spPr>
            <a:xfrm>
              <a:off x="2199" y="3349"/>
              <a:ext cx="2536" cy="698"/>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cxnSp>
        <p:nvCxnSpPr>
          <p:cNvPr id="9" name="直接连接符 6">
            <a:extLst>
              <a:ext uri="{FF2B5EF4-FFF2-40B4-BE49-F238E27FC236}">
                <a16:creationId xmlns="" xmlns:a16="http://schemas.microsoft.com/office/drawing/2014/main" id="{C8256B62-2C23-4E4B-B5BE-26B3A56C9A06}"/>
              </a:ext>
            </a:extLst>
          </p:cNvPr>
          <p:cNvCxnSpPr>
            <a:cxnSpLocks/>
          </p:cNvCxnSpPr>
          <p:nvPr/>
        </p:nvCxnSpPr>
        <p:spPr>
          <a:xfrm>
            <a:off x="3138490" y="1911350"/>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8" name="标题 1">
            <a:extLst>
              <a:ext uri="{FF2B5EF4-FFF2-40B4-BE49-F238E27FC236}">
                <a16:creationId xmlns="" xmlns:a16="http://schemas.microsoft.com/office/drawing/2014/main" id="{C52DE1CC-7D21-4A82-84AF-E6424FC3FC25}"/>
              </a:ext>
            </a:extLst>
          </p:cNvPr>
          <p:cNvSpPr>
            <a:spLocks noGrp="1"/>
          </p:cNvSpPr>
          <p:nvPr/>
        </p:nvSpPr>
        <p:spPr>
          <a:xfrm>
            <a:off x="1397000" y="1568934"/>
            <a:ext cx="5365755" cy="355116"/>
          </a:xfrm>
          <a:prstGeom prst="rect">
            <a:avLst/>
          </a:prstGeom>
          <a:noFill/>
          <a:ln>
            <a:noFill/>
          </a:ln>
        </p:spPr>
        <p:txBody>
          <a:bodyPr/>
          <a:lstStyle>
            <a:lvl1pPr algn="l" rtl="0" fontAlgn="base">
              <a:lnSpc>
                <a:spcPct val="90000"/>
              </a:lnSpc>
              <a:spcBef>
                <a:spcPct val="0"/>
              </a:spcBef>
              <a:spcAft>
                <a:spcPct val="0"/>
              </a:spcAft>
              <a:defRPr sz="28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eaLnBrk="1" hangingPunct="1">
              <a:defRPr/>
            </a:pPr>
            <a:r>
              <a:rPr lang="zh-CN" altLang="en-US" sz="2000" dirty="0" smtClean="0">
                <a:solidFill>
                  <a:schemeClr val="tx1">
                    <a:lumMod val="75000"/>
                    <a:lumOff val="25000"/>
                  </a:schemeClr>
                </a:solidFill>
                <a:latin typeface="微软雅黑" panose="020B0503020204020204" pitchFamily="34" charset="-122"/>
              </a:rPr>
              <a:t>五、申报出口退（免）税常见问题</a:t>
            </a:r>
            <a:endParaRPr lang="zh-CN" altLang="en-US" sz="2000" dirty="0">
              <a:solidFill>
                <a:schemeClr val="tx1">
                  <a:lumMod val="75000"/>
                  <a:lumOff val="25000"/>
                </a:schemeClr>
              </a:solidFill>
              <a:latin typeface="微软雅黑" panose="020B0503020204020204" pitchFamily="34" charset="-122"/>
            </a:endParaRPr>
          </a:p>
        </p:txBody>
      </p:sp>
      <p:sp>
        <p:nvSpPr>
          <p:cNvPr id="25602" name="Rectangle 2"/>
          <p:cNvSpPr>
            <a:spLocks noChangeArrowheads="1"/>
          </p:cNvSpPr>
          <p:nvPr/>
        </p:nvSpPr>
        <p:spPr bwMode="auto">
          <a:xfrm>
            <a:off x="1333467" y="2000240"/>
            <a:ext cx="9429816"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fontAlgn="base">
              <a:lnSpc>
                <a:spcPct val="100000"/>
              </a:lnSpc>
              <a:spcBef>
                <a:spcPct val="0"/>
              </a:spcBef>
              <a:spcAft>
                <a:spcPct val="0"/>
              </a:spcAft>
              <a:buClrTx/>
              <a:buSzTx/>
              <a:buFontTx/>
              <a:buNone/>
              <a:tabLst/>
            </a:pPr>
            <a:endParaRPr lang="en-US" altLang="zh-CN" sz="1600" b="1" dirty="0" smtClean="0">
              <a:solidFill>
                <a:srgbClr val="0070C0"/>
              </a:solidFill>
              <a:latin typeface="+mn-ea"/>
              <a:cs typeface="Times New Roman" pitchFamily="18" charset="0"/>
            </a:endParaRPr>
          </a:p>
          <a:p>
            <a:pPr marR="0" lvl="0" indent="355600" fontAlgn="base">
              <a:lnSpc>
                <a:spcPct val="100000"/>
              </a:lnSpc>
              <a:spcBef>
                <a:spcPct val="0"/>
              </a:spcBef>
              <a:spcAft>
                <a:spcPct val="0"/>
              </a:spcAft>
              <a:buClrTx/>
              <a:buSzTx/>
              <a:buFontTx/>
              <a:buNone/>
              <a:tabLst/>
            </a:pPr>
            <a:endParaRPr lang="en-US" altLang="zh-CN" sz="1600" b="1" dirty="0" smtClean="0">
              <a:solidFill>
                <a:srgbClr val="0070C0"/>
              </a:solidFill>
              <a:latin typeface="+mn-ea"/>
              <a:cs typeface="Times New Roman" pitchFamily="18" charset="0"/>
            </a:endParaRPr>
          </a:p>
          <a:p>
            <a:pPr indent="355600" fontAlgn="base">
              <a:spcBef>
                <a:spcPct val="0"/>
              </a:spcBef>
              <a:spcAft>
                <a:spcPct val="0"/>
              </a:spcAft>
            </a:pPr>
            <a:r>
              <a:rPr lang="en-US" altLang="zh-CN" sz="1600" b="1" dirty="0" smtClean="0">
                <a:solidFill>
                  <a:srgbClr val="0070C0"/>
                </a:solidFill>
                <a:latin typeface="+mn-ea"/>
                <a:cs typeface="Times New Roman" pitchFamily="18" charset="0"/>
              </a:rPr>
              <a:t>4.</a:t>
            </a:r>
            <a:r>
              <a:rPr lang="zh-CN" altLang="en-US" sz="1600" b="1" dirty="0" smtClean="0">
                <a:solidFill>
                  <a:srgbClr val="0070C0"/>
                </a:solidFill>
                <a:latin typeface="+mn-ea"/>
                <a:cs typeface="Times New Roman" pitchFamily="18" charset="0"/>
              </a:rPr>
              <a:t>问：税务局通知出现换汇成本偏高或偏低的疑点，怎么处理？</a:t>
            </a:r>
          </a:p>
          <a:p>
            <a:r>
              <a:rPr lang="zh-CN" altLang="en-US" sz="1600" dirty="0" smtClean="0"/>
              <a:t>            </a:t>
            </a:r>
            <a:endParaRPr lang="en-US" altLang="zh-CN" sz="1600" dirty="0" smtClean="0"/>
          </a:p>
          <a:p>
            <a:r>
              <a:rPr lang="en-US" altLang="zh-CN" sz="1600" dirty="0" smtClean="0"/>
              <a:t>          </a:t>
            </a:r>
            <a:r>
              <a:rPr lang="zh-CN" altLang="en-US" sz="1600" dirty="0" smtClean="0"/>
              <a:t>答：</a:t>
            </a:r>
            <a:endParaRPr lang="en-US" altLang="zh-CN" sz="1600" dirty="0" smtClean="0"/>
          </a:p>
          <a:p>
            <a:r>
              <a:rPr lang="en-US" altLang="zh-CN" sz="1600" dirty="0" smtClean="0"/>
              <a:t>                 </a:t>
            </a:r>
            <a:r>
              <a:rPr lang="zh-CN" altLang="en-US" sz="1600" dirty="0" smtClean="0"/>
              <a:t>换汇成本计算公式为：</a:t>
            </a:r>
            <a:endParaRPr lang="en-US" altLang="zh-CN" sz="1600" dirty="0" smtClean="0"/>
          </a:p>
          <a:p>
            <a:r>
              <a:rPr lang="en-US" altLang="zh-CN" sz="1600" dirty="0" smtClean="0"/>
              <a:t>                 </a:t>
            </a:r>
            <a:r>
              <a:rPr lang="zh-CN" altLang="en-US" sz="1600" b="1" dirty="0" smtClean="0"/>
              <a:t>（进项发票价税合计金额－可退税额）</a:t>
            </a:r>
            <a:r>
              <a:rPr lang="en-US" sz="1600" b="1" dirty="0" smtClean="0"/>
              <a:t>/</a:t>
            </a:r>
            <a:r>
              <a:rPr lang="zh-CN" altLang="en-US" sz="1600" b="1" dirty="0" smtClean="0"/>
              <a:t>美元离岸价。</a:t>
            </a:r>
          </a:p>
          <a:p>
            <a:endParaRPr lang="en-US" altLang="zh-CN" sz="1600" dirty="0" smtClean="0"/>
          </a:p>
          <a:p>
            <a:r>
              <a:rPr lang="en-US" altLang="zh-CN" sz="1600" dirty="0" smtClean="0"/>
              <a:t>          </a:t>
            </a:r>
            <a:r>
              <a:rPr lang="zh-CN" altLang="en-US" sz="1600" dirty="0" smtClean="0"/>
              <a:t>先检查是否有录入错误，特别是“出口明细录入”中的“美元离岸价”、“进货明细录入”中的“计税金额”、“应退税额”，以及关联号有没有问题。</a:t>
            </a:r>
          </a:p>
          <a:p>
            <a:r>
              <a:rPr lang="zh-CN" altLang="en-US" sz="1600" dirty="0" smtClean="0"/>
              <a:t>          如果录入没有问题，确实是换汇成本超过合理范围，请报送情况说明，写明换汇成本异常的原因，提供进项发票、出口发票，报关单、采购合同、销售合同、收汇水单、付款凭证等单证资料交到昆山税务一分局</a:t>
            </a:r>
            <a:r>
              <a:rPr lang="en-US" sz="1600" dirty="0" smtClean="0"/>
              <a:t>3604</a:t>
            </a:r>
            <a:r>
              <a:rPr lang="zh-CN" altLang="en-US" sz="1600" dirty="0" smtClean="0"/>
              <a:t>办公室。地址：前进东路</a:t>
            </a:r>
            <a:r>
              <a:rPr lang="en-US" sz="1600" dirty="0" smtClean="0"/>
              <a:t>1188</a:t>
            </a:r>
            <a:r>
              <a:rPr lang="zh-CN" altLang="en-US" sz="1600" dirty="0" smtClean="0"/>
              <a:t>号（前进路青阳路交叉路口）西面三楼。</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619219" y="4714884"/>
            <a:ext cx="9048813"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074" name="标题 1">
            <a:extLst>
              <a:ext uri="{FF2B5EF4-FFF2-40B4-BE49-F238E27FC236}">
                <a16:creationId xmlns="" xmlns:a16="http://schemas.microsoft.com/office/drawing/2014/main" id="{2519866E-88EC-4875-8D11-947A718C68BF}"/>
              </a:ext>
            </a:extLst>
          </p:cNvPr>
          <p:cNvSpPr>
            <a:spLocks noGrp="1"/>
          </p:cNvSpPr>
          <p:nvPr>
            <p:ph type="title" idx="4294967295"/>
          </p:nvPr>
        </p:nvSpPr>
        <p:spPr bwMode="auto">
          <a:xfrm>
            <a:off x="1314451"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3600" b="1" dirty="0"/>
              <a:t>外贸企业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333467" y="2071678"/>
            <a:ext cx="9525067" cy="4357718"/>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zh-CN" altLang="en-US" sz="2400" b="1" dirty="0">
                <a:solidFill>
                  <a:srgbClr val="0070C0"/>
                </a:solidFill>
                <a:latin typeface="微软雅黑" panose="020B0503020204020204" pitchFamily="34" charset="-122"/>
                <a:cs typeface="宋体" panose="02010600030101010101" pitchFamily="2" charset="-122"/>
                <a:sym typeface="+mn-ea"/>
              </a:rPr>
              <a:t/>
            </a:r>
            <a:br>
              <a:rPr lang="zh-CN" altLang="en-US" sz="2400" b="1" dirty="0">
                <a:solidFill>
                  <a:srgbClr val="0070C0"/>
                </a:solidFill>
                <a:latin typeface="微软雅黑" panose="020B0503020204020204" pitchFamily="34" charset="-122"/>
                <a:cs typeface="宋体" panose="02010600030101010101" pitchFamily="2" charset="-122"/>
                <a:sym typeface="+mn-ea"/>
              </a:rPr>
            </a:br>
            <a:endParaRPr lang="zh-CN" altLang="en-US" sz="2400" b="1" dirty="0">
              <a:solidFill>
                <a:srgbClr val="0070C0"/>
              </a:solidFill>
              <a:latin typeface="微软雅黑" panose="020B0503020204020204" pitchFamily="34" charset="-122"/>
              <a:cs typeface="宋体" panose="02010600030101010101" pitchFamily="2" charset="-122"/>
              <a:sym typeface="+mn-ea"/>
            </a:endParaRPr>
          </a:p>
        </p:txBody>
      </p:sp>
      <p:grpSp>
        <p:nvGrpSpPr>
          <p:cNvPr id="2" name="组合 5">
            <a:extLst>
              <a:ext uri="{FF2B5EF4-FFF2-40B4-BE49-F238E27FC236}">
                <a16:creationId xmlns="" xmlns:a16="http://schemas.microsoft.com/office/drawing/2014/main" id="{116205C9-0E7D-4F19-A24A-DC4551B23CCD}"/>
              </a:ext>
            </a:extLst>
          </p:cNvPr>
          <p:cNvGrpSpPr>
            <a:grpSpLocks/>
          </p:cNvGrpSpPr>
          <p:nvPr/>
        </p:nvGrpSpPr>
        <p:grpSpPr bwMode="auto">
          <a:xfrm>
            <a:off x="1397000" y="1479550"/>
            <a:ext cx="5937259" cy="444500"/>
            <a:chOff x="2199" y="3349"/>
            <a:chExt cx="2536" cy="69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7" name=" 220">
              <a:extLst>
                <a:ext uri="{FF2B5EF4-FFF2-40B4-BE49-F238E27FC236}">
                  <a16:creationId xmlns="" xmlns:a16="http://schemas.microsoft.com/office/drawing/2014/main" id="{79B340AC-999E-40E7-B5CC-F5340D49E84B}"/>
                </a:ext>
              </a:extLst>
            </p:cNvPr>
            <p:cNvSpPr/>
            <p:nvPr/>
          </p:nvSpPr>
          <p:spPr>
            <a:xfrm>
              <a:off x="2199" y="3349"/>
              <a:ext cx="2536" cy="698"/>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cxnSp>
        <p:nvCxnSpPr>
          <p:cNvPr id="9" name="直接连接符 6">
            <a:extLst>
              <a:ext uri="{FF2B5EF4-FFF2-40B4-BE49-F238E27FC236}">
                <a16:creationId xmlns="" xmlns:a16="http://schemas.microsoft.com/office/drawing/2014/main" id="{C8256B62-2C23-4E4B-B5BE-26B3A56C9A06}"/>
              </a:ext>
            </a:extLst>
          </p:cNvPr>
          <p:cNvCxnSpPr>
            <a:cxnSpLocks/>
          </p:cNvCxnSpPr>
          <p:nvPr/>
        </p:nvCxnSpPr>
        <p:spPr>
          <a:xfrm>
            <a:off x="3138490" y="1911350"/>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8" name="标题 1">
            <a:extLst>
              <a:ext uri="{FF2B5EF4-FFF2-40B4-BE49-F238E27FC236}">
                <a16:creationId xmlns="" xmlns:a16="http://schemas.microsoft.com/office/drawing/2014/main" id="{C52DE1CC-7D21-4A82-84AF-E6424FC3FC25}"/>
              </a:ext>
            </a:extLst>
          </p:cNvPr>
          <p:cNvSpPr>
            <a:spLocks noGrp="1"/>
          </p:cNvSpPr>
          <p:nvPr/>
        </p:nvSpPr>
        <p:spPr>
          <a:xfrm>
            <a:off x="1397000" y="1568934"/>
            <a:ext cx="5365755" cy="355116"/>
          </a:xfrm>
          <a:prstGeom prst="rect">
            <a:avLst/>
          </a:prstGeom>
          <a:noFill/>
          <a:ln>
            <a:noFill/>
          </a:ln>
        </p:spPr>
        <p:txBody>
          <a:bodyPr/>
          <a:lstStyle>
            <a:lvl1pPr algn="l" rtl="0" fontAlgn="base">
              <a:lnSpc>
                <a:spcPct val="90000"/>
              </a:lnSpc>
              <a:spcBef>
                <a:spcPct val="0"/>
              </a:spcBef>
              <a:spcAft>
                <a:spcPct val="0"/>
              </a:spcAft>
              <a:defRPr sz="28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eaLnBrk="1" hangingPunct="1">
              <a:defRPr/>
            </a:pPr>
            <a:r>
              <a:rPr lang="zh-CN" altLang="en-US" sz="2000" dirty="0" smtClean="0">
                <a:solidFill>
                  <a:schemeClr val="tx1">
                    <a:lumMod val="75000"/>
                    <a:lumOff val="25000"/>
                  </a:schemeClr>
                </a:solidFill>
                <a:latin typeface="微软雅黑" panose="020B0503020204020204" pitchFamily="34" charset="-122"/>
              </a:rPr>
              <a:t>五、申报出口退（免）税常见问题</a:t>
            </a:r>
            <a:endParaRPr lang="zh-CN" altLang="en-US" sz="2000" dirty="0">
              <a:solidFill>
                <a:schemeClr val="tx1">
                  <a:lumMod val="75000"/>
                  <a:lumOff val="25000"/>
                </a:schemeClr>
              </a:solidFill>
              <a:latin typeface="微软雅黑" panose="020B0503020204020204" pitchFamily="34" charset="-122"/>
            </a:endParaRPr>
          </a:p>
        </p:txBody>
      </p:sp>
      <p:sp>
        <p:nvSpPr>
          <p:cNvPr id="25602" name="Rectangle 2"/>
          <p:cNvSpPr>
            <a:spLocks noChangeArrowheads="1"/>
          </p:cNvSpPr>
          <p:nvPr/>
        </p:nvSpPr>
        <p:spPr bwMode="auto">
          <a:xfrm>
            <a:off x="1333467" y="2000241"/>
            <a:ext cx="94298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fontAlgn="base">
              <a:lnSpc>
                <a:spcPct val="100000"/>
              </a:lnSpc>
              <a:spcBef>
                <a:spcPct val="0"/>
              </a:spcBef>
              <a:spcAft>
                <a:spcPct val="0"/>
              </a:spcAft>
              <a:buClrTx/>
              <a:buSzTx/>
              <a:buFontTx/>
              <a:buNone/>
              <a:tabLst/>
            </a:pPr>
            <a:endParaRPr lang="en-US" altLang="zh-CN" sz="1600" b="1" dirty="0" smtClean="0">
              <a:solidFill>
                <a:srgbClr val="0070C0"/>
              </a:solidFill>
              <a:latin typeface="+mn-ea"/>
              <a:cs typeface="Times New Roman" pitchFamily="18" charset="0"/>
            </a:endParaRPr>
          </a:p>
          <a:p>
            <a:pPr marR="0" lvl="0" indent="355600" fontAlgn="base">
              <a:lnSpc>
                <a:spcPct val="100000"/>
              </a:lnSpc>
              <a:spcBef>
                <a:spcPct val="0"/>
              </a:spcBef>
              <a:spcAft>
                <a:spcPct val="0"/>
              </a:spcAft>
              <a:buClrTx/>
              <a:buSzTx/>
              <a:buFontTx/>
              <a:buNone/>
              <a:tabLst/>
            </a:pPr>
            <a:endParaRPr lang="en-US" altLang="zh-CN" sz="1600" b="1" dirty="0" smtClean="0">
              <a:solidFill>
                <a:srgbClr val="0070C0"/>
              </a:solidFill>
              <a:latin typeface="+mn-ea"/>
              <a:cs typeface="Times New Roman" pitchFamily="18" charset="0"/>
            </a:endParaRPr>
          </a:p>
        </p:txBody>
      </p:sp>
      <p:sp>
        <p:nvSpPr>
          <p:cNvPr id="27650" name="Rectangle 2"/>
          <p:cNvSpPr>
            <a:spLocks noChangeArrowheads="1"/>
          </p:cNvSpPr>
          <p:nvPr/>
        </p:nvSpPr>
        <p:spPr bwMode="auto">
          <a:xfrm>
            <a:off x="1523968" y="2368731"/>
            <a:ext cx="9239315"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fontAlgn="base">
              <a:lnSpc>
                <a:spcPct val="100000"/>
              </a:lnSpc>
              <a:spcBef>
                <a:spcPct val="0"/>
              </a:spcBef>
              <a:spcAft>
                <a:spcPct val="0"/>
              </a:spcAft>
              <a:buClrTx/>
              <a:buSzTx/>
              <a:buFontTx/>
              <a:buNone/>
              <a:tabLst/>
            </a:pPr>
            <a:r>
              <a:rPr lang="en-US" altLang="zh-CN" sz="1600" b="1" dirty="0" smtClean="0">
                <a:solidFill>
                  <a:srgbClr val="0070C0"/>
                </a:solidFill>
                <a:latin typeface="+mn-ea"/>
                <a:cs typeface="Times New Roman" pitchFamily="18" charset="0"/>
              </a:rPr>
              <a:t>5. </a:t>
            </a:r>
            <a:r>
              <a:rPr lang="zh-CN" altLang="en-US" sz="1600" b="1" dirty="0" smtClean="0">
                <a:solidFill>
                  <a:srgbClr val="0070C0"/>
                </a:solidFill>
                <a:latin typeface="+mn-ea"/>
                <a:cs typeface="Times New Roman" pitchFamily="18" charset="0"/>
              </a:rPr>
              <a:t>问：申报反馈疑点“申报的出口日期</a:t>
            </a:r>
            <a:r>
              <a:rPr lang="en-US" altLang="zh-CN" sz="1600" b="1" dirty="0" smtClean="0">
                <a:solidFill>
                  <a:srgbClr val="0070C0"/>
                </a:solidFill>
                <a:latin typeface="+mn-ea"/>
                <a:cs typeface="Times New Roman" pitchFamily="18" charset="0"/>
              </a:rPr>
              <a:t>(XXX)</a:t>
            </a:r>
            <a:r>
              <a:rPr lang="zh-CN" altLang="en-US" sz="1600" b="1" dirty="0" smtClean="0">
                <a:solidFill>
                  <a:srgbClr val="0070C0"/>
                </a:solidFill>
                <a:latin typeface="+mn-ea"/>
                <a:cs typeface="Times New Roman" pitchFamily="18" charset="0"/>
              </a:rPr>
              <a:t>与海关电子信息中的不一致”</a:t>
            </a:r>
            <a:r>
              <a:rPr lang="en-US" altLang="zh-CN" sz="1600" b="1" dirty="0" smtClean="0">
                <a:solidFill>
                  <a:srgbClr val="0070C0"/>
                </a:solidFill>
                <a:latin typeface="+mn-ea"/>
                <a:cs typeface="Times New Roman" pitchFamily="18" charset="0"/>
              </a:rPr>
              <a:t>,</a:t>
            </a:r>
            <a:r>
              <a:rPr lang="zh-CN" altLang="en-US" sz="1600" b="1" dirty="0" smtClean="0">
                <a:solidFill>
                  <a:srgbClr val="0070C0"/>
                </a:solidFill>
                <a:latin typeface="+mn-ea"/>
                <a:cs typeface="Times New Roman" pitchFamily="18" charset="0"/>
              </a:rPr>
              <a:t>疑点“企业申报的开票日期</a:t>
            </a:r>
            <a:r>
              <a:rPr lang="en-US" altLang="zh-CN" sz="1600" b="1" dirty="0" smtClean="0">
                <a:solidFill>
                  <a:srgbClr val="0070C0"/>
                </a:solidFill>
                <a:latin typeface="+mn-ea"/>
                <a:cs typeface="Times New Roman" pitchFamily="18" charset="0"/>
              </a:rPr>
              <a:t>(XXX)</a:t>
            </a:r>
            <a:r>
              <a:rPr lang="zh-CN" altLang="en-US" sz="1600" b="1" dirty="0" smtClean="0">
                <a:solidFill>
                  <a:srgbClr val="0070C0"/>
                </a:solidFill>
                <a:latin typeface="+mn-ea"/>
                <a:cs typeface="Times New Roman" pitchFamily="18" charset="0"/>
              </a:rPr>
              <a:t>与信息中的不一致”。应该怎么处理？</a:t>
            </a:r>
          </a:p>
          <a:p>
            <a:pPr marR="0" lvl="0" indent="266700" fontAlgn="base">
              <a:lnSpc>
                <a:spcPct val="100000"/>
              </a:lnSpc>
              <a:spcBef>
                <a:spcPct val="0"/>
              </a:spcBef>
              <a:spcAft>
                <a:spcPct val="0"/>
              </a:spcAft>
              <a:buClrTx/>
              <a:buSzTx/>
              <a:buFontTx/>
              <a:buNone/>
              <a:tabLst/>
            </a:pPr>
            <a:endParaRPr lang="en-US" altLang="zh-CN" sz="1400" dirty="0" smtClean="0">
              <a:latin typeface="Calibri" pitchFamily="34" charset="0"/>
              <a:cs typeface="Times New Roman" pitchFamily="18" charset="0"/>
            </a:endParaRPr>
          </a:p>
          <a:p>
            <a:pPr marR="0" lvl="0" indent="266700" fontAlgn="base">
              <a:lnSpc>
                <a:spcPct val="100000"/>
              </a:lnSpc>
              <a:spcBef>
                <a:spcPct val="0"/>
              </a:spcBef>
              <a:spcAft>
                <a:spcPct val="0"/>
              </a:spcAft>
              <a:buClrTx/>
              <a:buSzTx/>
              <a:buFontTx/>
              <a:buNone/>
              <a:tabLst/>
            </a:pPr>
            <a:r>
              <a:rPr lang="en-US" altLang="zh-CN" sz="1400" dirty="0" smtClean="0">
                <a:latin typeface="Calibri" pitchFamily="34" charset="0"/>
                <a:cs typeface="Times New Roman" pitchFamily="18" charset="0"/>
              </a:rPr>
              <a:t>         </a:t>
            </a:r>
            <a:r>
              <a:rPr lang="zh-CN" altLang="en-US" sz="1600" dirty="0" smtClean="0"/>
              <a:t>答：检查出口明细中的“出口日期”，进货明细中的“开票日期”，修改正确再重新申报。出口日期以出口报关单（出口退税联）上的“出口日期”为准。</a:t>
            </a:r>
          </a:p>
        </p:txBody>
      </p:sp>
      <p:sp>
        <p:nvSpPr>
          <p:cNvPr id="27651" name="Rectangle 3"/>
          <p:cNvSpPr>
            <a:spLocks noChangeArrowheads="1"/>
          </p:cNvSpPr>
          <p:nvPr/>
        </p:nvSpPr>
        <p:spPr bwMode="auto">
          <a:xfrm>
            <a:off x="1523968" y="4357694"/>
            <a:ext cx="9525067"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fontAlgn="base">
              <a:spcBef>
                <a:spcPct val="0"/>
              </a:spcBef>
              <a:spcAft>
                <a:spcPct val="0"/>
              </a:spcAft>
            </a:pPr>
            <a:r>
              <a:rPr lang="en-US" altLang="zh-CN" sz="1600" b="1" dirty="0" smtClean="0">
                <a:solidFill>
                  <a:srgbClr val="0070C0"/>
                </a:solidFill>
                <a:latin typeface="+mn-ea"/>
                <a:cs typeface="Times New Roman" pitchFamily="18" charset="0"/>
              </a:rPr>
              <a:t>6.</a:t>
            </a:r>
            <a:r>
              <a:rPr lang="zh-CN" altLang="en-US" sz="1600" b="1" dirty="0" smtClean="0">
                <a:solidFill>
                  <a:srgbClr val="0070C0"/>
                </a:solidFill>
                <a:latin typeface="+mn-ea"/>
                <a:cs typeface="Times New Roman" pitchFamily="18" charset="0"/>
              </a:rPr>
              <a:t>问：申报反馈疑点“商品码库中无此商品码”。应该怎么处理？</a:t>
            </a:r>
          </a:p>
          <a:p>
            <a:pPr marL="0" marR="0" lvl="0" indent="355600" algn="l"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dirty="0" smtClean="0">
              <a:ln>
                <a:noFill/>
              </a:ln>
              <a:solidFill>
                <a:schemeClr val="tx1"/>
              </a:solidFill>
              <a:effectLst/>
              <a:latin typeface="Calibri" pitchFamily="34" charset="0"/>
              <a:ea typeface="仿宋_GB2312" charset="-122"/>
              <a:cs typeface="Times New Roman" pitchFamily="18" charset="0"/>
            </a:endParaRPr>
          </a:p>
          <a:p>
            <a:pPr indent="266700" fontAlgn="base">
              <a:spcBef>
                <a:spcPct val="0"/>
              </a:spcBef>
              <a:spcAft>
                <a:spcPct val="0"/>
              </a:spcAft>
            </a:pPr>
            <a:r>
              <a:rPr lang="zh-CN" altLang="en-US" sz="1600" dirty="0" smtClean="0"/>
              <a:t>      答：可能是商品代码录入有误，如果报关单上打印</a:t>
            </a:r>
            <a:r>
              <a:rPr lang="en-US" altLang="zh-CN" sz="1600" dirty="0" smtClean="0"/>
              <a:t>10</a:t>
            </a:r>
            <a:r>
              <a:rPr lang="zh-CN" altLang="en-US" sz="1600" dirty="0" smtClean="0"/>
              <a:t>位商品代码，可录入前</a:t>
            </a:r>
            <a:r>
              <a:rPr lang="en-US" altLang="zh-CN" sz="1600" dirty="0" smtClean="0"/>
              <a:t>8</a:t>
            </a:r>
            <a:r>
              <a:rPr lang="zh-CN" altLang="en-US" sz="1600" dirty="0" smtClean="0"/>
              <a:t>位尝试。目前大部分商品码都是</a:t>
            </a:r>
            <a:r>
              <a:rPr lang="en-US" altLang="zh-CN" sz="1600" dirty="0" smtClean="0"/>
              <a:t>8</a:t>
            </a:r>
            <a:r>
              <a:rPr lang="zh-CN" altLang="en-US" sz="1600" dirty="0" smtClean="0"/>
              <a:t>位。录入后按回车能自动带出“商品名称”、“计量单位”、“退税率”等其他栏次的就可以。</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619219" y="4714884"/>
            <a:ext cx="9048813"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074" name="标题 1">
            <a:extLst>
              <a:ext uri="{FF2B5EF4-FFF2-40B4-BE49-F238E27FC236}">
                <a16:creationId xmlns="" xmlns:a16="http://schemas.microsoft.com/office/drawing/2014/main" id="{2519866E-88EC-4875-8D11-947A718C68BF}"/>
              </a:ext>
            </a:extLst>
          </p:cNvPr>
          <p:cNvSpPr>
            <a:spLocks noGrp="1"/>
          </p:cNvSpPr>
          <p:nvPr>
            <p:ph type="title" idx="4294967295"/>
          </p:nvPr>
        </p:nvSpPr>
        <p:spPr bwMode="auto">
          <a:xfrm>
            <a:off x="1314451"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3600" b="1" dirty="0"/>
              <a:t>外贸企业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397000" y="2000241"/>
            <a:ext cx="9525067" cy="4357718"/>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zh-CN" altLang="en-US" sz="2400" b="1" dirty="0">
                <a:solidFill>
                  <a:srgbClr val="0070C0"/>
                </a:solidFill>
                <a:latin typeface="微软雅黑" panose="020B0503020204020204" pitchFamily="34" charset="-122"/>
                <a:cs typeface="宋体" panose="02010600030101010101" pitchFamily="2" charset="-122"/>
                <a:sym typeface="+mn-ea"/>
              </a:rPr>
              <a:t/>
            </a:r>
            <a:br>
              <a:rPr lang="zh-CN" altLang="en-US" sz="2400" b="1" dirty="0">
                <a:solidFill>
                  <a:srgbClr val="0070C0"/>
                </a:solidFill>
                <a:latin typeface="微软雅黑" panose="020B0503020204020204" pitchFamily="34" charset="-122"/>
                <a:cs typeface="宋体" panose="02010600030101010101" pitchFamily="2" charset="-122"/>
                <a:sym typeface="+mn-ea"/>
              </a:rPr>
            </a:br>
            <a:endParaRPr lang="zh-CN" altLang="en-US" sz="2400" b="1" dirty="0">
              <a:solidFill>
                <a:srgbClr val="0070C0"/>
              </a:solidFill>
              <a:latin typeface="微软雅黑" panose="020B0503020204020204" pitchFamily="34" charset="-122"/>
              <a:cs typeface="宋体" panose="02010600030101010101" pitchFamily="2" charset="-122"/>
              <a:sym typeface="+mn-ea"/>
            </a:endParaRPr>
          </a:p>
        </p:txBody>
      </p:sp>
      <p:grpSp>
        <p:nvGrpSpPr>
          <p:cNvPr id="2" name="组合 5">
            <a:extLst>
              <a:ext uri="{FF2B5EF4-FFF2-40B4-BE49-F238E27FC236}">
                <a16:creationId xmlns="" xmlns:a16="http://schemas.microsoft.com/office/drawing/2014/main" id="{116205C9-0E7D-4F19-A24A-DC4551B23CCD}"/>
              </a:ext>
            </a:extLst>
          </p:cNvPr>
          <p:cNvGrpSpPr>
            <a:grpSpLocks/>
          </p:cNvGrpSpPr>
          <p:nvPr/>
        </p:nvGrpSpPr>
        <p:grpSpPr bwMode="auto">
          <a:xfrm>
            <a:off x="1397000" y="1479550"/>
            <a:ext cx="5937259" cy="444500"/>
            <a:chOff x="2199" y="3349"/>
            <a:chExt cx="2536" cy="69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7" name=" 220">
              <a:extLst>
                <a:ext uri="{FF2B5EF4-FFF2-40B4-BE49-F238E27FC236}">
                  <a16:creationId xmlns="" xmlns:a16="http://schemas.microsoft.com/office/drawing/2014/main" id="{79B340AC-999E-40E7-B5CC-F5340D49E84B}"/>
                </a:ext>
              </a:extLst>
            </p:cNvPr>
            <p:cNvSpPr/>
            <p:nvPr/>
          </p:nvSpPr>
          <p:spPr>
            <a:xfrm>
              <a:off x="2199" y="3349"/>
              <a:ext cx="2536" cy="698"/>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cxnSp>
        <p:nvCxnSpPr>
          <p:cNvPr id="9" name="直接连接符 6">
            <a:extLst>
              <a:ext uri="{FF2B5EF4-FFF2-40B4-BE49-F238E27FC236}">
                <a16:creationId xmlns="" xmlns:a16="http://schemas.microsoft.com/office/drawing/2014/main" id="{C8256B62-2C23-4E4B-B5BE-26B3A56C9A06}"/>
              </a:ext>
            </a:extLst>
          </p:cNvPr>
          <p:cNvCxnSpPr>
            <a:cxnSpLocks/>
          </p:cNvCxnSpPr>
          <p:nvPr/>
        </p:nvCxnSpPr>
        <p:spPr>
          <a:xfrm>
            <a:off x="3138490" y="1911350"/>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8" name="标题 1">
            <a:extLst>
              <a:ext uri="{FF2B5EF4-FFF2-40B4-BE49-F238E27FC236}">
                <a16:creationId xmlns="" xmlns:a16="http://schemas.microsoft.com/office/drawing/2014/main" id="{C52DE1CC-7D21-4A82-84AF-E6424FC3FC25}"/>
              </a:ext>
            </a:extLst>
          </p:cNvPr>
          <p:cNvSpPr>
            <a:spLocks noGrp="1"/>
          </p:cNvSpPr>
          <p:nvPr/>
        </p:nvSpPr>
        <p:spPr>
          <a:xfrm>
            <a:off x="1397000" y="1568934"/>
            <a:ext cx="5365755" cy="355116"/>
          </a:xfrm>
          <a:prstGeom prst="rect">
            <a:avLst/>
          </a:prstGeom>
          <a:noFill/>
          <a:ln>
            <a:noFill/>
          </a:ln>
        </p:spPr>
        <p:txBody>
          <a:bodyPr/>
          <a:lstStyle>
            <a:lvl1pPr algn="l" rtl="0" fontAlgn="base">
              <a:lnSpc>
                <a:spcPct val="90000"/>
              </a:lnSpc>
              <a:spcBef>
                <a:spcPct val="0"/>
              </a:spcBef>
              <a:spcAft>
                <a:spcPct val="0"/>
              </a:spcAft>
              <a:defRPr sz="28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eaLnBrk="1" hangingPunct="1">
              <a:defRPr/>
            </a:pPr>
            <a:r>
              <a:rPr lang="zh-CN" altLang="en-US" sz="2000" dirty="0" smtClean="0">
                <a:solidFill>
                  <a:schemeClr val="tx1">
                    <a:lumMod val="75000"/>
                    <a:lumOff val="25000"/>
                  </a:schemeClr>
                </a:solidFill>
                <a:latin typeface="微软雅黑" panose="020B0503020204020204" pitchFamily="34" charset="-122"/>
              </a:rPr>
              <a:t>五、申报出口退（免）税常见问题</a:t>
            </a:r>
            <a:endParaRPr lang="zh-CN" altLang="en-US" sz="2000" dirty="0">
              <a:solidFill>
                <a:schemeClr val="tx1">
                  <a:lumMod val="75000"/>
                  <a:lumOff val="25000"/>
                </a:schemeClr>
              </a:solidFill>
              <a:latin typeface="微软雅黑" panose="020B0503020204020204" pitchFamily="34" charset="-122"/>
            </a:endParaRPr>
          </a:p>
        </p:txBody>
      </p:sp>
      <p:sp>
        <p:nvSpPr>
          <p:cNvPr id="25602" name="Rectangle 2"/>
          <p:cNvSpPr>
            <a:spLocks noChangeArrowheads="1"/>
          </p:cNvSpPr>
          <p:nvPr/>
        </p:nvSpPr>
        <p:spPr bwMode="auto">
          <a:xfrm>
            <a:off x="1333467" y="2000241"/>
            <a:ext cx="94298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fontAlgn="base">
              <a:lnSpc>
                <a:spcPct val="100000"/>
              </a:lnSpc>
              <a:spcBef>
                <a:spcPct val="0"/>
              </a:spcBef>
              <a:spcAft>
                <a:spcPct val="0"/>
              </a:spcAft>
              <a:buClrTx/>
              <a:buSzTx/>
              <a:buFontTx/>
              <a:buNone/>
              <a:tabLst/>
            </a:pPr>
            <a:endParaRPr lang="en-US" altLang="zh-CN" sz="1600" b="1" dirty="0" smtClean="0">
              <a:solidFill>
                <a:srgbClr val="0070C0"/>
              </a:solidFill>
              <a:latin typeface="+mn-ea"/>
              <a:cs typeface="Times New Roman" pitchFamily="18" charset="0"/>
            </a:endParaRPr>
          </a:p>
          <a:p>
            <a:pPr marR="0" lvl="0" indent="355600" fontAlgn="base">
              <a:lnSpc>
                <a:spcPct val="100000"/>
              </a:lnSpc>
              <a:spcBef>
                <a:spcPct val="0"/>
              </a:spcBef>
              <a:spcAft>
                <a:spcPct val="0"/>
              </a:spcAft>
              <a:buClrTx/>
              <a:buSzTx/>
              <a:buFontTx/>
              <a:buNone/>
              <a:tabLst/>
            </a:pPr>
            <a:endParaRPr lang="en-US" altLang="zh-CN" sz="1600" b="1" dirty="0" smtClean="0">
              <a:solidFill>
                <a:srgbClr val="0070C0"/>
              </a:solidFill>
              <a:latin typeface="+mn-ea"/>
              <a:cs typeface="Times New Roman" pitchFamily="18" charset="0"/>
            </a:endParaRPr>
          </a:p>
        </p:txBody>
      </p:sp>
      <p:sp>
        <p:nvSpPr>
          <p:cNvPr id="29697" name="Rectangle 1"/>
          <p:cNvSpPr>
            <a:spLocks noChangeArrowheads="1"/>
          </p:cNvSpPr>
          <p:nvPr/>
        </p:nvSpPr>
        <p:spPr bwMode="auto">
          <a:xfrm>
            <a:off x="1428718" y="2071678"/>
            <a:ext cx="933456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r>
              <a:rPr lang="en-US" altLang="zh-CN" sz="1600" b="1" dirty="0" smtClean="0">
                <a:solidFill>
                  <a:srgbClr val="0070C0"/>
                </a:solidFill>
                <a:latin typeface="+mn-ea"/>
                <a:cs typeface="Times New Roman" pitchFamily="18" charset="0"/>
              </a:rPr>
              <a:t> </a:t>
            </a:r>
          </a:p>
          <a:p>
            <a:pPr marL="0" marR="0" lvl="0" indent="355600" algn="l" defTabSz="914400" rtl="0" eaLnBrk="1" fontAlgn="base" latinLnBrk="0" hangingPunct="1">
              <a:lnSpc>
                <a:spcPct val="100000"/>
              </a:lnSpc>
              <a:spcBef>
                <a:spcPct val="0"/>
              </a:spcBef>
              <a:spcAft>
                <a:spcPct val="0"/>
              </a:spcAft>
              <a:buClrTx/>
              <a:buSzTx/>
              <a:buFontTx/>
              <a:buNone/>
              <a:tabLst/>
            </a:pPr>
            <a:r>
              <a:rPr lang="en-US" altLang="zh-CN" sz="1600" b="1" dirty="0" smtClean="0">
                <a:solidFill>
                  <a:srgbClr val="0070C0"/>
                </a:solidFill>
                <a:latin typeface="+mn-ea"/>
                <a:cs typeface="Times New Roman" pitchFamily="18" charset="0"/>
              </a:rPr>
              <a:t>7.</a:t>
            </a:r>
            <a:r>
              <a:rPr lang="zh-CN" altLang="en-US" sz="1600" b="1" dirty="0" smtClean="0">
                <a:solidFill>
                  <a:srgbClr val="0070C0"/>
                </a:solidFill>
                <a:latin typeface="+mn-ea"/>
                <a:cs typeface="Times New Roman" pitchFamily="18" charset="0"/>
              </a:rPr>
              <a:t>问：申报反馈疑点“ 该商品</a:t>
            </a:r>
            <a:r>
              <a:rPr lang="en-US" altLang="zh-CN" sz="1600" b="1" dirty="0" smtClean="0">
                <a:solidFill>
                  <a:srgbClr val="0070C0"/>
                </a:solidFill>
                <a:latin typeface="+mn-ea"/>
                <a:cs typeface="Times New Roman" pitchFamily="18" charset="0"/>
              </a:rPr>
              <a:t>(XXX)</a:t>
            </a:r>
            <a:r>
              <a:rPr lang="zh-CN" altLang="en-US" sz="1600" b="1" dirty="0" smtClean="0">
                <a:solidFill>
                  <a:srgbClr val="0070C0"/>
                </a:solidFill>
                <a:latin typeface="+mn-ea"/>
                <a:cs typeface="Times New Roman" pitchFamily="18" charset="0"/>
              </a:rPr>
              <a:t>不是基本商品”。应该怎么处理？</a:t>
            </a:r>
          </a:p>
          <a:p>
            <a:pPr indent="266700" fontAlgn="base">
              <a:spcBef>
                <a:spcPct val="0"/>
              </a:spcBef>
              <a:spcAft>
                <a:spcPct val="0"/>
              </a:spcAft>
            </a:pPr>
            <a:endParaRPr lang="en-US" altLang="zh-CN" sz="1600" dirty="0" smtClean="0"/>
          </a:p>
          <a:p>
            <a:pPr indent="266700" fontAlgn="base">
              <a:spcBef>
                <a:spcPct val="0"/>
              </a:spcBef>
              <a:spcAft>
                <a:spcPct val="0"/>
              </a:spcAft>
            </a:pPr>
            <a:r>
              <a:rPr lang="en-US" altLang="zh-CN" sz="1600" dirty="0" smtClean="0"/>
              <a:t>       </a:t>
            </a:r>
            <a:r>
              <a:rPr lang="zh-CN" altLang="en-US" sz="1600" dirty="0" smtClean="0"/>
              <a:t>答：</a:t>
            </a:r>
            <a:endParaRPr lang="en-US" altLang="zh-CN" sz="1600" dirty="0" smtClean="0"/>
          </a:p>
          <a:p>
            <a:pPr indent="266700" fontAlgn="base">
              <a:spcBef>
                <a:spcPct val="0"/>
              </a:spcBef>
              <a:spcAft>
                <a:spcPct val="0"/>
              </a:spcAft>
            </a:pPr>
            <a:r>
              <a:rPr lang="en-US" altLang="zh-CN" sz="1600" dirty="0" smtClean="0"/>
              <a:t>       </a:t>
            </a:r>
            <a:r>
              <a:rPr lang="zh-CN" altLang="en-US" sz="1600" dirty="0" smtClean="0"/>
              <a:t>这种情况比较少，该</a:t>
            </a:r>
            <a:r>
              <a:rPr lang="en-US" altLang="zh-CN" sz="1600" dirty="0" smtClean="0"/>
              <a:t>10</a:t>
            </a:r>
            <a:r>
              <a:rPr lang="zh-CN" altLang="en-US" sz="1600" dirty="0" smtClean="0"/>
              <a:t>位商品代码应该加</a:t>
            </a:r>
            <a:r>
              <a:rPr lang="en-US" altLang="zh-CN" sz="1600" dirty="0" smtClean="0"/>
              <a:t>1</a:t>
            </a:r>
            <a:r>
              <a:rPr lang="zh-CN" altLang="en-US" sz="1600" dirty="0" smtClean="0"/>
              <a:t>位扩展码，一共</a:t>
            </a:r>
            <a:r>
              <a:rPr lang="en-US" altLang="zh-CN" sz="1600" dirty="0" smtClean="0"/>
              <a:t>11</a:t>
            </a:r>
            <a:r>
              <a:rPr lang="zh-CN" altLang="en-US" sz="1600" dirty="0" smtClean="0"/>
              <a:t>位。可向税务局出口退税审核人员咨询确认后再作填报。</a:t>
            </a:r>
          </a:p>
        </p:txBody>
      </p:sp>
      <p:sp>
        <p:nvSpPr>
          <p:cNvPr id="29698" name="Rectangle 2"/>
          <p:cNvSpPr>
            <a:spLocks noChangeArrowheads="1"/>
          </p:cNvSpPr>
          <p:nvPr/>
        </p:nvSpPr>
        <p:spPr bwMode="auto">
          <a:xfrm>
            <a:off x="1428718" y="3884023"/>
            <a:ext cx="923931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fontAlgn="base">
              <a:spcBef>
                <a:spcPct val="0"/>
              </a:spcBef>
              <a:spcAft>
                <a:spcPct val="0"/>
              </a:spcAft>
            </a:pPr>
            <a:endParaRPr lang="en-US" altLang="zh-CN" sz="1600" b="1" dirty="0" smtClean="0">
              <a:solidFill>
                <a:srgbClr val="0070C0"/>
              </a:solidFill>
              <a:latin typeface="+mn-ea"/>
              <a:cs typeface="Times New Roman" pitchFamily="18" charset="0"/>
            </a:endParaRPr>
          </a:p>
          <a:p>
            <a:pPr indent="355600" fontAlgn="base">
              <a:spcBef>
                <a:spcPct val="0"/>
              </a:spcBef>
              <a:spcAft>
                <a:spcPct val="0"/>
              </a:spcAft>
            </a:pPr>
            <a:r>
              <a:rPr lang="en-US" altLang="zh-CN" sz="1600" b="1" dirty="0" smtClean="0">
                <a:solidFill>
                  <a:srgbClr val="0070C0"/>
                </a:solidFill>
                <a:latin typeface="+mn-ea"/>
                <a:cs typeface="Times New Roman" pitchFamily="18" charset="0"/>
              </a:rPr>
              <a:t>8. </a:t>
            </a:r>
            <a:r>
              <a:rPr lang="zh-CN" altLang="en-US" sz="1600" b="1" dirty="0" smtClean="0">
                <a:solidFill>
                  <a:srgbClr val="0070C0"/>
                </a:solidFill>
                <a:latin typeface="+mn-ea"/>
                <a:cs typeface="Times New Roman" pitchFamily="18" charset="0"/>
              </a:rPr>
              <a:t>问：申报反馈疑点“ 申报的美元离岸价</a:t>
            </a:r>
            <a:r>
              <a:rPr lang="en-US" altLang="zh-CN" sz="1600" b="1" dirty="0" smtClean="0">
                <a:solidFill>
                  <a:srgbClr val="0070C0"/>
                </a:solidFill>
                <a:latin typeface="+mn-ea"/>
                <a:cs typeface="Times New Roman" pitchFamily="18" charset="0"/>
              </a:rPr>
              <a:t>(XXX)</a:t>
            </a:r>
            <a:r>
              <a:rPr lang="zh-CN" altLang="en-US" sz="1600" b="1" dirty="0" smtClean="0">
                <a:solidFill>
                  <a:srgbClr val="0070C0"/>
                </a:solidFill>
                <a:latin typeface="+mn-ea"/>
                <a:cs typeface="Times New Roman" pitchFamily="18" charset="0"/>
              </a:rPr>
              <a:t>超过报关单电子数据中的（</a:t>
            </a:r>
            <a:r>
              <a:rPr lang="en-US" altLang="zh-CN" sz="1600" b="1" dirty="0" smtClean="0">
                <a:solidFill>
                  <a:srgbClr val="0070C0"/>
                </a:solidFill>
                <a:latin typeface="+mn-ea"/>
                <a:cs typeface="Times New Roman" pitchFamily="18" charset="0"/>
              </a:rPr>
              <a:t>xxx</a:t>
            </a:r>
            <a:r>
              <a:rPr lang="zh-CN" altLang="en-US" sz="1600" b="1" dirty="0" smtClean="0">
                <a:solidFill>
                  <a:srgbClr val="0070C0"/>
                </a:solidFill>
                <a:latin typeface="+mn-ea"/>
                <a:cs typeface="Times New Roman" pitchFamily="18" charset="0"/>
              </a:rPr>
              <a:t>）”。应该怎么处理？</a:t>
            </a:r>
          </a:p>
          <a:p>
            <a:pPr marR="0" lvl="0" indent="266700" fontAlgn="base">
              <a:lnSpc>
                <a:spcPct val="100000"/>
              </a:lnSpc>
              <a:spcBef>
                <a:spcPct val="0"/>
              </a:spcBef>
              <a:spcAft>
                <a:spcPct val="0"/>
              </a:spcAft>
              <a:buClrTx/>
              <a:buSzTx/>
              <a:buFontTx/>
              <a:buNone/>
              <a:tabLst/>
            </a:pPr>
            <a:r>
              <a:rPr lang="en-US" altLang="zh-CN" sz="1600" dirty="0" smtClean="0"/>
              <a:t>       </a:t>
            </a:r>
          </a:p>
          <a:p>
            <a:pPr marR="0" lvl="0" indent="266700" fontAlgn="base">
              <a:lnSpc>
                <a:spcPct val="100000"/>
              </a:lnSpc>
              <a:spcBef>
                <a:spcPct val="0"/>
              </a:spcBef>
              <a:spcAft>
                <a:spcPct val="0"/>
              </a:spcAft>
              <a:buClrTx/>
              <a:buSzTx/>
              <a:buFontTx/>
              <a:buNone/>
              <a:tabLst/>
            </a:pPr>
            <a:r>
              <a:rPr lang="en-US" altLang="zh-CN" sz="1600" dirty="0" smtClean="0"/>
              <a:t>       </a:t>
            </a:r>
            <a:r>
              <a:rPr lang="zh-CN" altLang="en-US" sz="1600" dirty="0" smtClean="0"/>
              <a:t>答：</a:t>
            </a:r>
            <a:endParaRPr lang="en-US" altLang="zh-CN" sz="1600" dirty="0" smtClean="0"/>
          </a:p>
          <a:p>
            <a:pPr marR="0" lvl="0" indent="266700" fontAlgn="base">
              <a:lnSpc>
                <a:spcPct val="100000"/>
              </a:lnSpc>
              <a:spcBef>
                <a:spcPct val="0"/>
              </a:spcBef>
              <a:spcAft>
                <a:spcPct val="0"/>
              </a:spcAft>
              <a:buClrTx/>
              <a:buSzTx/>
              <a:buFontTx/>
              <a:buNone/>
              <a:tabLst/>
            </a:pPr>
            <a:r>
              <a:rPr lang="en-US" altLang="zh-CN" sz="1600" dirty="0" smtClean="0"/>
              <a:t>     </a:t>
            </a:r>
            <a:r>
              <a:rPr lang="zh-CN" altLang="en-US" sz="1600" dirty="0" smtClean="0"/>
              <a:t>（</a:t>
            </a:r>
            <a:r>
              <a:rPr lang="en-US" altLang="zh-CN" sz="1600" dirty="0" smtClean="0"/>
              <a:t>1</a:t>
            </a:r>
            <a:r>
              <a:rPr lang="zh-CN" altLang="en-US" sz="1600" dirty="0" smtClean="0"/>
              <a:t>）检查报关单成交方式，如果不是“</a:t>
            </a:r>
            <a:r>
              <a:rPr lang="en-US" altLang="zh-CN" sz="1600" dirty="0" smtClean="0"/>
              <a:t>FOB”</a:t>
            </a:r>
            <a:r>
              <a:rPr lang="zh-CN" altLang="en-US" sz="1600" dirty="0" smtClean="0"/>
              <a:t>，需扣减运保佣后填写“美元离岸价”。</a:t>
            </a:r>
          </a:p>
          <a:p>
            <a:pPr marR="0" lvl="0" indent="266700" fontAlgn="base">
              <a:lnSpc>
                <a:spcPct val="100000"/>
              </a:lnSpc>
              <a:spcBef>
                <a:spcPct val="0"/>
              </a:spcBef>
              <a:spcAft>
                <a:spcPct val="0"/>
              </a:spcAft>
              <a:buClrTx/>
              <a:buSzTx/>
              <a:buFontTx/>
              <a:buNone/>
              <a:tabLst/>
            </a:pPr>
            <a:r>
              <a:rPr lang="zh-CN" altLang="en-US" sz="1600" dirty="0" smtClean="0"/>
              <a:t>     （</a:t>
            </a:r>
            <a:r>
              <a:rPr lang="en-US" altLang="zh-CN" sz="1600" dirty="0" smtClean="0"/>
              <a:t>2</a:t>
            </a:r>
            <a:r>
              <a:rPr lang="zh-CN" altLang="en-US" sz="1600" dirty="0" smtClean="0"/>
              <a:t>）如果报关单金额有误，需到海关申请改单。</a:t>
            </a:r>
          </a:p>
          <a:p>
            <a:pPr marR="0" lvl="0" indent="266700" fontAlgn="base">
              <a:lnSpc>
                <a:spcPct val="100000"/>
              </a:lnSpc>
              <a:spcBef>
                <a:spcPct val="0"/>
              </a:spcBef>
              <a:spcAft>
                <a:spcPct val="0"/>
              </a:spcAft>
              <a:buClrTx/>
              <a:buSzTx/>
              <a:buFontTx/>
              <a:buNone/>
              <a:tabLst/>
            </a:pPr>
            <a:r>
              <a:rPr lang="zh-CN" altLang="en-US" sz="1600" dirty="0" smtClean="0"/>
              <a:t>     （</a:t>
            </a:r>
            <a:r>
              <a:rPr lang="en-US" altLang="zh-CN" sz="1600" dirty="0" smtClean="0"/>
              <a:t>3</a:t>
            </a:r>
            <a:r>
              <a:rPr lang="zh-CN" altLang="en-US" sz="1600" dirty="0" smtClean="0"/>
              <a:t>）核对进货明细表与出口明细表中是否按报关单法定数量及单位填写计量单位及数量。</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619219" y="4714884"/>
            <a:ext cx="9048813"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074" name="标题 1">
            <a:extLst>
              <a:ext uri="{FF2B5EF4-FFF2-40B4-BE49-F238E27FC236}">
                <a16:creationId xmlns="" xmlns:a16="http://schemas.microsoft.com/office/drawing/2014/main" id="{2519866E-88EC-4875-8D11-947A718C68BF}"/>
              </a:ext>
            </a:extLst>
          </p:cNvPr>
          <p:cNvSpPr>
            <a:spLocks noGrp="1"/>
          </p:cNvSpPr>
          <p:nvPr>
            <p:ph type="title" idx="4294967295"/>
          </p:nvPr>
        </p:nvSpPr>
        <p:spPr bwMode="auto">
          <a:xfrm>
            <a:off x="1314451"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zh-CN" altLang="en-US" sz="3600" b="1" dirty="0">
                <a:effectLst>
                  <a:outerShdw blurRad="38100" dist="38100" dir="2700000" algn="tl">
                    <a:srgbClr val="000000">
                      <a:alpha val="43137"/>
                    </a:srgbClr>
                  </a:outerShdw>
                </a:effectLst>
                <a:latin typeface="隶书" pitchFamily="49" charset="-122"/>
                <a:ea typeface="隶书" pitchFamily="49" charset="-122"/>
              </a:rPr>
              <a:t>外贸企业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333467" y="2071678"/>
            <a:ext cx="9525067" cy="4357718"/>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zh-CN" altLang="en-US" sz="2400" b="1" dirty="0">
                <a:solidFill>
                  <a:srgbClr val="0070C0"/>
                </a:solidFill>
                <a:latin typeface="微软雅黑" panose="020B0503020204020204" pitchFamily="34" charset="-122"/>
                <a:cs typeface="宋体" panose="02010600030101010101" pitchFamily="2" charset="-122"/>
                <a:sym typeface="+mn-ea"/>
              </a:rPr>
              <a:t/>
            </a:r>
            <a:br>
              <a:rPr lang="zh-CN" altLang="en-US" sz="2400" b="1" dirty="0">
                <a:solidFill>
                  <a:srgbClr val="0070C0"/>
                </a:solidFill>
                <a:latin typeface="微软雅黑" panose="020B0503020204020204" pitchFamily="34" charset="-122"/>
                <a:cs typeface="宋体" panose="02010600030101010101" pitchFamily="2" charset="-122"/>
                <a:sym typeface="+mn-ea"/>
              </a:rPr>
            </a:br>
            <a:endParaRPr lang="zh-CN" altLang="en-US" sz="2400" b="1" dirty="0">
              <a:solidFill>
                <a:srgbClr val="0070C0"/>
              </a:solidFill>
              <a:latin typeface="微软雅黑" panose="020B0503020204020204" pitchFamily="34" charset="-122"/>
              <a:cs typeface="宋体" panose="02010600030101010101" pitchFamily="2" charset="-122"/>
              <a:sym typeface="+mn-ea"/>
            </a:endParaRPr>
          </a:p>
        </p:txBody>
      </p:sp>
      <p:grpSp>
        <p:nvGrpSpPr>
          <p:cNvPr id="2" name="组合 5">
            <a:extLst>
              <a:ext uri="{FF2B5EF4-FFF2-40B4-BE49-F238E27FC236}">
                <a16:creationId xmlns="" xmlns:a16="http://schemas.microsoft.com/office/drawing/2014/main" id="{116205C9-0E7D-4F19-A24A-DC4551B23CCD}"/>
              </a:ext>
            </a:extLst>
          </p:cNvPr>
          <p:cNvGrpSpPr>
            <a:grpSpLocks/>
          </p:cNvGrpSpPr>
          <p:nvPr/>
        </p:nvGrpSpPr>
        <p:grpSpPr bwMode="auto">
          <a:xfrm>
            <a:off x="1397000" y="1479550"/>
            <a:ext cx="5937259" cy="444500"/>
            <a:chOff x="2199" y="3349"/>
            <a:chExt cx="2536" cy="69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7" name=" 220">
              <a:extLst>
                <a:ext uri="{FF2B5EF4-FFF2-40B4-BE49-F238E27FC236}">
                  <a16:creationId xmlns="" xmlns:a16="http://schemas.microsoft.com/office/drawing/2014/main" id="{79B340AC-999E-40E7-B5CC-F5340D49E84B}"/>
                </a:ext>
              </a:extLst>
            </p:cNvPr>
            <p:cNvSpPr/>
            <p:nvPr/>
          </p:nvSpPr>
          <p:spPr>
            <a:xfrm>
              <a:off x="2199" y="3349"/>
              <a:ext cx="2536" cy="698"/>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cxnSp>
        <p:nvCxnSpPr>
          <p:cNvPr id="9" name="直接连接符 6">
            <a:extLst>
              <a:ext uri="{FF2B5EF4-FFF2-40B4-BE49-F238E27FC236}">
                <a16:creationId xmlns="" xmlns:a16="http://schemas.microsoft.com/office/drawing/2014/main" id="{C8256B62-2C23-4E4B-B5BE-26B3A56C9A06}"/>
              </a:ext>
            </a:extLst>
          </p:cNvPr>
          <p:cNvCxnSpPr>
            <a:cxnSpLocks/>
          </p:cNvCxnSpPr>
          <p:nvPr/>
        </p:nvCxnSpPr>
        <p:spPr>
          <a:xfrm>
            <a:off x="3138490" y="1911350"/>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8" name="标题 1">
            <a:extLst>
              <a:ext uri="{FF2B5EF4-FFF2-40B4-BE49-F238E27FC236}">
                <a16:creationId xmlns="" xmlns:a16="http://schemas.microsoft.com/office/drawing/2014/main" id="{C52DE1CC-7D21-4A82-84AF-E6424FC3FC25}"/>
              </a:ext>
            </a:extLst>
          </p:cNvPr>
          <p:cNvSpPr>
            <a:spLocks noGrp="1"/>
          </p:cNvSpPr>
          <p:nvPr/>
        </p:nvSpPr>
        <p:spPr>
          <a:xfrm>
            <a:off x="1397000" y="1568934"/>
            <a:ext cx="5365755" cy="355116"/>
          </a:xfrm>
          <a:prstGeom prst="rect">
            <a:avLst/>
          </a:prstGeom>
          <a:noFill/>
          <a:ln>
            <a:noFill/>
          </a:ln>
        </p:spPr>
        <p:txBody>
          <a:bodyPr/>
          <a:lstStyle>
            <a:lvl1pPr algn="l" rtl="0" fontAlgn="base">
              <a:lnSpc>
                <a:spcPct val="90000"/>
              </a:lnSpc>
              <a:spcBef>
                <a:spcPct val="0"/>
              </a:spcBef>
              <a:spcAft>
                <a:spcPct val="0"/>
              </a:spcAft>
              <a:defRPr sz="28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eaLnBrk="1" hangingPunct="1">
              <a:defRPr/>
            </a:pPr>
            <a:r>
              <a:rPr lang="zh-CN" altLang="en-US" sz="2000" dirty="0" smtClean="0">
                <a:solidFill>
                  <a:schemeClr val="tx1">
                    <a:lumMod val="75000"/>
                    <a:lumOff val="25000"/>
                  </a:schemeClr>
                </a:solidFill>
                <a:latin typeface="微软雅黑" panose="020B0503020204020204" pitchFamily="34" charset="-122"/>
              </a:rPr>
              <a:t>五、申报出口退（免）税常见问题</a:t>
            </a:r>
            <a:endParaRPr lang="zh-CN" altLang="en-US" sz="2000" dirty="0">
              <a:solidFill>
                <a:schemeClr val="tx1">
                  <a:lumMod val="75000"/>
                  <a:lumOff val="25000"/>
                </a:schemeClr>
              </a:solidFill>
              <a:latin typeface="微软雅黑" panose="020B0503020204020204" pitchFamily="34" charset="-122"/>
            </a:endParaRPr>
          </a:p>
        </p:txBody>
      </p:sp>
      <p:sp>
        <p:nvSpPr>
          <p:cNvPr id="25602" name="Rectangle 2"/>
          <p:cNvSpPr>
            <a:spLocks noChangeArrowheads="1"/>
          </p:cNvSpPr>
          <p:nvPr/>
        </p:nvSpPr>
        <p:spPr bwMode="auto">
          <a:xfrm>
            <a:off x="1333467" y="2000241"/>
            <a:ext cx="94298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fontAlgn="base">
              <a:lnSpc>
                <a:spcPct val="100000"/>
              </a:lnSpc>
              <a:spcBef>
                <a:spcPct val="0"/>
              </a:spcBef>
              <a:spcAft>
                <a:spcPct val="0"/>
              </a:spcAft>
              <a:buClrTx/>
              <a:buSzTx/>
              <a:buFontTx/>
              <a:buNone/>
              <a:tabLst/>
            </a:pPr>
            <a:endParaRPr lang="en-US" altLang="zh-CN" sz="1600" b="1" dirty="0" smtClean="0">
              <a:solidFill>
                <a:srgbClr val="0070C0"/>
              </a:solidFill>
              <a:latin typeface="+mn-ea"/>
              <a:cs typeface="Times New Roman" pitchFamily="18" charset="0"/>
            </a:endParaRPr>
          </a:p>
          <a:p>
            <a:pPr marR="0" lvl="0" indent="355600" fontAlgn="base">
              <a:lnSpc>
                <a:spcPct val="100000"/>
              </a:lnSpc>
              <a:spcBef>
                <a:spcPct val="0"/>
              </a:spcBef>
              <a:spcAft>
                <a:spcPct val="0"/>
              </a:spcAft>
              <a:buClrTx/>
              <a:buSzTx/>
              <a:buFontTx/>
              <a:buNone/>
              <a:tabLst/>
            </a:pPr>
            <a:endParaRPr lang="en-US" altLang="zh-CN" sz="1600" b="1" dirty="0" smtClean="0">
              <a:solidFill>
                <a:srgbClr val="0070C0"/>
              </a:solidFill>
              <a:latin typeface="+mn-ea"/>
              <a:cs typeface="Times New Roman" pitchFamily="18" charset="0"/>
            </a:endParaRPr>
          </a:p>
        </p:txBody>
      </p:sp>
      <p:sp>
        <p:nvSpPr>
          <p:cNvPr id="30721" name="Rectangle 1"/>
          <p:cNvSpPr>
            <a:spLocks noChangeArrowheads="1"/>
          </p:cNvSpPr>
          <p:nvPr/>
        </p:nvSpPr>
        <p:spPr bwMode="auto">
          <a:xfrm>
            <a:off x="1333467" y="2281647"/>
            <a:ext cx="942981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fontAlgn="base">
              <a:lnSpc>
                <a:spcPct val="100000"/>
              </a:lnSpc>
              <a:spcBef>
                <a:spcPct val="0"/>
              </a:spcBef>
              <a:spcAft>
                <a:spcPct val="0"/>
              </a:spcAft>
              <a:buClrTx/>
              <a:buSzTx/>
              <a:buFontTx/>
              <a:buNone/>
              <a:tabLst/>
            </a:pPr>
            <a:r>
              <a:rPr lang="en-US" altLang="zh-CN" sz="1600" b="1" dirty="0" smtClean="0">
                <a:solidFill>
                  <a:srgbClr val="0070C0"/>
                </a:solidFill>
                <a:latin typeface="+mn-ea"/>
                <a:cs typeface="Times New Roman" pitchFamily="18" charset="0"/>
              </a:rPr>
              <a:t> 9.</a:t>
            </a:r>
            <a:r>
              <a:rPr lang="zh-CN" altLang="en-US" sz="1600" b="1" dirty="0" smtClean="0">
                <a:solidFill>
                  <a:srgbClr val="0070C0"/>
                </a:solidFill>
                <a:latin typeface="+mn-ea"/>
                <a:cs typeface="Times New Roman" pitchFamily="18" charset="0"/>
              </a:rPr>
              <a:t>问：申报疑点“ 出口货物报关单（*****）运抵国为中国，运输方式不详”，应该怎么处理？</a:t>
            </a:r>
          </a:p>
          <a:p>
            <a:pPr marR="0" lvl="0" indent="266700" fontAlgn="base">
              <a:lnSpc>
                <a:spcPct val="100000"/>
              </a:lnSpc>
              <a:spcBef>
                <a:spcPct val="0"/>
              </a:spcBef>
              <a:spcAft>
                <a:spcPct val="0"/>
              </a:spcAft>
              <a:buClrTx/>
              <a:buSzTx/>
              <a:buFontTx/>
              <a:buNone/>
              <a:tabLst/>
            </a:pPr>
            <a:r>
              <a:rPr lang="zh-CN" altLang="en-US" sz="1600" dirty="0" smtClean="0"/>
              <a:t>          </a:t>
            </a:r>
            <a:endParaRPr lang="en-US" altLang="zh-CN" sz="1600" dirty="0" smtClean="0"/>
          </a:p>
          <a:p>
            <a:pPr marR="0" lvl="0" indent="266700" fontAlgn="base">
              <a:lnSpc>
                <a:spcPct val="100000"/>
              </a:lnSpc>
              <a:spcBef>
                <a:spcPct val="0"/>
              </a:spcBef>
              <a:spcAft>
                <a:spcPct val="0"/>
              </a:spcAft>
              <a:buClrTx/>
              <a:buSzTx/>
              <a:buFontTx/>
              <a:buNone/>
              <a:tabLst/>
            </a:pPr>
            <a:r>
              <a:rPr lang="en-US" altLang="zh-CN" sz="1600" dirty="0" smtClean="0"/>
              <a:t>       </a:t>
            </a:r>
            <a:r>
              <a:rPr lang="zh-CN" altLang="en-US" sz="1600" dirty="0" smtClean="0"/>
              <a:t>答：</a:t>
            </a:r>
            <a:endParaRPr lang="en-US" altLang="zh-CN" sz="1600" dirty="0" smtClean="0"/>
          </a:p>
          <a:p>
            <a:pPr marR="0" lvl="0" indent="266700" fontAlgn="base">
              <a:lnSpc>
                <a:spcPct val="100000"/>
              </a:lnSpc>
              <a:spcBef>
                <a:spcPct val="0"/>
              </a:spcBef>
              <a:spcAft>
                <a:spcPct val="0"/>
              </a:spcAft>
              <a:buClrTx/>
              <a:buSzTx/>
              <a:buFontTx/>
              <a:buNone/>
              <a:tabLst/>
            </a:pPr>
            <a:r>
              <a:rPr lang="en-US" altLang="zh-CN" sz="1600" dirty="0" smtClean="0"/>
              <a:t>      </a:t>
            </a:r>
            <a:r>
              <a:rPr lang="zh-CN" altLang="en-US" sz="1600" dirty="0" smtClean="0"/>
              <a:t>企业提供纸质的报关单和发票，如果报关单上显示的出口口岸是洋山特综，运输方式是“特殊综合保税区”，联系退税审核人员处理。</a:t>
            </a:r>
          </a:p>
        </p:txBody>
      </p:sp>
      <p:sp>
        <p:nvSpPr>
          <p:cNvPr id="30722" name="Rectangle 2"/>
          <p:cNvSpPr>
            <a:spLocks noChangeArrowheads="1"/>
          </p:cNvSpPr>
          <p:nvPr/>
        </p:nvSpPr>
        <p:spPr bwMode="auto">
          <a:xfrm>
            <a:off x="1342960" y="4249783"/>
            <a:ext cx="942981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fontAlgn="base">
              <a:lnSpc>
                <a:spcPct val="100000"/>
              </a:lnSpc>
              <a:spcBef>
                <a:spcPct val="0"/>
              </a:spcBef>
              <a:spcAft>
                <a:spcPct val="0"/>
              </a:spcAft>
              <a:buClrTx/>
              <a:buSzTx/>
              <a:buFontTx/>
              <a:buNone/>
              <a:tabLst/>
            </a:pPr>
            <a:r>
              <a:rPr lang="en-US" altLang="zh-CN" sz="1600" b="1" dirty="0" smtClean="0">
                <a:solidFill>
                  <a:srgbClr val="0070C0"/>
                </a:solidFill>
                <a:latin typeface="+mn-ea"/>
                <a:cs typeface="Times New Roman" pitchFamily="18" charset="0"/>
              </a:rPr>
              <a:t>10. </a:t>
            </a:r>
            <a:r>
              <a:rPr lang="zh-CN" altLang="en-US" sz="1600" b="1" dirty="0" smtClean="0">
                <a:solidFill>
                  <a:srgbClr val="0070C0"/>
                </a:solidFill>
                <a:latin typeface="+mn-ea"/>
                <a:cs typeface="Times New Roman" pitchFamily="18" charset="0"/>
              </a:rPr>
              <a:t>问：申报疑点“申报的进货凭证（</a:t>
            </a:r>
            <a:r>
              <a:rPr lang="en-US" altLang="zh-CN" sz="1600" b="1" dirty="0" err="1" smtClean="0">
                <a:solidFill>
                  <a:srgbClr val="0070C0"/>
                </a:solidFill>
                <a:latin typeface="+mn-ea"/>
                <a:cs typeface="Times New Roman" pitchFamily="18" charset="0"/>
              </a:rPr>
              <a:t>xxxxxxxxxxxx</a:t>
            </a:r>
            <a:r>
              <a:rPr lang="zh-CN" altLang="en-US" sz="1600" b="1" dirty="0" smtClean="0">
                <a:solidFill>
                  <a:srgbClr val="0070C0"/>
                </a:solidFill>
                <a:latin typeface="+mn-ea"/>
                <a:cs typeface="Times New Roman" pitchFamily="18" charset="0"/>
              </a:rPr>
              <a:t>）存在计量单位为空的项目”应该怎么处理？</a:t>
            </a:r>
          </a:p>
          <a:p>
            <a:pPr indent="266700" fontAlgn="base">
              <a:spcBef>
                <a:spcPct val="0"/>
              </a:spcBef>
              <a:spcAft>
                <a:spcPct val="0"/>
              </a:spcAft>
            </a:pPr>
            <a:r>
              <a:rPr lang="zh-CN" altLang="en-US" sz="1600" dirty="0" smtClean="0"/>
              <a:t>        答： </a:t>
            </a:r>
            <a:endParaRPr lang="en-US" altLang="zh-CN" sz="1600" dirty="0" smtClean="0"/>
          </a:p>
          <a:p>
            <a:pPr indent="266700" fontAlgn="base">
              <a:spcBef>
                <a:spcPct val="0"/>
              </a:spcBef>
              <a:spcAft>
                <a:spcPct val="0"/>
              </a:spcAft>
            </a:pPr>
            <a:r>
              <a:rPr lang="en-US" altLang="zh-CN" sz="1600" dirty="0" smtClean="0"/>
              <a:t>     </a:t>
            </a:r>
            <a:r>
              <a:rPr lang="zh-CN" altLang="en-US" sz="1600" dirty="0" smtClean="0"/>
              <a:t>（</a:t>
            </a:r>
            <a:r>
              <a:rPr lang="en-US" altLang="zh-CN" sz="1600" dirty="0" smtClean="0"/>
              <a:t>1</a:t>
            </a:r>
            <a:r>
              <a:rPr lang="zh-CN" altLang="en-US" sz="1600" dirty="0" smtClean="0"/>
              <a:t>）查看申报发票是否存在无计量单位的情况，如开错发票，需红冲发票重新开具正确的发票。</a:t>
            </a:r>
          </a:p>
          <a:p>
            <a:pPr indent="266700" fontAlgn="base">
              <a:spcBef>
                <a:spcPct val="0"/>
              </a:spcBef>
              <a:spcAft>
                <a:spcPct val="0"/>
              </a:spcAft>
            </a:pPr>
            <a:r>
              <a:rPr lang="zh-CN" altLang="en-US" sz="1600" dirty="0" smtClean="0"/>
              <a:t>     （</a:t>
            </a:r>
            <a:r>
              <a:rPr lang="en-US" altLang="zh-CN" sz="1600" dirty="0" smtClean="0"/>
              <a:t>2</a:t>
            </a:r>
            <a:r>
              <a:rPr lang="zh-CN" altLang="en-US" sz="1600" dirty="0" smtClean="0"/>
              <a:t>）如进项凭证因开具销售折让而存在计量单位为空，请提交进项发票及报关单复印件加盖公章，资料交至昆山税务一分局</a:t>
            </a:r>
            <a:r>
              <a:rPr lang="en-US" altLang="zh-CN" sz="1600" dirty="0" smtClean="0"/>
              <a:t>3604</a:t>
            </a:r>
            <a:r>
              <a:rPr lang="zh-CN" altLang="en-US" sz="1600" dirty="0" smtClean="0"/>
              <a:t>办公室。地址：前进东路</a:t>
            </a:r>
            <a:r>
              <a:rPr lang="en-US" altLang="zh-CN" sz="1600" dirty="0" smtClean="0"/>
              <a:t>1188</a:t>
            </a:r>
            <a:r>
              <a:rPr lang="zh-CN" altLang="en-US" sz="1600" dirty="0" smtClean="0"/>
              <a:t>号（前进路青阳路交叉路口）西面三楼。</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a:extLst>
              <a:ext uri="{FF2B5EF4-FFF2-40B4-BE49-F238E27FC236}">
                <a16:creationId xmlns="" xmlns:a16="http://schemas.microsoft.com/office/drawing/2014/main" id="{C3FE053E-0DC9-4739-A8E6-905D52E7A7CF}"/>
              </a:ext>
            </a:extLst>
          </p:cNvPr>
          <p:cNvSpPr>
            <a:spLocks noChangeArrowheads="1"/>
          </p:cNvSpPr>
          <p:nvPr/>
        </p:nvSpPr>
        <p:spPr bwMode="auto">
          <a:xfrm>
            <a:off x="446050" y="1254253"/>
            <a:ext cx="11285034"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b="1" dirty="0" smtClean="0">
                <a:latin typeface="+mj-ea"/>
                <a:ea typeface="+mj-ea"/>
                <a:cs typeface="Times New Roman" panose="02020603050405020304" pitchFamily="18" charset="0"/>
              </a:rPr>
              <a:t>出口退（免）税申报期限</a:t>
            </a:r>
          </a:p>
          <a:p>
            <a:endParaRPr lang="en-US" altLang="zh-CN" sz="2000" b="1" dirty="0" smtClean="0">
              <a:latin typeface="+mj-ea"/>
              <a:ea typeface="+mj-ea"/>
              <a:cs typeface="Times New Roman" panose="02020603050405020304" pitchFamily="18" charset="0"/>
            </a:endParaRPr>
          </a:p>
          <a:p>
            <a:pPr algn="just" eaLnBrk="1" hangingPunct="1">
              <a:lnSpc>
                <a:spcPct val="150000"/>
              </a:lnSpc>
              <a:defRPr/>
            </a:pPr>
            <a:r>
              <a:rPr lang="zh-CN" altLang="en-US" sz="2400" b="1" dirty="0" smtClean="0">
                <a:solidFill>
                  <a:srgbClr val="00B050"/>
                </a:solidFill>
                <a:latin typeface="+mn-ea"/>
              </a:rPr>
              <a:t>国家税务总局公告</a:t>
            </a:r>
            <a:r>
              <a:rPr lang="en-US" altLang="zh-CN" sz="2400" b="1" dirty="0" smtClean="0">
                <a:solidFill>
                  <a:srgbClr val="00B050"/>
                </a:solidFill>
                <a:latin typeface="+mn-ea"/>
              </a:rPr>
              <a:t>2012</a:t>
            </a:r>
            <a:r>
              <a:rPr lang="zh-CN" altLang="en-US" sz="2400" b="1" dirty="0" smtClean="0">
                <a:solidFill>
                  <a:srgbClr val="00B050"/>
                </a:solidFill>
                <a:latin typeface="+mn-ea"/>
              </a:rPr>
              <a:t>年第</a:t>
            </a:r>
            <a:r>
              <a:rPr lang="en-US" altLang="zh-CN" sz="2400" b="1" dirty="0" smtClean="0">
                <a:solidFill>
                  <a:srgbClr val="00B050"/>
                </a:solidFill>
                <a:latin typeface="+mn-ea"/>
              </a:rPr>
              <a:t>24</a:t>
            </a:r>
            <a:r>
              <a:rPr lang="zh-CN" altLang="en-US" sz="2400" b="1" dirty="0" smtClean="0">
                <a:solidFill>
                  <a:srgbClr val="00B050"/>
                </a:solidFill>
                <a:latin typeface="+mn-ea"/>
              </a:rPr>
              <a:t>号：</a:t>
            </a:r>
            <a:endParaRPr lang="en-US" altLang="zh-CN" sz="2400" b="1" dirty="0" smtClean="0">
              <a:solidFill>
                <a:srgbClr val="00B050"/>
              </a:solidFill>
              <a:latin typeface="+mn-ea"/>
            </a:endParaRPr>
          </a:p>
          <a:p>
            <a:pPr algn="just" eaLnBrk="1" hangingPunct="1">
              <a:lnSpc>
                <a:spcPct val="150000"/>
              </a:lnSpc>
              <a:defRPr/>
            </a:pPr>
            <a:r>
              <a:rPr lang="zh-CN" altLang="en-US" sz="2000" b="1" dirty="0" smtClean="0">
                <a:solidFill>
                  <a:srgbClr val="000000"/>
                </a:solidFill>
                <a:latin typeface="+mn-ea"/>
              </a:rPr>
              <a:t>企业应在货物报关出口之日（以出口货物报关单</a:t>
            </a:r>
            <a:r>
              <a:rPr lang="en-US" altLang="zh-CN" sz="2000" b="1" dirty="0" smtClean="0">
                <a:solidFill>
                  <a:srgbClr val="000000"/>
                </a:solidFill>
                <a:latin typeface="+mn-ea"/>
              </a:rPr>
              <a:t>〈</a:t>
            </a:r>
            <a:r>
              <a:rPr lang="zh-CN" altLang="en-US" sz="2000" b="1" dirty="0" smtClean="0">
                <a:solidFill>
                  <a:srgbClr val="000000"/>
                </a:solidFill>
                <a:latin typeface="+mn-ea"/>
              </a:rPr>
              <a:t>出口退税专用</a:t>
            </a:r>
            <a:r>
              <a:rPr lang="en-US" altLang="zh-CN" sz="2000" b="1" dirty="0" smtClean="0">
                <a:solidFill>
                  <a:srgbClr val="000000"/>
                </a:solidFill>
                <a:latin typeface="+mn-ea"/>
              </a:rPr>
              <a:t>〉</a:t>
            </a:r>
            <a:r>
              <a:rPr lang="zh-CN" altLang="en-US" sz="2000" b="1" dirty="0" smtClean="0">
                <a:solidFill>
                  <a:srgbClr val="000000"/>
                </a:solidFill>
                <a:latin typeface="+mn-ea"/>
              </a:rPr>
              <a:t>上的出口日期为准）次月起至次年</a:t>
            </a:r>
            <a:r>
              <a:rPr lang="en-US" sz="2000" b="1" dirty="0" smtClean="0">
                <a:solidFill>
                  <a:srgbClr val="000000"/>
                </a:solidFill>
                <a:latin typeface="+mn-ea"/>
              </a:rPr>
              <a:t>4</a:t>
            </a:r>
            <a:r>
              <a:rPr lang="zh-CN" altLang="en-US" sz="2000" b="1" dirty="0" smtClean="0">
                <a:solidFill>
                  <a:srgbClr val="000000"/>
                </a:solidFill>
                <a:latin typeface="+mn-ea"/>
              </a:rPr>
              <a:t>月</a:t>
            </a:r>
            <a:r>
              <a:rPr lang="en-US" sz="2000" b="1" dirty="0" smtClean="0">
                <a:solidFill>
                  <a:srgbClr val="000000"/>
                </a:solidFill>
                <a:latin typeface="+mn-ea"/>
              </a:rPr>
              <a:t>30</a:t>
            </a:r>
            <a:r>
              <a:rPr lang="zh-CN" altLang="en-US" sz="2000" b="1" dirty="0" smtClean="0">
                <a:solidFill>
                  <a:srgbClr val="000000"/>
                </a:solidFill>
                <a:latin typeface="+mn-ea"/>
              </a:rPr>
              <a:t>日前的各增值税纳税申报期内收齐有关凭证，向主管税务机关申报办理出口货物增值税免抵退税及消费税退税。</a:t>
            </a:r>
            <a:endParaRPr lang="en-US" altLang="zh-CN" sz="2000" b="1" dirty="0" smtClean="0">
              <a:solidFill>
                <a:srgbClr val="000000"/>
              </a:solidFill>
              <a:latin typeface="+mn-ea"/>
            </a:endParaRPr>
          </a:p>
          <a:p>
            <a:endParaRPr lang="zh-CN" altLang="en-US" sz="3600" b="1" dirty="0">
              <a:latin typeface="华文楷体" panose="02010600040101010101" pitchFamily="2" charset="-122"/>
              <a:ea typeface="华文楷体" panose="02010600040101010101" pitchFamily="2" charset="-122"/>
              <a:cs typeface="宋体" panose="02010600030101010101" pitchFamily="2" charset="-122"/>
            </a:endParaRPr>
          </a:p>
          <a:p>
            <a:endParaRPr lang="en-US" altLang="zh-CN" sz="2400" b="1" dirty="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ransition spd="slow">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619219" y="4714884"/>
            <a:ext cx="9048813"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074" name="标题 1">
            <a:extLst>
              <a:ext uri="{FF2B5EF4-FFF2-40B4-BE49-F238E27FC236}">
                <a16:creationId xmlns="" xmlns:a16="http://schemas.microsoft.com/office/drawing/2014/main" id="{2519866E-88EC-4875-8D11-947A718C68BF}"/>
              </a:ext>
            </a:extLst>
          </p:cNvPr>
          <p:cNvSpPr>
            <a:spLocks noGrp="1"/>
          </p:cNvSpPr>
          <p:nvPr>
            <p:ph type="title" idx="4294967295"/>
          </p:nvPr>
        </p:nvSpPr>
        <p:spPr bwMode="auto">
          <a:xfrm>
            <a:off x="1314451"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zh-CN" altLang="en-US" sz="3600" b="1" dirty="0">
                <a:effectLst>
                  <a:outerShdw blurRad="38100" dist="38100" dir="2700000" algn="tl">
                    <a:srgbClr val="000000">
                      <a:alpha val="43137"/>
                    </a:srgbClr>
                  </a:outerShdw>
                </a:effectLst>
                <a:latin typeface="隶书" pitchFamily="49" charset="-122"/>
                <a:ea typeface="隶书" pitchFamily="49" charset="-122"/>
              </a:rPr>
              <a:t>外贸企业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333467" y="2071678"/>
            <a:ext cx="9525067" cy="4643470"/>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zh-CN" altLang="en-US" sz="2400" b="1" dirty="0">
                <a:solidFill>
                  <a:srgbClr val="0070C0"/>
                </a:solidFill>
                <a:latin typeface="微软雅黑" panose="020B0503020204020204" pitchFamily="34" charset="-122"/>
                <a:cs typeface="宋体" panose="02010600030101010101" pitchFamily="2" charset="-122"/>
                <a:sym typeface="+mn-ea"/>
              </a:rPr>
              <a:t/>
            </a:r>
            <a:br>
              <a:rPr lang="zh-CN" altLang="en-US" sz="2400" b="1" dirty="0">
                <a:solidFill>
                  <a:srgbClr val="0070C0"/>
                </a:solidFill>
                <a:latin typeface="微软雅黑" panose="020B0503020204020204" pitchFamily="34" charset="-122"/>
                <a:cs typeface="宋体" panose="02010600030101010101" pitchFamily="2" charset="-122"/>
                <a:sym typeface="+mn-ea"/>
              </a:rPr>
            </a:br>
            <a:endParaRPr lang="zh-CN" altLang="en-US" sz="2400" b="1" dirty="0">
              <a:solidFill>
                <a:srgbClr val="0070C0"/>
              </a:solidFill>
              <a:latin typeface="微软雅黑" panose="020B0503020204020204" pitchFamily="34" charset="-122"/>
              <a:cs typeface="宋体" panose="02010600030101010101" pitchFamily="2" charset="-122"/>
              <a:sym typeface="+mn-ea"/>
            </a:endParaRPr>
          </a:p>
        </p:txBody>
      </p:sp>
      <p:grpSp>
        <p:nvGrpSpPr>
          <p:cNvPr id="2" name="组合 5">
            <a:extLst>
              <a:ext uri="{FF2B5EF4-FFF2-40B4-BE49-F238E27FC236}">
                <a16:creationId xmlns="" xmlns:a16="http://schemas.microsoft.com/office/drawing/2014/main" id="{116205C9-0E7D-4F19-A24A-DC4551B23CCD}"/>
              </a:ext>
            </a:extLst>
          </p:cNvPr>
          <p:cNvGrpSpPr>
            <a:grpSpLocks/>
          </p:cNvGrpSpPr>
          <p:nvPr/>
        </p:nvGrpSpPr>
        <p:grpSpPr bwMode="auto">
          <a:xfrm>
            <a:off x="1397000" y="1479550"/>
            <a:ext cx="5937259" cy="444500"/>
            <a:chOff x="2199" y="3349"/>
            <a:chExt cx="2536" cy="69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7" name=" 220">
              <a:extLst>
                <a:ext uri="{FF2B5EF4-FFF2-40B4-BE49-F238E27FC236}">
                  <a16:creationId xmlns="" xmlns:a16="http://schemas.microsoft.com/office/drawing/2014/main" id="{79B340AC-999E-40E7-B5CC-F5340D49E84B}"/>
                </a:ext>
              </a:extLst>
            </p:cNvPr>
            <p:cNvSpPr/>
            <p:nvPr/>
          </p:nvSpPr>
          <p:spPr>
            <a:xfrm>
              <a:off x="2199" y="3349"/>
              <a:ext cx="2536" cy="698"/>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cxnSp>
        <p:nvCxnSpPr>
          <p:cNvPr id="9" name="直接连接符 6">
            <a:extLst>
              <a:ext uri="{FF2B5EF4-FFF2-40B4-BE49-F238E27FC236}">
                <a16:creationId xmlns="" xmlns:a16="http://schemas.microsoft.com/office/drawing/2014/main" id="{C8256B62-2C23-4E4B-B5BE-26B3A56C9A06}"/>
              </a:ext>
            </a:extLst>
          </p:cNvPr>
          <p:cNvCxnSpPr>
            <a:cxnSpLocks/>
          </p:cNvCxnSpPr>
          <p:nvPr/>
        </p:nvCxnSpPr>
        <p:spPr>
          <a:xfrm>
            <a:off x="3138490" y="1911350"/>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8" name="标题 1">
            <a:extLst>
              <a:ext uri="{FF2B5EF4-FFF2-40B4-BE49-F238E27FC236}">
                <a16:creationId xmlns="" xmlns:a16="http://schemas.microsoft.com/office/drawing/2014/main" id="{C52DE1CC-7D21-4A82-84AF-E6424FC3FC25}"/>
              </a:ext>
            </a:extLst>
          </p:cNvPr>
          <p:cNvSpPr>
            <a:spLocks noGrp="1"/>
          </p:cNvSpPr>
          <p:nvPr/>
        </p:nvSpPr>
        <p:spPr>
          <a:xfrm>
            <a:off x="1397000" y="1568934"/>
            <a:ext cx="5365755" cy="355116"/>
          </a:xfrm>
          <a:prstGeom prst="rect">
            <a:avLst/>
          </a:prstGeom>
          <a:noFill/>
          <a:ln>
            <a:noFill/>
          </a:ln>
        </p:spPr>
        <p:txBody>
          <a:bodyPr/>
          <a:lstStyle>
            <a:lvl1pPr algn="l" rtl="0" fontAlgn="base">
              <a:lnSpc>
                <a:spcPct val="90000"/>
              </a:lnSpc>
              <a:spcBef>
                <a:spcPct val="0"/>
              </a:spcBef>
              <a:spcAft>
                <a:spcPct val="0"/>
              </a:spcAft>
              <a:defRPr sz="28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eaLnBrk="1" hangingPunct="1">
              <a:defRPr/>
            </a:pPr>
            <a:r>
              <a:rPr lang="zh-CN" altLang="en-US" sz="2000" dirty="0" smtClean="0">
                <a:solidFill>
                  <a:schemeClr val="tx1">
                    <a:lumMod val="75000"/>
                    <a:lumOff val="25000"/>
                  </a:schemeClr>
                </a:solidFill>
                <a:latin typeface="微软雅黑" panose="020B0503020204020204" pitchFamily="34" charset="-122"/>
              </a:rPr>
              <a:t>五、申报出口退（免）税常见问题</a:t>
            </a:r>
            <a:endParaRPr lang="zh-CN" altLang="en-US" sz="2000" dirty="0">
              <a:solidFill>
                <a:schemeClr val="tx1">
                  <a:lumMod val="75000"/>
                  <a:lumOff val="25000"/>
                </a:schemeClr>
              </a:solidFill>
              <a:latin typeface="微软雅黑" panose="020B0503020204020204" pitchFamily="34" charset="-122"/>
            </a:endParaRPr>
          </a:p>
        </p:txBody>
      </p:sp>
      <p:sp>
        <p:nvSpPr>
          <p:cNvPr id="25602" name="Rectangle 2"/>
          <p:cNvSpPr>
            <a:spLocks noChangeArrowheads="1"/>
          </p:cNvSpPr>
          <p:nvPr/>
        </p:nvSpPr>
        <p:spPr bwMode="auto">
          <a:xfrm>
            <a:off x="1333467" y="2000241"/>
            <a:ext cx="94298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fontAlgn="base">
              <a:lnSpc>
                <a:spcPct val="100000"/>
              </a:lnSpc>
              <a:spcBef>
                <a:spcPct val="0"/>
              </a:spcBef>
              <a:spcAft>
                <a:spcPct val="0"/>
              </a:spcAft>
              <a:buClrTx/>
              <a:buSzTx/>
              <a:buFontTx/>
              <a:buNone/>
              <a:tabLst/>
            </a:pPr>
            <a:endParaRPr lang="en-US" altLang="zh-CN" sz="1600" b="1" dirty="0" smtClean="0">
              <a:solidFill>
                <a:srgbClr val="0070C0"/>
              </a:solidFill>
              <a:latin typeface="+mn-ea"/>
              <a:cs typeface="Times New Roman" pitchFamily="18" charset="0"/>
            </a:endParaRPr>
          </a:p>
          <a:p>
            <a:pPr marR="0" lvl="0" indent="355600" fontAlgn="base">
              <a:lnSpc>
                <a:spcPct val="100000"/>
              </a:lnSpc>
              <a:spcBef>
                <a:spcPct val="0"/>
              </a:spcBef>
              <a:spcAft>
                <a:spcPct val="0"/>
              </a:spcAft>
              <a:buClrTx/>
              <a:buSzTx/>
              <a:buFontTx/>
              <a:buNone/>
              <a:tabLst/>
            </a:pPr>
            <a:endParaRPr lang="en-US" altLang="zh-CN" sz="1600" b="1" dirty="0" smtClean="0">
              <a:solidFill>
                <a:srgbClr val="0070C0"/>
              </a:solidFill>
              <a:latin typeface="+mn-ea"/>
              <a:cs typeface="Times New Roman" pitchFamily="18" charset="0"/>
            </a:endParaRPr>
          </a:p>
        </p:txBody>
      </p:sp>
      <p:sp>
        <p:nvSpPr>
          <p:cNvPr id="30722" name="Rectangle 2"/>
          <p:cNvSpPr>
            <a:spLocks noChangeArrowheads="1"/>
          </p:cNvSpPr>
          <p:nvPr/>
        </p:nvSpPr>
        <p:spPr bwMode="auto">
          <a:xfrm>
            <a:off x="1333467" y="3929066"/>
            <a:ext cx="94298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fontAlgn="base">
              <a:spcBef>
                <a:spcPct val="0"/>
              </a:spcBef>
              <a:spcAft>
                <a:spcPct val="0"/>
              </a:spcAft>
            </a:pPr>
            <a:r>
              <a:rPr lang="zh-CN" altLang="en-US" sz="1600" dirty="0" smtClean="0"/>
              <a:t> </a:t>
            </a:r>
          </a:p>
        </p:txBody>
      </p:sp>
      <p:sp>
        <p:nvSpPr>
          <p:cNvPr id="31746" name="Rectangle 2"/>
          <p:cNvSpPr>
            <a:spLocks noChangeArrowheads="1"/>
          </p:cNvSpPr>
          <p:nvPr/>
        </p:nvSpPr>
        <p:spPr bwMode="auto">
          <a:xfrm>
            <a:off x="1397000" y="4136571"/>
            <a:ext cx="885831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fontAlgn="base">
              <a:spcBef>
                <a:spcPct val="0"/>
              </a:spcBef>
              <a:spcAft>
                <a:spcPct val="0"/>
              </a:spcAft>
            </a:pPr>
            <a:r>
              <a:rPr lang="en-US" altLang="zh-CN" sz="1600" b="1" dirty="0" smtClean="0">
                <a:solidFill>
                  <a:srgbClr val="0070C0"/>
                </a:solidFill>
                <a:latin typeface="+mn-ea"/>
                <a:cs typeface="Times New Roman" pitchFamily="18" charset="0"/>
              </a:rPr>
              <a:t> 12.</a:t>
            </a:r>
            <a:r>
              <a:rPr lang="zh-CN" altLang="en-US" sz="1600" b="1" dirty="0" smtClean="0">
                <a:solidFill>
                  <a:srgbClr val="0070C0"/>
                </a:solidFill>
                <a:latin typeface="+mn-ea"/>
                <a:cs typeface="Times New Roman" pitchFamily="18" charset="0"/>
              </a:rPr>
              <a:t>问：申报疑点“申报出口数量（</a:t>
            </a:r>
            <a:r>
              <a:rPr lang="en-US" altLang="zh-CN" sz="1600" b="1" dirty="0" smtClean="0">
                <a:solidFill>
                  <a:srgbClr val="0070C0"/>
                </a:solidFill>
                <a:latin typeface="+mn-ea"/>
                <a:cs typeface="Times New Roman" pitchFamily="18" charset="0"/>
              </a:rPr>
              <a:t>xxx</a:t>
            </a:r>
            <a:r>
              <a:rPr lang="zh-CN" altLang="en-US" sz="1600" b="1" dirty="0" smtClean="0">
                <a:solidFill>
                  <a:srgbClr val="0070C0"/>
                </a:solidFill>
                <a:latin typeface="+mn-ea"/>
                <a:cs typeface="Times New Roman" pitchFamily="18" charset="0"/>
              </a:rPr>
              <a:t>）大于出口报关单剩余可使用数量（</a:t>
            </a:r>
            <a:r>
              <a:rPr lang="en-US" altLang="zh-CN" sz="1600" b="1" dirty="0" smtClean="0">
                <a:solidFill>
                  <a:srgbClr val="0070C0"/>
                </a:solidFill>
                <a:latin typeface="+mn-ea"/>
                <a:cs typeface="Times New Roman" pitchFamily="18" charset="0"/>
              </a:rPr>
              <a:t>xxx</a:t>
            </a:r>
            <a:r>
              <a:rPr lang="zh-CN" altLang="en-US" sz="1600" b="1" dirty="0" smtClean="0">
                <a:solidFill>
                  <a:srgbClr val="0070C0"/>
                </a:solidFill>
                <a:latin typeface="+mn-ea"/>
                <a:cs typeface="Times New Roman" pitchFamily="18" charset="0"/>
              </a:rPr>
              <a:t>）”</a:t>
            </a:r>
          </a:p>
          <a:p>
            <a:pPr marR="0" lvl="0" indent="266700" fontAlgn="base">
              <a:lnSpc>
                <a:spcPct val="100000"/>
              </a:lnSpc>
              <a:spcBef>
                <a:spcPct val="0"/>
              </a:spcBef>
              <a:spcAft>
                <a:spcPct val="0"/>
              </a:spcAft>
              <a:buClrTx/>
              <a:buSzTx/>
              <a:buFontTx/>
              <a:buNone/>
              <a:tabLst/>
            </a:pPr>
            <a:r>
              <a:rPr lang="zh-CN" altLang="en-US" sz="1600" dirty="0" smtClean="0"/>
              <a:t>          答：</a:t>
            </a:r>
            <a:endParaRPr lang="en-US" altLang="zh-CN" sz="1600" dirty="0" smtClean="0"/>
          </a:p>
          <a:p>
            <a:pPr marR="0" lvl="0" indent="266700" fontAlgn="base">
              <a:lnSpc>
                <a:spcPct val="100000"/>
              </a:lnSpc>
              <a:spcBef>
                <a:spcPct val="0"/>
              </a:spcBef>
              <a:spcAft>
                <a:spcPct val="0"/>
              </a:spcAft>
              <a:buClrTx/>
              <a:buSzTx/>
              <a:buFontTx/>
              <a:buNone/>
              <a:tabLst/>
            </a:pPr>
            <a:r>
              <a:rPr lang="en-US" altLang="zh-CN" sz="1600" dirty="0" smtClean="0"/>
              <a:t>        </a:t>
            </a:r>
            <a:r>
              <a:rPr lang="zh-CN" altLang="en-US" sz="1600" dirty="0" smtClean="0"/>
              <a:t>（</a:t>
            </a:r>
            <a:r>
              <a:rPr lang="en-US" altLang="zh-CN" sz="1600" dirty="0" smtClean="0"/>
              <a:t>1</a:t>
            </a:r>
            <a:r>
              <a:rPr lang="zh-CN" altLang="en-US" sz="1600" dirty="0" smtClean="0"/>
              <a:t>）确认该条出口报关单是否已申请过退税。如已申请过退税请勿重复申报。</a:t>
            </a:r>
          </a:p>
          <a:p>
            <a:pPr marR="0" lvl="0" indent="266700" fontAlgn="base">
              <a:lnSpc>
                <a:spcPct val="100000"/>
              </a:lnSpc>
              <a:spcBef>
                <a:spcPct val="0"/>
              </a:spcBef>
              <a:spcAft>
                <a:spcPct val="0"/>
              </a:spcAft>
              <a:buClrTx/>
              <a:buSzTx/>
              <a:buFontTx/>
              <a:buNone/>
              <a:tabLst/>
            </a:pPr>
            <a:r>
              <a:rPr lang="zh-CN" altLang="en-US" sz="1600" dirty="0" smtClean="0"/>
              <a:t>        （</a:t>
            </a:r>
            <a:r>
              <a:rPr lang="en-US" altLang="zh-CN" sz="1600" dirty="0" smtClean="0"/>
              <a:t>2</a:t>
            </a:r>
            <a:r>
              <a:rPr lang="zh-CN" altLang="en-US" sz="1600" dirty="0" smtClean="0"/>
              <a:t>）核对出口明细申报表及进货明细申报表，计量单位及数量是否与报关单法定数量</a:t>
            </a:r>
            <a:r>
              <a:rPr lang="en-US" altLang="zh-CN" sz="1600" dirty="0" smtClean="0"/>
              <a:t>/</a:t>
            </a:r>
            <a:r>
              <a:rPr lang="zh-CN" altLang="en-US" sz="1600" dirty="0" smtClean="0"/>
              <a:t>单位一致。申报规则要求录入法定单位及数量，发票与报关单上第二数量</a:t>
            </a:r>
            <a:r>
              <a:rPr lang="en-US" altLang="zh-CN" sz="1600" dirty="0" smtClean="0"/>
              <a:t>/</a:t>
            </a:r>
            <a:r>
              <a:rPr lang="zh-CN" altLang="en-US" sz="1600" dirty="0" smtClean="0"/>
              <a:t>第二单位、申报数量</a:t>
            </a:r>
            <a:r>
              <a:rPr lang="en-US" altLang="zh-CN" sz="1600" dirty="0" smtClean="0"/>
              <a:t>/</a:t>
            </a:r>
            <a:r>
              <a:rPr lang="zh-CN" altLang="en-US" sz="1600" dirty="0" smtClean="0"/>
              <a:t>申报单位有一致即可，系统会自动比对，申报出口明细申报表及进货明细申报表时只能录入</a:t>
            </a:r>
            <a:r>
              <a:rPr lang="zh-CN" altLang="en-US" sz="1600" dirty="0" smtClean="0">
                <a:solidFill>
                  <a:srgbClr val="FF0000"/>
                </a:solidFill>
              </a:rPr>
              <a:t>法定单位</a:t>
            </a:r>
            <a:r>
              <a:rPr lang="en-US" altLang="zh-CN" sz="1600" dirty="0" smtClean="0">
                <a:solidFill>
                  <a:srgbClr val="FF0000"/>
                </a:solidFill>
              </a:rPr>
              <a:t>/</a:t>
            </a:r>
            <a:r>
              <a:rPr lang="zh-CN" altLang="en-US" sz="1600" dirty="0" smtClean="0">
                <a:solidFill>
                  <a:srgbClr val="FF0000"/>
                </a:solidFill>
              </a:rPr>
              <a:t>数量。</a:t>
            </a:r>
          </a:p>
        </p:txBody>
      </p:sp>
      <p:sp>
        <p:nvSpPr>
          <p:cNvPr id="31747" name="Rectangle 3"/>
          <p:cNvSpPr>
            <a:spLocks noChangeArrowheads="1"/>
          </p:cNvSpPr>
          <p:nvPr/>
        </p:nvSpPr>
        <p:spPr bwMode="auto">
          <a:xfrm>
            <a:off x="1523968" y="2394857"/>
            <a:ext cx="885831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fontAlgn="base">
              <a:lnSpc>
                <a:spcPct val="100000"/>
              </a:lnSpc>
              <a:spcBef>
                <a:spcPct val="0"/>
              </a:spcBef>
              <a:spcAft>
                <a:spcPct val="0"/>
              </a:spcAft>
              <a:buClrTx/>
              <a:buSzTx/>
              <a:buFontTx/>
              <a:buNone/>
              <a:tabLst/>
            </a:pPr>
            <a:r>
              <a:rPr lang="en-US" altLang="zh-CN" sz="1600" b="1" dirty="0" smtClean="0">
                <a:solidFill>
                  <a:srgbClr val="0070C0"/>
                </a:solidFill>
                <a:latin typeface="+mn-ea"/>
                <a:cs typeface="Times New Roman" pitchFamily="18" charset="0"/>
              </a:rPr>
              <a:t>11.</a:t>
            </a:r>
            <a:r>
              <a:rPr lang="zh-CN" altLang="en-US" sz="1600" b="1" dirty="0" smtClean="0">
                <a:solidFill>
                  <a:srgbClr val="0070C0"/>
                </a:solidFill>
                <a:latin typeface="+mn-ea"/>
                <a:cs typeface="Times New Roman" pitchFamily="18" charset="0"/>
              </a:rPr>
              <a:t>问：申报疑点“申报的发票（</a:t>
            </a:r>
            <a:r>
              <a:rPr lang="en-US" altLang="zh-CN" sz="1600" b="1" dirty="0" err="1" smtClean="0">
                <a:solidFill>
                  <a:srgbClr val="0070C0"/>
                </a:solidFill>
                <a:latin typeface="+mn-ea"/>
                <a:cs typeface="Times New Roman" pitchFamily="18" charset="0"/>
              </a:rPr>
              <a:t>xxxx</a:t>
            </a:r>
            <a:r>
              <a:rPr lang="zh-CN" altLang="en-US" sz="1600" b="1" dirty="0" smtClean="0">
                <a:solidFill>
                  <a:srgbClr val="0070C0"/>
                </a:solidFill>
                <a:latin typeface="+mn-ea"/>
                <a:cs typeface="Times New Roman" pitchFamily="18" charset="0"/>
              </a:rPr>
              <a:t>）申报计税金额（</a:t>
            </a:r>
            <a:r>
              <a:rPr lang="en-US" altLang="zh-CN" sz="1600" b="1" dirty="0" smtClean="0">
                <a:solidFill>
                  <a:srgbClr val="0070C0"/>
                </a:solidFill>
                <a:latin typeface="+mn-ea"/>
                <a:cs typeface="Times New Roman" pitchFamily="18" charset="0"/>
              </a:rPr>
              <a:t>xxx</a:t>
            </a:r>
            <a:r>
              <a:rPr lang="zh-CN" altLang="en-US" sz="1600" b="1" dirty="0" smtClean="0">
                <a:solidFill>
                  <a:srgbClr val="0070C0"/>
                </a:solidFill>
                <a:latin typeface="+mn-ea"/>
                <a:cs typeface="Times New Roman" pitchFamily="18" charset="0"/>
              </a:rPr>
              <a:t>）</a:t>
            </a:r>
            <a:r>
              <a:rPr lang="en-US" altLang="zh-CN" sz="1600" b="1" dirty="0" smtClean="0">
                <a:solidFill>
                  <a:srgbClr val="0070C0"/>
                </a:solidFill>
                <a:latin typeface="+mn-ea"/>
                <a:cs typeface="Times New Roman" pitchFamily="18" charset="0"/>
              </a:rPr>
              <a:t>&gt;</a:t>
            </a:r>
            <a:r>
              <a:rPr lang="zh-CN" altLang="en-US" sz="1600" b="1" dirty="0" smtClean="0">
                <a:solidFill>
                  <a:srgbClr val="0070C0"/>
                </a:solidFill>
                <a:latin typeface="+mn-ea"/>
                <a:cs typeface="Times New Roman" pitchFamily="18" charset="0"/>
              </a:rPr>
              <a:t>发票电子信息（</a:t>
            </a:r>
            <a:r>
              <a:rPr lang="en-US" altLang="zh-CN" sz="1600" b="1" dirty="0" err="1" smtClean="0">
                <a:solidFill>
                  <a:srgbClr val="0070C0"/>
                </a:solidFill>
                <a:latin typeface="+mn-ea"/>
                <a:cs typeface="Times New Roman" pitchFamily="18" charset="0"/>
              </a:rPr>
              <a:t>xxxx</a:t>
            </a:r>
            <a:r>
              <a:rPr lang="zh-CN" altLang="en-US" sz="1600" b="1" dirty="0" smtClean="0">
                <a:solidFill>
                  <a:srgbClr val="0070C0"/>
                </a:solidFill>
                <a:latin typeface="+mn-ea"/>
                <a:cs typeface="Times New Roman" pitchFamily="18" charset="0"/>
              </a:rPr>
              <a:t>）”</a:t>
            </a:r>
            <a:r>
              <a:rPr lang="en-US" altLang="zh-CN" sz="1600" b="1" dirty="0" smtClean="0">
                <a:solidFill>
                  <a:srgbClr val="0070C0"/>
                </a:solidFill>
                <a:latin typeface="+mn-ea"/>
                <a:cs typeface="Times New Roman" pitchFamily="18" charset="0"/>
              </a:rPr>
              <a:t>,</a:t>
            </a:r>
            <a:r>
              <a:rPr lang="zh-CN" altLang="en-US" sz="1600" b="1" dirty="0" smtClean="0">
                <a:solidFill>
                  <a:srgbClr val="0070C0"/>
                </a:solidFill>
                <a:latin typeface="+mn-ea"/>
                <a:cs typeface="Times New Roman" pitchFamily="18" charset="0"/>
              </a:rPr>
              <a:t>应该怎么处理？</a:t>
            </a:r>
          </a:p>
          <a:p>
            <a:pPr indent="266700" fontAlgn="base">
              <a:spcBef>
                <a:spcPct val="0"/>
              </a:spcBef>
              <a:spcAft>
                <a:spcPct val="0"/>
              </a:spcAft>
            </a:pPr>
            <a:r>
              <a:rPr lang="zh-CN" altLang="en-US" sz="1600" dirty="0" smtClean="0"/>
              <a:t>        </a:t>
            </a:r>
            <a:endParaRPr lang="en-US" altLang="zh-CN" sz="1600" dirty="0" smtClean="0"/>
          </a:p>
          <a:p>
            <a:pPr indent="266700" fontAlgn="base">
              <a:spcBef>
                <a:spcPct val="0"/>
              </a:spcBef>
              <a:spcAft>
                <a:spcPct val="0"/>
              </a:spcAft>
            </a:pPr>
            <a:r>
              <a:rPr lang="en-US" altLang="zh-CN" sz="1600" dirty="0" smtClean="0"/>
              <a:t>       </a:t>
            </a:r>
            <a:r>
              <a:rPr lang="zh-CN" altLang="en-US" sz="1600" dirty="0" smtClean="0"/>
              <a:t>答：申报填写的计税金额录入错误，请检查核对之后重新修改录入。 </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标题 1">
            <a:extLst>
              <a:ext uri="{FF2B5EF4-FFF2-40B4-BE49-F238E27FC236}">
                <a16:creationId xmlns="" xmlns:a16="http://schemas.microsoft.com/office/drawing/2014/main" id="{2519866E-88EC-4875-8D11-947A718C68BF}"/>
              </a:ext>
            </a:extLst>
          </p:cNvPr>
          <p:cNvSpPr>
            <a:spLocks noGrp="1"/>
          </p:cNvSpPr>
          <p:nvPr>
            <p:ph type="title" idx="4294967295"/>
          </p:nvPr>
        </p:nvSpPr>
        <p:spPr bwMode="auto">
          <a:xfrm>
            <a:off x="1314451"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zh-CN" altLang="en-US" sz="3600" b="1" dirty="0">
                <a:effectLst>
                  <a:outerShdw blurRad="38100" dist="38100" dir="2700000" algn="tl">
                    <a:srgbClr val="000000">
                      <a:alpha val="43137"/>
                    </a:srgbClr>
                  </a:outerShdw>
                </a:effectLst>
                <a:latin typeface="隶书" pitchFamily="49" charset="-122"/>
                <a:ea typeface="隶书" pitchFamily="49" charset="-122"/>
              </a:rPr>
              <a:t>外贸企业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314451" y="2071679"/>
            <a:ext cx="9127125" cy="2195941"/>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en-US" altLang="zh-CN" sz="2400" b="1" dirty="0" smtClean="0">
                <a:solidFill>
                  <a:srgbClr val="000000"/>
                </a:solidFill>
                <a:latin typeface="+mn-ea"/>
                <a:cs typeface="宋体" panose="02010600030101010101" pitchFamily="2" charset="-122"/>
                <a:sym typeface="+mn-ea"/>
              </a:rPr>
              <a:t>1.</a:t>
            </a:r>
            <a:r>
              <a:rPr lang="zh-CN" altLang="en-US" sz="2400" b="1" dirty="0" smtClean="0">
                <a:solidFill>
                  <a:srgbClr val="000000"/>
                </a:solidFill>
                <a:latin typeface="+mn-ea"/>
                <a:cs typeface="宋体" panose="02010600030101010101" pitchFamily="2" charset="-122"/>
                <a:sym typeface="+mn-ea"/>
              </a:rPr>
              <a:t> 第一昆山</a:t>
            </a:r>
            <a:r>
              <a:rPr lang="en-US" altLang="zh-CN" sz="2400" b="1" dirty="0" smtClean="0">
                <a:solidFill>
                  <a:srgbClr val="000000"/>
                </a:solidFill>
                <a:latin typeface="+mn-ea"/>
                <a:cs typeface="宋体" panose="02010600030101010101" pitchFamily="2" charset="-122"/>
                <a:sym typeface="+mn-ea"/>
              </a:rPr>
              <a:t>---</a:t>
            </a:r>
            <a:r>
              <a:rPr lang="zh-CN" altLang="en-US" sz="2400" b="1" dirty="0" smtClean="0">
                <a:solidFill>
                  <a:srgbClr val="000000"/>
                </a:solidFill>
                <a:latin typeface="+mn-ea"/>
                <a:cs typeface="宋体" panose="02010600030101010101" pitchFamily="2" charset="-122"/>
                <a:sym typeface="+mn-ea"/>
              </a:rPr>
              <a:t>税务在线</a:t>
            </a:r>
            <a:r>
              <a:rPr lang="en-US" altLang="zh-CN" sz="2400" b="1" dirty="0" smtClean="0">
                <a:solidFill>
                  <a:srgbClr val="000000"/>
                </a:solidFill>
                <a:latin typeface="+mn-ea"/>
                <a:cs typeface="宋体" panose="02010600030101010101" pitchFamily="2" charset="-122"/>
                <a:sym typeface="+mn-ea"/>
              </a:rPr>
              <a:t>----</a:t>
            </a:r>
            <a:r>
              <a:rPr lang="zh-CN" altLang="en-US" sz="2400" b="1" dirty="0" smtClean="0">
                <a:solidFill>
                  <a:srgbClr val="000000"/>
                </a:solidFill>
                <a:latin typeface="+mn-ea"/>
                <a:cs typeface="宋体" panose="02010600030101010101" pitchFamily="2" charset="-122"/>
                <a:sym typeface="+mn-ea"/>
              </a:rPr>
              <a:t>出口退税</a:t>
            </a:r>
            <a:r>
              <a:rPr lang="en-US" altLang="zh-CN" sz="2400" b="1" dirty="0" smtClean="0">
                <a:solidFill>
                  <a:srgbClr val="000000"/>
                </a:solidFill>
                <a:latin typeface="+mn-ea"/>
                <a:cs typeface="宋体" panose="02010600030101010101" pitchFamily="2" charset="-122"/>
                <a:sym typeface="+mn-ea"/>
              </a:rPr>
              <a:t>(</a:t>
            </a:r>
            <a:r>
              <a:rPr lang="zh-CN" altLang="en-US" sz="2400" b="1" dirty="0" smtClean="0">
                <a:solidFill>
                  <a:srgbClr val="000000"/>
                </a:solidFill>
                <a:latin typeface="+mn-ea"/>
                <a:cs typeface="宋体" panose="02010600030101010101" pitchFamily="2" charset="-122"/>
                <a:sym typeface="+mn-ea"/>
              </a:rPr>
              <a:t>界面左边）</a:t>
            </a:r>
            <a:endParaRPr lang="en-US" altLang="zh-CN" sz="2400" b="1" dirty="0" smtClean="0">
              <a:solidFill>
                <a:srgbClr val="000000"/>
              </a:solidFill>
              <a:latin typeface="+mn-ea"/>
              <a:cs typeface="宋体" panose="02010600030101010101" pitchFamily="2" charset="-122"/>
              <a:sym typeface="+mn-ea"/>
            </a:endParaRPr>
          </a:p>
          <a:p>
            <a:pPr eaLnBrk="1" hangingPunct="1">
              <a:lnSpc>
                <a:spcPct val="150000"/>
              </a:lnSpc>
              <a:defRPr/>
            </a:pPr>
            <a:r>
              <a:rPr lang="en-US" altLang="zh-CN" sz="2400" b="1" smtClean="0">
                <a:solidFill>
                  <a:srgbClr val="000000"/>
                </a:solidFill>
                <a:latin typeface="+mn-ea"/>
                <a:cs typeface="宋体" panose="02010600030101010101" pitchFamily="2" charset="-122"/>
                <a:sym typeface="+mn-ea"/>
              </a:rPr>
              <a:t>2</a:t>
            </a:r>
            <a:r>
              <a:rPr lang="en-US" altLang="zh-CN" sz="2400" b="1" dirty="0" smtClean="0">
                <a:solidFill>
                  <a:srgbClr val="000000"/>
                </a:solidFill>
                <a:latin typeface="+mn-ea"/>
                <a:cs typeface="宋体" panose="02010600030101010101" pitchFamily="2" charset="-122"/>
                <a:sym typeface="+mn-ea"/>
              </a:rPr>
              <a:t>.</a:t>
            </a:r>
            <a:r>
              <a:rPr lang="zh-CN" altLang="en-US" sz="2400" b="1" dirty="0" smtClean="0">
                <a:solidFill>
                  <a:srgbClr val="000000"/>
                </a:solidFill>
                <a:latin typeface="+mn-ea"/>
                <a:cs typeface="宋体" panose="02010600030101010101" pitchFamily="2" charset="-122"/>
                <a:sym typeface="+mn-ea"/>
              </a:rPr>
              <a:t> 外贸企业交流</a:t>
            </a:r>
            <a:r>
              <a:rPr lang="en-US" altLang="zh-CN" sz="2400" b="1" dirty="0" smtClean="0">
                <a:solidFill>
                  <a:srgbClr val="000000"/>
                </a:solidFill>
                <a:latin typeface="+mn-ea"/>
                <a:cs typeface="宋体" panose="02010600030101010101" pitchFamily="2" charset="-122"/>
                <a:sym typeface="+mn-ea"/>
              </a:rPr>
              <a:t>QQ</a:t>
            </a:r>
            <a:r>
              <a:rPr lang="zh-CN" altLang="en-US" sz="2400" b="1" dirty="0" smtClean="0">
                <a:solidFill>
                  <a:srgbClr val="000000"/>
                </a:solidFill>
                <a:latin typeface="+mn-ea"/>
                <a:cs typeface="宋体" panose="02010600030101010101" pitchFamily="2" charset="-122"/>
                <a:sym typeface="+mn-ea"/>
              </a:rPr>
              <a:t>群文件中：</a:t>
            </a:r>
            <a:endParaRPr lang="en-US" altLang="zh-CN" sz="2400" b="1" dirty="0" smtClean="0">
              <a:solidFill>
                <a:srgbClr val="000000"/>
              </a:solidFill>
              <a:latin typeface="+mn-ea"/>
              <a:cs typeface="宋体" panose="02010600030101010101" pitchFamily="2" charset="-122"/>
              <a:sym typeface="+mn-ea"/>
            </a:endParaRPr>
          </a:p>
          <a:p>
            <a:pPr eaLnBrk="1" hangingPunct="1">
              <a:lnSpc>
                <a:spcPct val="150000"/>
              </a:lnSpc>
              <a:defRPr/>
            </a:pPr>
            <a:r>
              <a:rPr lang="en-US" altLang="zh-CN" sz="2400" b="1" dirty="0" smtClean="0">
                <a:solidFill>
                  <a:srgbClr val="000000"/>
                </a:solidFill>
                <a:latin typeface="微软雅黑" panose="020B0503020204020204" pitchFamily="34" charset="-122"/>
                <a:cs typeface="宋体" panose="02010600030101010101" pitchFamily="2" charset="-122"/>
                <a:sym typeface="+mn-ea"/>
              </a:rPr>
              <a:t>                             QQ</a:t>
            </a:r>
            <a:r>
              <a:rPr lang="zh-CN" altLang="en-US" sz="2400" b="1" dirty="0" smtClean="0">
                <a:solidFill>
                  <a:srgbClr val="000000"/>
                </a:solidFill>
                <a:latin typeface="微软雅黑" panose="020B0503020204020204" pitchFamily="34" charset="-122"/>
                <a:cs typeface="宋体" panose="02010600030101010101" pitchFamily="2" charset="-122"/>
                <a:sym typeface="+mn-ea"/>
              </a:rPr>
              <a:t>群号：</a:t>
            </a:r>
            <a:r>
              <a:rPr lang="en-US" altLang="zh-CN" sz="2400" b="1" dirty="0" smtClean="0">
                <a:solidFill>
                  <a:srgbClr val="000000"/>
                </a:solidFill>
                <a:latin typeface="微软雅黑" panose="020B0503020204020204" pitchFamily="34" charset="-122"/>
                <a:cs typeface="宋体" panose="02010600030101010101" pitchFamily="2" charset="-122"/>
                <a:sym typeface="+mn-ea"/>
              </a:rPr>
              <a:t>215907099</a:t>
            </a:r>
          </a:p>
        </p:txBody>
      </p:sp>
      <p:grpSp>
        <p:nvGrpSpPr>
          <p:cNvPr id="2" name="组合 5">
            <a:extLst>
              <a:ext uri="{FF2B5EF4-FFF2-40B4-BE49-F238E27FC236}">
                <a16:creationId xmlns="" xmlns:a16="http://schemas.microsoft.com/office/drawing/2014/main" id="{116205C9-0E7D-4F19-A24A-DC4551B23CCD}"/>
              </a:ext>
            </a:extLst>
          </p:cNvPr>
          <p:cNvGrpSpPr>
            <a:grpSpLocks/>
          </p:cNvGrpSpPr>
          <p:nvPr/>
        </p:nvGrpSpPr>
        <p:grpSpPr bwMode="auto">
          <a:xfrm>
            <a:off x="1397000" y="1479550"/>
            <a:ext cx="5937259" cy="444500"/>
            <a:chOff x="2199" y="3349"/>
            <a:chExt cx="2536" cy="69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7" name=" 220">
              <a:extLst>
                <a:ext uri="{FF2B5EF4-FFF2-40B4-BE49-F238E27FC236}">
                  <a16:creationId xmlns="" xmlns:a16="http://schemas.microsoft.com/office/drawing/2014/main" id="{79B340AC-999E-40E7-B5CC-F5340D49E84B}"/>
                </a:ext>
              </a:extLst>
            </p:cNvPr>
            <p:cNvSpPr/>
            <p:nvPr/>
          </p:nvSpPr>
          <p:spPr>
            <a:xfrm>
              <a:off x="2199" y="3349"/>
              <a:ext cx="2536" cy="698"/>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cxnSp>
        <p:nvCxnSpPr>
          <p:cNvPr id="9" name="直接连接符 6">
            <a:extLst>
              <a:ext uri="{FF2B5EF4-FFF2-40B4-BE49-F238E27FC236}">
                <a16:creationId xmlns="" xmlns:a16="http://schemas.microsoft.com/office/drawing/2014/main" id="{C8256B62-2C23-4E4B-B5BE-26B3A56C9A06}"/>
              </a:ext>
            </a:extLst>
          </p:cNvPr>
          <p:cNvCxnSpPr>
            <a:cxnSpLocks/>
          </p:cNvCxnSpPr>
          <p:nvPr/>
        </p:nvCxnSpPr>
        <p:spPr>
          <a:xfrm>
            <a:off x="3138490" y="1911350"/>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8" name="标题 1">
            <a:extLst>
              <a:ext uri="{FF2B5EF4-FFF2-40B4-BE49-F238E27FC236}">
                <a16:creationId xmlns="" xmlns:a16="http://schemas.microsoft.com/office/drawing/2014/main" id="{C52DE1CC-7D21-4A82-84AF-E6424FC3FC25}"/>
              </a:ext>
            </a:extLst>
          </p:cNvPr>
          <p:cNvSpPr>
            <a:spLocks noGrp="1"/>
          </p:cNvSpPr>
          <p:nvPr/>
        </p:nvSpPr>
        <p:spPr>
          <a:xfrm>
            <a:off x="1397000" y="1568934"/>
            <a:ext cx="5365755" cy="355116"/>
          </a:xfrm>
          <a:prstGeom prst="rect">
            <a:avLst/>
          </a:prstGeom>
          <a:noFill/>
          <a:ln>
            <a:noFill/>
          </a:ln>
        </p:spPr>
        <p:txBody>
          <a:bodyPr/>
          <a:lstStyle>
            <a:lvl1pPr algn="l" rtl="0" fontAlgn="base">
              <a:lnSpc>
                <a:spcPct val="90000"/>
              </a:lnSpc>
              <a:spcBef>
                <a:spcPct val="0"/>
              </a:spcBef>
              <a:spcAft>
                <a:spcPct val="0"/>
              </a:spcAft>
              <a:defRPr sz="28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sz="2000" dirty="0">
              <a:solidFill>
                <a:schemeClr val="tx1">
                  <a:lumMod val="75000"/>
                  <a:lumOff val="25000"/>
                </a:schemeClr>
              </a:solidFill>
              <a:latin typeface="微软雅黑" panose="020B0503020204020204" pitchFamily="34" charset="-122"/>
            </a:endParaRPr>
          </a:p>
        </p:txBody>
      </p:sp>
      <p:sp>
        <p:nvSpPr>
          <p:cNvPr id="25602" name="Rectangle 2"/>
          <p:cNvSpPr>
            <a:spLocks noChangeArrowheads="1"/>
          </p:cNvSpPr>
          <p:nvPr/>
        </p:nvSpPr>
        <p:spPr bwMode="auto">
          <a:xfrm>
            <a:off x="1333467" y="2000241"/>
            <a:ext cx="94298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fontAlgn="base">
              <a:lnSpc>
                <a:spcPct val="100000"/>
              </a:lnSpc>
              <a:spcBef>
                <a:spcPct val="0"/>
              </a:spcBef>
              <a:spcAft>
                <a:spcPct val="0"/>
              </a:spcAft>
              <a:buClrTx/>
              <a:buSzTx/>
              <a:buFontTx/>
              <a:buNone/>
              <a:tabLst/>
            </a:pPr>
            <a:endParaRPr lang="en-US" altLang="zh-CN" sz="1600" b="1" dirty="0" smtClean="0">
              <a:solidFill>
                <a:srgbClr val="0070C0"/>
              </a:solidFill>
              <a:latin typeface="+mn-ea"/>
              <a:cs typeface="Times New Roman" pitchFamily="18" charset="0"/>
            </a:endParaRPr>
          </a:p>
          <a:p>
            <a:pPr marR="0" lvl="0" indent="355600" fontAlgn="base">
              <a:lnSpc>
                <a:spcPct val="100000"/>
              </a:lnSpc>
              <a:spcBef>
                <a:spcPct val="0"/>
              </a:spcBef>
              <a:spcAft>
                <a:spcPct val="0"/>
              </a:spcAft>
              <a:buClrTx/>
              <a:buSzTx/>
              <a:buFontTx/>
              <a:buNone/>
              <a:tabLst/>
            </a:pPr>
            <a:endParaRPr lang="en-US" altLang="zh-CN" sz="1600" b="1" dirty="0" smtClean="0">
              <a:solidFill>
                <a:srgbClr val="0070C0"/>
              </a:solidFill>
              <a:latin typeface="+mn-ea"/>
              <a:cs typeface="Times New Roman" pitchFamily="18" charset="0"/>
            </a:endParaRPr>
          </a:p>
        </p:txBody>
      </p:sp>
      <p:sp>
        <p:nvSpPr>
          <p:cNvPr id="30722" name="Rectangle 2"/>
          <p:cNvSpPr>
            <a:spLocks noChangeArrowheads="1"/>
          </p:cNvSpPr>
          <p:nvPr/>
        </p:nvSpPr>
        <p:spPr bwMode="auto">
          <a:xfrm>
            <a:off x="1333467" y="3929066"/>
            <a:ext cx="94298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fontAlgn="base">
              <a:spcBef>
                <a:spcPct val="0"/>
              </a:spcBef>
              <a:spcAft>
                <a:spcPct val="0"/>
              </a:spcAft>
            </a:pPr>
            <a:r>
              <a:rPr lang="zh-CN" altLang="en-US" sz="1600" dirty="0" smtClean="0"/>
              <a:t> </a:t>
            </a:r>
          </a:p>
        </p:txBody>
      </p:sp>
      <p:pic>
        <p:nvPicPr>
          <p:cNvPr id="14" name="图片 13" descr="截图_20230324110908.png"/>
          <p:cNvPicPr>
            <a:picLocks noChangeAspect="1"/>
          </p:cNvPicPr>
          <p:nvPr/>
        </p:nvPicPr>
        <p:blipFill>
          <a:blip r:embed="rId2" cstate="print"/>
          <a:stretch>
            <a:fillRect/>
          </a:stretch>
        </p:blipFill>
        <p:spPr>
          <a:xfrm>
            <a:off x="4611769" y="4267619"/>
            <a:ext cx="2150985" cy="2590381"/>
          </a:xfrm>
          <a:prstGeom prst="rect">
            <a:avLst/>
          </a:prstGeom>
        </p:spPr>
      </p:pic>
      <p:sp>
        <p:nvSpPr>
          <p:cNvPr id="11" name="矩形 10"/>
          <p:cNvSpPr/>
          <p:nvPr/>
        </p:nvSpPr>
        <p:spPr>
          <a:xfrm>
            <a:off x="1397000" y="1403519"/>
            <a:ext cx="4136069" cy="507831"/>
          </a:xfrm>
          <a:prstGeom prst="rect">
            <a:avLst/>
          </a:prstGeom>
        </p:spPr>
        <p:txBody>
          <a:bodyPr wrap="none">
            <a:spAutoFit/>
          </a:bodyPr>
          <a:lstStyle/>
          <a:p>
            <a:pPr eaLnBrk="1" hangingPunct="1">
              <a:lnSpc>
                <a:spcPct val="150000"/>
              </a:lnSpc>
              <a:defRPr/>
            </a:pPr>
            <a:r>
              <a:rPr lang="zh-CN" altLang="en-US" b="1" dirty="0" smtClean="0">
                <a:solidFill>
                  <a:srgbClr val="0070C0"/>
                </a:solidFill>
                <a:latin typeface="微软雅黑" panose="020B0503020204020204" pitchFamily="34" charset="-122"/>
                <a:cs typeface="宋体" panose="02010600030101010101" pitchFamily="2" charset="-122"/>
                <a:sym typeface="+mn-ea"/>
              </a:rPr>
              <a:t>政策、操作指南、常见问题查询路径：</a:t>
            </a:r>
            <a:endParaRPr lang="en-US" altLang="zh-CN" b="1" dirty="0" smtClean="0">
              <a:solidFill>
                <a:srgbClr val="0070C0"/>
              </a:solidFill>
              <a:latin typeface="微软雅黑" panose="020B0503020204020204" pitchFamily="34" charset="-122"/>
              <a:cs typeface="宋体" panose="02010600030101010101" pitchFamily="2"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endParaRPr lang="zh-CN" altLang="en-US" dirty="0"/>
          </a:p>
        </p:txBody>
      </p:sp>
      <p:sp>
        <p:nvSpPr>
          <p:cNvPr id="5" name="任意多边形 4"/>
          <p:cNvSpPr/>
          <p:nvPr/>
        </p:nvSpPr>
        <p:spPr>
          <a:xfrm>
            <a:off x="3111501" y="2571745"/>
            <a:ext cx="9080499" cy="2162629"/>
          </a:xfrm>
          <a:custGeom>
            <a:avLst/>
            <a:gdLst>
              <a:gd name="connsiteX0" fmla="*/ 690203 w 6865257"/>
              <a:gd name="connsiteY0" fmla="*/ 0 h 2162629"/>
              <a:gd name="connsiteX1" fmla="*/ 6865257 w 6865257"/>
              <a:gd name="connsiteY1" fmla="*/ 0 h 2162629"/>
              <a:gd name="connsiteX2" fmla="*/ 6865257 w 6865257"/>
              <a:gd name="connsiteY2" fmla="*/ 2162629 h 2162629"/>
              <a:gd name="connsiteX3" fmla="*/ 0 w 6865257"/>
              <a:gd name="connsiteY3" fmla="*/ 2162629 h 2162629"/>
            </a:gdLst>
            <a:ahLst/>
            <a:cxnLst>
              <a:cxn ang="0">
                <a:pos x="connsiteX0" y="connsiteY0"/>
              </a:cxn>
              <a:cxn ang="0">
                <a:pos x="connsiteX1" y="connsiteY1"/>
              </a:cxn>
              <a:cxn ang="0">
                <a:pos x="connsiteX2" y="connsiteY2"/>
              </a:cxn>
              <a:cxn ang="0">
                <a:pos x="connsiteX3" y="connsiteY3"/>
              </a:cxn>
            </a:cxnLst>
            <a:rect l="l" t="t" r="r" b="b"/>
            <a:pathLst>
              <a:path w="6865257" h="2162629">
                <a:moveTo>
                  <a:pt x="690203" y="0"/>
                </a:moveTo>
                <a:lnTo>
                  <a:pt x="6865257" y="0"/>
                </a:lnTo>
                <a:lnTo>
                  <a:pt x="6865257" y="2162629"/>
                </a:lnTo>
                <a:lnTo>
                  <a:pt x="0" y="2162629"/>
                </a:lnTo>
                <a:close/>
              </a:path>
            </a:pathLst>
          </a:cu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8736"/>
            <a:ext cx="8610600" cy="3928578"/>
          </a:xfrm>
          <a:custGeom>
            <a:avLst/>
            <a:gdLst>
              <a:gd name="connsiteX0" fmla="*/ 258760 w 6132609"/>
              <a:gd name="connsiteY0" fmla="*/ 0 h 3741440"/>
              <a:gd name="connsiteX1" fmla="*/ 6132609 w 6132609"/>
              <a:gd name="connsiteY1" fmla="*/ 0 h 3741440"/>
              <a:gd name="connsiteX2" fmla="*/ 6132609 w 6132609"/>
              <a:gd name="connsiteY2" fmla="*/ 586186 h 3741440"/>
              <a:gd name="connsiteX3" fmla="*/ 5135581 w 6132609"/>
              <a:gd name="connsiteY3" fmla="*/ 3741440 h 3741440"/>
              <a:gd name="connsiteX4" fmla="*/ 0 w 6132609"/>
              <a:gd name="connsiteY4" fmla="*/ 3741440 h 3741440"/>
              <a:gd name="connsiteX5" fmla="*/ 0 w 6132609"/>
              <a:gd name="connsiteY5" fmla="*/ 818887 h 37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2609" h="3741440">
                <a:moveTo>
                  <a:pt x="258760" y="0"/>
                </a:moveTo>
                <a:lnTo>
                  <a:pt x="6132609" y="0"/>
                </a:lnTo>
                <a:lnTo>
                  <a:pt x="6132609" y="586186"/>
                </a:lnTo>
                <a:lnTo>
                  <a:pt x="5135581" y="3741440"/>
                </a:lnTo>
                <a:lnTo>
                  <a:pt x="0" y="3741440"/>
                </a:lnTo>
                <a:lnTo>
                  <a:pt x="0" y="818887"/>
                </a:lnTo>
                <a:close/>
              </a:path>
            </a:pathLst>
          </a:custGeom>
        </p:spPr>
      </p:pic>
      <p:sp>
        <p:nvSpPr>
          <p:cNvPr id="6" name="矩形 5"/>
          <p:cNvSpPr/>
          <p:nvPr/>
        </p:nvSpPr>
        <p:spPr>
          <a:xfrm>
            <a:off x="6572253" y="3429000"/>
            <a:ext cx="6096000" cy="1046440"/>
          </a:xfrm>
          <a:prstGeom prst="rect">
            <a:avLst/>
          </a:prstGeom>
        </p:spPr>
        <p:txBody>
          <a:bodyPr>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rPr>
              <a:t>感谢您的观看</a:t>
            </a:r>
            <a:r>
              <a:rPr lang="en-US" altLang="zh-CN" sz="4400" b="1" dirty="0" smtClean="0">
                <a:solidFill>
                  <a:schemeClr val="bg1"/>
                </a:solidFill>
                <a:latin typeface="微软雅黑" panose="020B0503020204020204" pitchFamily="34" charset="-122"/>
                <a:ea typeface="微软雅黑" panose="020B0503020204020204" pitchFamily="34" charset="-122"/>
              </a:rPr>
              <a:t>!</a:t>
            </a:r>
          </a:p>
          <a:p>
            <a:r>
              <a:rPr lang="en-US" altLang="zh-CN" dirty="0" smtClean="0">
                <a:solidFill>
                  <a:schemeClr val="bg1"/>
                </a:solidFill>
                <a:latin typeface="微软雅黑" panose="020B0503020204020204" pitchFamily="34" charset="-122"/>
                <a:ea typeface="微软雅黑" panose="020B0503020204020204" pitchFamily="34" charset="-122"/>
              </a:rPr>
              <a:t>THANK YOU FOR WATCHING</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a:extLst>
              <a:ext uri="{FF2B5EF4-FFF2-40B4-BE49-F238E27FC236}">
                <a16:creationId xmlns="" xmlns:a16="http://schemas.microsoft.com/office/drawing/2014/main" id="{C3FE053E-0DC9-4739-A8E6-905D52E7A7CF}"/>
              </a:ext>
            </a:extLst>
          </p:cNvPr>
          <p:cNvSpPr>
            <a:spLocks noChangeArrowheads="1"/>
          </p:cNvSpPr>
          <p:nvPr/>
        </p:nvSpPr>
        <p:spPr bwMode="auto">
          <a:xfrm>
            <a:off x="446050" y="624468"/>
            <a:ext cx="112850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smtClean="0">
                <a:latin typeface="+mj-ea"/>
                <a:ea typeface="+mj-ea"/>
                <a:cs typeface="Times New Roman" panose="02020603050405020304" pitchFamily="18" charset="0"/>
              </a:rPr>
              <a:t>       </a:t>
            </a:r>
            <a:endParaRPr lang="zh-CN" altLang="en-US" sz="4000" b="1" dirty="0">
              <a:latin typeface="华文楷体" panose="02010600040101010101" pitchFamily="2" charset="-122"/>
              <a:ea typeface="华文楷体" panose="02010600040101010101" pitchFamily="2" charset="-122"/>
              <a:cs typeface="宋体" panose="02010600030101010101" pitchFamily="2" charset="-122"/>
            </a:endParaRPr>
          </a:p>
          <a:p>
            <a:endParaRPr lang="en-US" altLang="zh-CN" sz="2400" b="1"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3" name="矩形 2"/>
          <p:cNvSpPr/>
          <p:nvPr/>
        </p:nvSpPr>
        <p:spPr>
          <a:xfrm>
            <a:off x="936702" y="424413"/>
            <a:ext cx="10560204" cy="400110"/>
          </a:xfrm>
          <a:prstGeom prst="rect">
            <a:avLst/>
          </a:prstGeom>
        </p:spPr>
        <p:txBody>
          <a:bodyPr wrap="square">
            <a:spAutoFit/>
          </a:bodyPr>
          <a:lstStyle/>
          <a:p>
            <a:pPr algn="ctr"/>
            <a:r>
              <a:rPr lang="zh-CN" altLang="en-US" sz="2000" b="1" dirty="0" smtClean="0">
                <a:latin typeface="+mj-ea"/>
                <a:ea typeface="+mj-ea"/>
              </a:rPr>
              <a:t>完善出口退（免）税收汇管理</a:t>
            </a:r>
            <a:endParaRPr lang="zh-CN" altLang="en-US" sz="2000" b="1" dirty="0">
              <a:latin typeface="+mj-ea"/>
              <a:ea typeface="+mj-ea"/>
            </a:endParaRPr>
          </a:p>
        </p:txBody>
      </p:sp>
      <p:sp>
        <p:nvSpPr>
          <p:cNvPr id="4" name="TextBox 3"/>
          <p:cNvSpPr txBox="1"/>
          <p:nvPr/>
        </p:nvSpPr>
        <p:spPr>
          <a:xfrm>
            <a:off x="446051" y="825579"/>
            <a:ext cx="11285033" cy="5755422"/>
          </a:xfrm>
          <a:prstGeom prst="rect">
            <a:avLst/>
          </a:prstGeom>
          <a:noFill/>
        </p:spPr>
        <p:txBody>
          <a:bodyPr wrap="square" rtlCol="0">
            <a:spAutoFit/>
          </a:bodyPr>
          <a:lstStyle/>
          <a:p>
            <a:pPr algn="just" eaLnBrk="1" hangingPunct="1">
              <a:defRPr/>
            </a:pPr>
            <a:endParaRPr lang="en-US" altLang="zh-CN" sz="2000" dirty="0" smtClean="0"/>
          </a:p>
          <a:p>
            <a:pPr>
              <a:defRPr/>
            </a:pPr>
            <a:r>
              <a:rPr lang="zh-CN" altLang="en-US" sz="2400" b="1" dirty="0" smtClean="0">
                <a:solidFill>
                  <a:srgbClr val="00B050"/>
                </a:solidFill>
              </a:rPr>
              <a:t>国家税务总局公告</a:t>
            </a:r>
            <a:r>
              <a:rPr lang="en-US" altLang="zh-CN" sz="2400" b="1" dirty="0" smtClean="0">
                <a:solidFill>
                  <a:srgbClr val="00B050"/>
                </a:solidFill>
              </a:rPr>
              <a:t>2022</a:t>
            </a:r>
            <a:r>
              <a:rPr lang="zh-CN" altLang="en-US" sz="2400" b="1" dirty="0" smtClean="0">
                <a:solidFill>
                  <a:srgbClr val="00B050"/>
                </a:solidFill>
              </a:rPr>
              <a:t>年第</a:t>
            </a:r>
            <a:r>
              <a:rPr lang="en-US" altLang="zh-CN" sz="2400" b="1" dirty="0" smtClean="0">
                <a:solidFill>
                  <a:srgbClr val="00B050"/>
                </a:solidFill>
              </a:rPr>
              <a:t>9</a:t>
            </a:r>
            <a:r>
              <a:rPr lang="zh-CN" altLang="en-US" sz="2400" b="1" dirty="0" smtClean="0">
                <a:solidFill>
                  <a:srgbClr val="00B050"/>
                </a:solidFill>
              </a:rPr>
              <a:t>号：</a:t>
            </a:r>
            <a:endParaRPr lang="en-US" altLang="zh-CN" sz="2400" b="1" dirty="0" smtClean="0">
              <a:solidFill>
                <a:srgbClr val="00B050"/>
              </a:solidFill>
            </a:endParaRPr>
          </a:p>
          <a:p>
            <a:pPr>
              <a:defRPr/>
            </a:pPr>
            <a:r>
              <a:rPr lang="zh-CN" altLang="en-US" dirty="0" smtClean="0">
                <a:latin typeface="宋体" pitchFamily="2" charset="-122"/>
              </a:rPr>
              <a:t>（一）应当在出口退（免）税</a:t>
            </a:r>
            <a:r>
              <a:rPr lang="zh-CN" altLang="en-US" dirty="0" smtClean="0">
                <a:solidFill>
                  <a:srgbClr val="FF0000"/>
                </a:solidFill>
                <a:latin typeface="宋体" pitchFamily="2" charset="-122"/>
              </a:rPr>
              <a:t>申报期截止之日前</a:t>
            </a:r>
            <a:r>
              <a:rPr lang="zh-CN" altLang="en-US" dirty="0" smtClean="0">
                <a:latin typeface="宋体" pitchFamily="2" charset="-122"/>
              </a:rPr>
              <a:t>收汇。</a:t>
            </a:r>
            <a:endParaRPr lang="en-US" altLang="zh-CN" dirty="0" smtClean="0">
              <a:latin typeface="宋体" pitchFamily="2" charset="-122"/>
            </a:endParaRPr>
          </a:p>
          <a:p>
            <a:pPr>
              <a:defRPr/>
            </a:pPr>
            <a:r>
              <a:rPr lang="en-US" altLang="zh-CN" dirty="0" smtClean="0">
                <a:latin typeface="宋体" pitchFamily="2" charset="-122"/>
              </a:rPr>
              <a:t>1.</a:t>
            </a:r>
            <a:r>
              <a:rPr lang="zh-CN" altLang="en-US" dirty="0" smtClean="0">
                <a:latin typeface="宋体" pitchFamily="2" charset="-122"/>
              </a:rPr>
              <a:t>未在规定期限内收汇，但符合</a:t>
            </a:r>
            <a:r>
              <a:rPr lang="en-US" altLang="zh-CN" dirty="0" smtClean="0">
                <a:latin typeface="宋体" pitchFamily="2" charset="-122"/>
              </a:rPr>
              <a:t>《</a:t>
            </a:r>
            <a:r>
              <a:rPr lang="zh-CN" altLang="en-US" dirty="0" smtClean="0">
                <a:latin typeface="宋体" pitchFamily="2" charset="-122"/>
              </a:rPr>
              <a:t>视同收汇原因及举证材料清单</a:t>
            </a:r>
            <a:r>
              <a:rPr lang="en-US" altLang="zh-CN" dirty="0" smtClean="0">
                <a:latin typeface="宋体" pitchFamily="2" charset="-122"/>
              </a:rPr>
              <a:t>》</a:t>
            </a:r>
            <a:r>
              <a:rPr lang="zh-CN" altLang="en-US" dirty="0" smtClean="0">
                <a:latin typeface="宋体" pitchFamily="2" charset="-122"/>
              </a:rPr>
              <a:t>所列原因的，纳税人留存</a:t>
            </a:r>
            <a:r>
              <a:rPr lang="en-US" altLang="zh-CN" dirty="0" smtClean="0">
                <a:latin typeface="宋体" pitchFamily="2" charset="-122"/>
              </a:rPr>
              <a:t>《</a:t>
            </a:r>
            <a:r>
              <a:rPr lang="zh-CN" altLang="en-US" dirty="0" smtClean="0">
                <a:latin typeface="宋体" pitchFamily="2" charset="-122"/>
              </a:rPr>
              <a:t>出口货物收汇情况表</a:t>
            </a:r>
            <a:r>
              <a:rPr lang="en-US" altLang="zh-CN" dirty="0" smtClean="0">
                <a:latin typeface="宋体" pitchFamily="2" charset="-122"/>
              </a:rPr>
              <a:t>》</a:t>
            </a:r>
            <a:r>
              <a:rPr lang="zh-CN" altLang="en-US" dirty="0" smtClean="0">
                <a:latin typeface="宋体" pitchFamily="2" charset="-122"/>
              </a:rPr>
              <a:t>及举证材料，即</a:t>
            </a:r>
            <a:r>
              <a:rPr lang="zh-CN" altLang="en-US" dirty="0" smtClean="0">
                <a:solidFill>
                  <a:srgbClr val="FF0000"/>
                </a:solidFill>
                <a:latin typeface="宋体" pitchFamily="2" charset="-122"/>
              </a:rPr>
              <a:t>可视同收汇</a:t>
            </a:r>
            <a:r>
              <a:rPr lang="en-US" altLang="zh-CN" dirty="0" smtClean="0">
                <a:latin typeface="宋体" pitchFamily="2" charset="-122"/>
              </a:rPr>
              <a:t>;</a:t>
            </a:r>
          </a:p>
          <a:p>
            <a:pPr>
              <a:defRPr/>
            </a:pPr>
            <a:r>
              <a:rPr lang="en-US" altLang="zh-CN" dirty="0" smtClean="0">
                <a:latin typeface="宋体" pitchFamily="2" charset="-122"/>
              </a:rPr>
              <a:t>2.</a:t>
            </a:r>
            <a:r>
              <a:rPr lang="zh-CN" altLang="en-US" dirty="0" smtClean="0">
                <a:latin typeface="宋体" pitchFamily="2" charset="-122"/>
              </a:rPr>
              <a:t>因出口合同约定全部收汇最终日期在退（免）税申报期截止之日后的，应在</a:t>
            </a:r>
            <a:r>
              <a:rPr lang="zh-CN" altLang="en-US" dirty="0" smtClean="0">
                <a:solidFill>
                  <a:srgbClr val="FF0000"/>
                </a:solidFill>
                <a:latin typeface="宋体" pitchFamily="2" charset="-122"/>
              </a:rPr>
              <a:t>合同约定收汇日期前</a:t>
            </a:r>
            <a:r>
              <a:rPr lang="zh-CN" altLang="en-US" dirty="0" smtClean="0">
                <a:latin typeface="宋体" pitchFamily="2" charset="-122"/>
              </a:rPr>
              <a:t>完成收汇。</a:t>
            </a:r>
            <a:endParaRPr lang="en-US" altLang="zh-CN" dirty="0" smtClean="0">
              <a:latin typeface="宋体" pitchFamily="2" charset="-122"/>
            </a:endParaRPr>
          </a:p>
          <a:p>
            <a:pPr>
              <a:defRPr/>
            </a:pPr>
            <a:r>
              <a:rPr lang="zh-CN" altLang="en-US" dirty="0" smtClean="0">
                <a:latin typeface="宋体" pitchFamily="2" charset="-122"/>
              </a:rPr>
              <a:t>（二）纳税人在退（免）税</a:t>
            </a:r>
            <a:r>
              <a:rPr lang="zh-CN" altLang="en-US" dirty="0" smtClean="0">
                <a:solidFill>
                  <a:srgbClr val="FF0000"/>
                </a:solidFill>
                <a:latin typeface="宋体" pitchFamily="2" charset="-122"/>
              </a:rPr>
              <a:t>申报期截止之日后</a:t>
            </a:r>
            <a:r>
              <a:rPr lang="zh-CN" altLang="en-US" dirty="0" smtClean="0">
                <a:latin typeface="宋体" pitchFamily="2" charset="-122"/>
              </a:rPr>
              <a:t>申报出口货物退（免）税的，应当在申报退（免）税时报送收汇材料。</a:t>
            </a:r>
            <a:endParaRPr lang="en-US" altLang="zh-CN" dirty="0" smtClean="0">
              <a:latin typeface="宋体" pitchFamily="2" charset="-122"/>
            </a:endParaRPr>
          </a:p>
          <a:p>
            <a:r>
              <a:rPr lang="zh-CN" altLang="en-US" dirty="0" smtClean="0">
                <a:latin typeface="宋体" pitchFamily="2" charset="-122"/>
              </a:rPr>
              <a:t>（三）纳税人申报退（免）税的出口货物，具有下列情形之一，税务机关未办理出口退（免）税的，不得办理出口退（免）税；已办理出口退（免）税的，应在发生相关情形的次月，用负数申报冲减原退（免）税申报数据，当期退（免）税额不足冲减的，应补缴差额部分的税款：</a:t>
            </a:r>
          </a:p>
          <a:p>
            <a:r>
              <a:rPr lang="en-US" altLang="zh-CN" dirty="0" smtClean="0">
                <a:latin typeface="宋体" pitchFamily="2" charset="-122"/>
              </a:rPr>
              <a:t>1.</a:t>
            </a:r>
            <a:r>
              <a:rPr lang="zh-CN" altLang="en-US" dirty="0" smtClean="0">
                <a:latin typeface="宋体" pitchFamily="2" charset="-122"/>
              </a:rPr>
              <a:t>因出口合同约定全部收汇最终日期在退（免）税申报期截止之日后的，未在合同约定收汇日期前完成收汇；</a:t>
            </a:r>
          </a:p>
          <a:p>
            <a:r>
              <a:rPr lang="en-US" altLang="zh-CN" dirty="0" smtClean="0">
                <a:latin typeface="宋体" pitchFamily="2" charset="-122"/>
              </a:rPr>
              <a:t>2.</a:t>
            </a:r>
            <a:r>
              <a:rPr lang="zh-CN" altLang="en-US" dirty="0" smtClean="0">
                <a:latin typeface="宋体" pitchFamily="2" charset="-122"/>
              </a:rPr>
              <a:t>未在规定期限内收汇，且不符合视同收汇规定；</a:t>
            </a:r>
          </a:p>
          <a:p>
            <a:r>
              <a:rPr lang="en-US" altLang="zh-CN" dirty="0" smtClean="0">
                <a:latin typeface="宋体" pitchFamily="2" charset="-122"/>
              </a:rPr>
              <a:t>3.</a:t>
            </a:r>
            <a:r>
              <a:rPr lang="zh-CN" altLang="en-US" dirty="0" smtClean="0">
                <a:latin typeface="宋体" pitchFamily="2" charset="-122"/>
              </a:rPr>
              <a:t>未按本条规定留存收汇材料。纳税人申报退（免）税的出口货物，</a:t>
            </a:r>
            <a:endParaRPr lang="en-US" altLang="zh-CN" dirty="0" smtClean="0">
              <a:latin typeface="宋体" pitchFamily="2" charset="-122"/>
            </a:endParaRPr>
          </a:p>
          <a:p>
            <a:r>
              <a:rPr lang="zh-CN" altLang="en-US" dirty="0" smtClean="0">
                <a:latin typeface="宋体" pitchFamily="2" charset="-122"/>
              </a:rPr>
              <a:t>（四）纳税人</a:t>
            </a:r>
            <a:r>
              <a:rPr lang="zh-CN" altLang="en-US" dirty="0" smtClean="0">
                <a:solidFill>
                  <a:srgbClr val="FF0000"/>
                </a:solidFill>
                <a:latin typeface="宋体" pitchFamily="2" charset="-122"/>
              </a:rPr>
              <a:t>确实无法收汇</a:t>
            </a:r>
            <a:r>
              <a:rPr lang="zh-CN" altLang="en-US" dirty="0" smtClean="0">
                <a:latin typeface="宋体" pitchFamily="2" charset="-122"/>
              </a:rPr>
              <a:t>且不符合视同收汇规定的出口货物，适用增值税</a:t>
            </a:r>
            <a:r>
              <a:rPr lang="zh-CN" altLang="en-US" dirty="0" smtClean="0">
                <a:solidFill>
                  <a:srgbClr val="FF0000"/>
                </a:solidFill>
                <a:latin typeface="宋体" pitchFamily="2" charset="-122"/>
              </a:rPr>
              <a:t>免税</a:t>
            </a:r>
            <a:r>
              <a:rPr lang="zh-CN" altLang="en-US" dirty="0" smtClean="0">
                <a:latin typeface="宋体" pitchFamily="2" charset="-122"/>
              </a:rPr>
              <a:t>政策。</a:t>
            </a:r>
            <a:endParaRPr lang="en-US" altLang="zh-CN" dirty="0" smtClean="0">
              <a:latin typeface="宋体" pitchFamily="2" charset="-122"/>
            </a:endParaRPr>
          </a:p>
          <a:p>
            <a:r>
              <a:rPr lang="zh-CN" altLang="en-US" dirty="0" smtClean="0">
                <a:latin typeface="宋体" pitchFamily="2" charset="-122"/>
              </a:rPr>
              <a:t>本条所述收汇材料是指</a:t>
            </a:r>
            <a:r>
              <a:rPr lang="en-US" altLang="zh-CN" dirty="0" smtClean="0">
                <a:latin typeface="宋体" pitchFamily="2" charset="-122"/>
              </a:rPr>
              <a:t>《</a:t>
            </a:r>
            <a:r>
              <a:rPr lang="zh-CN" altLang="en-US" dirty="0" smtClean="0">
                <a:latin typeface="宋体" pitchFamily="2" charset="-122"/>
              </a:rPr>
              <a:t>出口货物收汇情况表</a:t>
            </a:r>
            <a:r>
              <a:rPr lang="en-US" altLang="zh-CN" dirty="0" smtClean="0">
                <a:latin typeface="宋体" pitchFamily="2" charset="-122"/>
              </a:rPr>
              <a:t>》</a:t>
            </a:r>
            <a:r>
              <a:rPr lang="zh-CN" altLang="en-US" dirty="0" smtClean="0">
                <a:latin typeface="宋体" pitchFamily="2" charset="-122"/>
              </a:rPr>
              <a:t>及举证材料。</a:t>
            </a:r>
            <a:endParaRPr lang="en-US" altLang="zh-CN" dirty="0" smtClean="0">
              <a:latin typeface="宋体" pitchFamily="2" charset="-122"/>
            </a:endParaRPr>
          </a:p>
          <a:p>
            <a:r>
              <a:rPr lang="zh-CN" altLang="en-US" dirty="0" smtClean="0">
                <a:latin typeface="宋体" pitchFamily="2" charset="-122"/>
              </a:rPr>
              <a:t>对于已收汇的出口货物，举证材料为银行收汇凭证或者结汇水单等凭证。出口货物为跨境贸易人民币结算、委托出口并由受托方代为收汇，或者委托代办退税并由外贸综合服务企业代为收汇的，可提供收取人民币的收款凭证；对于视同收汇的出口货物，举证材料按照</a:t>
            </a:r>
            <a:r>
              <a:rPr lang="en-US" altLang="zh-CN" dirty="0" smtClean="0">
                <a:latin typeface="宋体" pitchFamily="2" charset="-122"/>
              </a:rPr>
              <a:t>《</a:t>
            </a:r>
            <a:r>
              <a:rPr lang="zh-CN" altLang="en-US" dirty="0" smtClean="0">
                <a:latin typeface="宋体" pitchFamily="2" charset="-122"/>
              </a:rPr>
              <a:t>视同收汇原因及举证材料清单</a:t>
            </a:r>
            <a:r>
              <a:rPr lang="en-US" altLang="zh-CN" dirty="0" smtClean="0">
                <a:latin typeface="宋体" pitchFamily="2" charset="-122"/>
              </a:rPr>
              <a:t>》</a:t>
            </a:r>
            <a:r>
              <a:rPr lang="zh-CN" altLang="en-US" dirty="0" smtClean="0">
                <a:latin typeface="宋体" pitchFamily="2" charset="-122"/>
              </a:rPr>
              <a:t>确定。</a:t>
            </a:r>
          </a:p>
          <a:p>
            <a:endParaRPr lang="zh-CN" altLang="en-US" dirty="0">
              <a:latin typeface="宋体" pitchFamily="2" charset="-122"/>
            </a:endParaRPr>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a:extLst>
              <a:ext uri="{FF2B5EF4-FFF2-40B4-BE49-F238E27FC236}">
                <a16:creationId xmlns="" xmlns:a16="http://schemas.microsoft.com/office/drawing/2014/main" id="{C3FE053E-0DC9-4739-A8E6-905D52E7A7CF}"/>
              </a:ext>
            </a:extLst>
          </p:cNvPr>
          <p:cNvSpPr>
            <a:spLocks noChangeArrowheads="1"/>
          </p:cNvSpPr>
          <p:nvPr/>
        </p:nvSpPr>
        <p:spPr bwMode="auto">
          <a:xfrm>
            <a:off x="446050" y="312234"/>
            <a:ext cx="11285034" cy="735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b="1" dirty="0" smtClean="0">
                <a:latin typeface="+mj-ea"/>
                <a:ea typeface="+mj-ea"/>
                <a:cs typeface="Times New Roman" panose="02020603050405020304" pitchFamily="18" charset="0"/>
              </a:rPr>
              <a:t>出口退（免）税备案单证管理</a:t>
            </a:r>
          </a:p>
          <a:p>
            <a:endParaRPr lang="en-US" altLang="zh-CN" sz="2400"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sz="2400" b="1" dirty="0" smtClean="0">
                <a:solidFill>
                  <a:srgbClr val="00B050"/>
                </a:solidFill>
              </a:rPr>
              <a:t>国家税务总局公告</a:t>
            </a:r>
            <a:r>
              <a:rPr lang="en-US" altLang="zh-CN" sz="2400" b="1" dirty="0" smtClean="0">
                <a:solidFill>
                  <a:srgbClr val="00B050"/>
                </a:solidFill>
              </a:rPr>
              <a:t>2022</a:t>
            </a:r>
            <a:r>
              <a:rPr lang="zh-CN" altLang="en-US" sz="2400" b="1" dirty="0" smtClean="0">
                <a:solidFill>
                  <a:srgbClr val="00B050"/>
                </a:solidFill>
              </a:rPr>
              <a:t>年第</a:t>
            </a:r>
            <a:r>
              <a:rPr lang="en-US" altLang="zh-CN" sz="2400" b="1" dirty="0" smtClean="0">
                <a:solidFill>
                  <a:srgbClr val="00B050"/>
                </a:solidFill>
              </a:rPr>
              <a:t>9</a:t>
            </a:r>
            <a:r>
              <a:rPr lang="zh-CN" altLang="en-US" sz="2400" b="1" dirty="0" smtClean="0">
                <a:solidFill>
                  <a:srgbClr val="00B050"/>
                </a:solidFill>
              </a:rPr>
              <a:t>号：</a:t>
            </a:r>
            <a:endParaRPr lang="en-US" altLang="zh-CN" sz="2400" b="1" dirty="0" smtClean="0">
              <a:solidFill>
                <a:srgbClr val="00B050"/>
              </a:solidFill>
            </a:endParaRPr>
          </a:p>
          <a:p>
            <a:r>
              <a:rPr lang="zh-CN" altLang="en-US" sz="2000" dirty="0" smtClean="0">
                <a:latin typeface="+mn-ea"/>
              </a:rPr>
              <a:t>（一）纳税人应在</a:t>
            </a:r>
            <a:r>
              <a:rPr lang="zh-CN" altLang="en-US" sz="2000" dirty="0" smtClean="0">
                <a:solidFill>
                  <a:srgbClr val="FF0000"/>
                </a:solidFill>
                <a:latin typeface="+mn-ea"/>
              </a:rPr>
              <a:t>申报出口退（免）税后</a:t>
            </a:r>
            <a:r>
              <a:rPr lang="en-US" altLang="zh-CN" sz="2000" dirty="0" smtClean="0">
                <a:solidFill>
                  <a:srgbClr val="FF0000"/>
                </a:solidFill>
                <a:latin typeface="+mn-ea"/>
              </a:rPr>
              <a:t>15</a:t>
            </a:r>
            <a:r>
              <a:rPr lang="zh-CN" altLang="en-US" sz="2000" dirty="0" smtClean="0">
                <a:solidFill>
                  <a:srgbClr val="FF0000"/>
                </a:solidFill>
                <a:latin typeface="+mn-ea"/>
              </a:rPr>
              <a:t>日内</a:t>
            </a:r>
            <a:r>
              <a:rPr lang="zh-CN" altLang="en-US" sz="2000" dirty="0" smtClean="0">
                <a:latin typeface="+mn-ea"/>
              </a:rPr>
              <a:t>，将下列备案单证妥善留存，并按照申报退（免）税的时间顺序，制作出口退（免）税备案单证目录，注明单证存放方式，以备税务机关核查。</a:t>
            </a:r>
          </a:p>
          <a:p>
            <a:r>
              <a:rPr lang="en-US" altLang="zh-CN" sz="2000" dirty="0" smtClean="0">
                <a:latin typeface="+mn-ea"/>
              </a:rPr>
              <a:t>1.</a:t>
            </a:r>
            <a:r>
              <a:rPr lang="zh-CN" altLang="en-US" sz="2000" dirty="0" smtClean="0">
                <a:latin typeface="+mn-ea"/>
              </a:rPr>
              <a:t>出口企业的</a:t>
            </a:r>
            <a:r>
              <a:rPr lang="zh-CN" altLang="en-US" sz="2000" dirty="0" smtClean="0">
                <a:solidFill>
                  <a:srgbClr val="FF0000"/>
                </a:solidFill>
                <a:latin typeface="+mn-ea"/>
              </a:rPr>
              <a:t>购销合同</a:t>
            </a:r>
            <a:r>
              <a:rPr lang="zh-CN" altLang="en-US" sz="2000" dirty="0" smtClean="0">
                <a:latin typeface="+mn-ea"/>
              </a:rPr>
              <a:t>（包括：出口合同、外贸综合服务合同、外贸企业购货合同、生产企业收购非自产货物出口的购货合同等）；</a:t>
            </a:r>
          </a:p>
          <a:p>
            <a:r>
              <a:rPr lang="en-US" altLang="zh-CN" sz="2000" dirty="0" smtClean="0">
                <a:latin typeface="+mn-ea"/>
              </a:rPr>
              <a:t>2.</a:t>
            </a:r>
            <a:r>
              <a:rPr lang="zh-CN" altLang="en-US" sz="2000" dirty="0" smtClean="0">
                <a:latin typeface="+mn-ea"/>
              </a:rPr>
              <a:t>出口货物的</a:t>
            </a:r>
            <a:r>
              <a:rPr lang="zh-CN" altLang="en-US" sz="2000" dirty="0" smtClean="0">
                <a:solidFill>
                  <a:srgbClr val="FF0000"/>
                </a:solidFill>
                <a:latin typeface="+mn-ea"/>
              </a:rPr>
              <a:t>运输单据</a:t>
            </a:r>
            <a:r>
              <a:rPr lang="zh-CN" altLang="en-US" sz="2000" dirty="0" smtClean="0">
                <a:latin typeface="+mn-ea"/>
              </a:rPr>
              <a:t>（包括：海运提单、航空运单、铁路运单、货物承运单据、邮政收据等承运人出具的货物单据，出口企业承付运费的国内运输发票，出口企业承付费用的国际货物运输代理服务费发票等）；</a:t>
            </a:r>
          </a:p>
          <a:p>
            <a:r>
              <a:rPr lang="en-US" altLang="zh-CN" sz="2000" dirty="0" smtClean="0">
                <a:latin typeface="+mn-ea"/>
              </a:rPr>
              <a:t>3.</a:t>
            </a:r>
            <a:r>
              <a:rPr lang="zh-CN" altLang="en-US" sz="2000" dirty="0" smtClean="0">
                <a:latin typeface="+mn-ea"/>
              </a:rPr>
              <a:t>出口企业</a:t>
            </a:r>
            <a:r>
              <a:rPr lang="zh-CN" altLang="en-US" sz="2000" dirty="0" smtClean="0">
                <a:solidFill>
                  <a:srgbClr val="FF0000"/>
                </a:solidFill>
                <a:latin typeface="+mn-ea"/>
              </a:rPr>
              <a:t>委托其他单位报关的单据</a:t>
            </a:r>
            <a:r>
              <a:rPr lang="zh-CN" altLang="en-US" sz="2000" dirty="0" smtClean="0">
                <a:latin typeface="+mn-ea"/>
              </a:rPr>
              <a:t>（包括：委托报关协议、受托报关单位为其开具的代理报关服务费发票等）。</a:t>
            </a:r>
          </a:p>
          <a:p>
            <a:r>
              <a:rPr lang="zh-CN" altLang="en-US" sz="2000" dirty="0" smtClean="0">
                <a:latin typeface="+mn-ea"/>
              </a:rPr>
              <a:t>纳税人无法取得上述单证的，可用具有相似内容或作用的其他资料进行单证备案。除另有规定外，备案单证由出口企业存放和保管，不得擅自损毁，</a:t>
            </a:r>
            <a:r>
              <a:rPr lang="zh-CN" altLang="en-US" sz="2000" dirty="0" smtClean="0">
                <a:solidFill>
                  <a:srgbClr val="FF0000"/>
                </a:solidFill>
                <a:latin typeface="+mn-ea"/>
              </a:rPr>
              <a:t>保存期为</a:t>
            </a:r>
            <a:r>
              <a:rPr lang="en-US" altLang="zh-CN" sz="2000" dirty="0" smtClean="0">
                <a:solidFill>
                  <a:srgbClr val="FF0000"/>
                </a:solidFill>
                <a:latin typeface="+mn-ea"/>
              </a:rPr>
              <a:t>5</a:t>
            </a:r>
            <a:r>
              <a:rPr lang="zh-CN" altLang="en-US" sz="2000" dirty="0" smtClean="0">
                <a:solidFill>
                  <a:srgbClr val="FF0000"/>
                </a:solidFill>
                <a:latin typeface="+mn-ea"/>
              </a:rPr>
              <a:t>年。</a:t>
            </a:r>
          </a:p>
          <a:p>
            <a:r>
              <a:rPr lang="zh-CN" altLang="en-US" sz="2000" dirty="0" smtClean="0">
                <a:latin typeface="+mn-ea"/>
              </a:rPr>
              <a:t>纳税人发生零税率跨境应税行为不实行备案单证管理。</a:t>
            </a:r>
          </a:p>
          <a:p>
            <a:r>
              <a:rPr lang="zh-CN" altLang="en-US" sz="2000" dirty="0" smtClean="0">
                <a:latin typeface="+mn-ea"/>
              </a:rPr>
              <a:t>（二）纳税人可以自行选择</a:t>
            </a:r>
            <a:r>
              <a:rPr lang="zh-CN" altLang="en-US" sz="2000" dirty="0" smtClean="0">
                <a:solidFill>
                  <a:srgbClr val="FF0000"/>
                </a:solidFill>
                <a:latin typeface="+mn-ea"/>
              </a:rPr>
              <a:t>纸质化、影像化或者数字化方式</a:t>
            </a:r>
            <a:r>
              <a:rPr lang="zh-CN" altLang="en-US" sz="2000" dirty="0" smtClean="0">
                <a:latin typeface="+mn-ea"/>
              </a:rPr>
              <a:t>，留存保管上述备案单证。选择纸质化方式的，还需在出口退（免）税备案单证目录中注明备案单证的存放地点。</a:t>
            </a:r>
            <a:endParaRPr lang="en-US" altLang="zh-CN" sz="2000" dirty="0" smtClean="0">
              <a:latin typeface="+mn-ea"/>
            </a:endParaRPr>
          </a:p>
          <a:p>
            <a:r>
              <a:rPr lang="zh-CN" altLang="en-US" sz="2000" dirty="0" smtClean="0">
                <a:latin typeface="+mn-ea"/>
              </a:rPr>
              <a:t>（三）税务机关按规定查验备案单证时，纳税人按要求将影像化或者数字化备案单证转换为纸质化备案单证以供查验的，应在纸质化单证上加盖企业印章并签字声明与原数据一致。</a:t>
            </a:r>
          </a:p>
          <a:p>
            <a:endParaRPr lang="zh-CN" altLang="en-US" sz="2000" dirty="0" smtClean="0">
              <a:latin typeface="+mn-ea"/>
            </a:endParaRPr>
          </a:p>
          <a:p>
            <a:endParaRPr lang="zh-CN" altLang="en-US" sz="4000" b="1" dirty="0">
              <a:latin typeface="华文楷体" panose="02010600040101010101" pitchFamily="2" charset="-122"/>
              <a:ea typeface="华文楷体" panose="02010600040101010101" pitchFamily="2" charset="-122"/>
              <a:cs typeface="宋体" panose="02010600030101010101" pitchFamily="2" charset="-122"/>
            </a:endParaRPr>
          </a:p>
          <a:p>
            <a:endParaRPr lang="en-US" altLang="zh-CN" sz="2400" b="1" dirty="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a:extLst>
              <a:ext uri="{FF2B5EF4-FFF2-40B4-BE49-F238E27FC236}">
                <a16:creationId xmlns="" xmlns:a16="http://schemas.microsoft.com/office/drawing/2014/main" id="{C3FE053E-0DC9-4739-A8E6-905D52E7A7CF}"/>
              </a:ext>
            </a:extLst>
          </p:cNvPr>
          <p:cNvSpPr>
            <a:spLocks noChangeArrowheads="1"/>
          </p:cNvSpPr>
          <p:nvPr/>
        </p:nvSpPr>
        <p:spPr bwMode="auto">
          <a:xfrm>
            <a:off x="446050" y="312234"/>
            <a:ext cx="11285034"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b="1" dirty="0" smtClean="0">
                <a:latin typeface="+mj-ea"/>
                <a:ea typeface="+mj-ea"/>
                <a:cs typeface="Times New Roman" panose="02020603050405020304" pitchFamily="18" charset="0"/>
              </a:rPr>
              <a:t>出口退（免）税申报撤回</a:t>
            </a:r>
          </a:p>
          <a:p>
            <a:pPr algn="ctr"/>
            <a:endParaRPr lang="zh-CN" altLang="en-US" sz="2000" b="1" dirty="0" smtClean="0">
              <a:latin typeface="+mj-ea"/>
              <a:ea typeface="+mj-ea"/>
              <a:cs typeface="Times New Roman" panose="02020603050405020304" pitchFamily="18" charset="0"/>
            </a:endParaRPr>
          </a:p>
          <a:p>
            <a:endParaRPr lang="en-US" altLang="zh-CN" sz="2400"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en-US" altLang="zh-CN" sz="2000" b="1" dirty="0" smtClean="0">
                <a:solidFill>
                  <a:srgbClr val="FF0000"/>
                </a:solidFill>
                <a:latin typeface="宋体" pitchFamily="2" charset="-122"/>
              </a:rPr>
              <a:t>1</a:t>
            </a:r>
            <a:r>
              <a:rPr lang="zh-CN" altLang="en-US" sz="2000" b="1" dirty="0" smtClean="0">
                <a:solidFill>
                  <a:srgbClr val="FF0000"/>
                </a:solidFill>
                <a:latin typeface="宋体" pitchFamily="2" charset="-122"/>
              </a:rPr>
              <a:t>、若企业已正式申报的退（免）税数据有错误，需提交撤回申报：</a:t>
            </a:r>
            <a:endParaRPr lang="en-US" altLang="zh-CN" sz="2000" b="1" dirty="0" smtClean="0">
              <a:solidFill>
                <a:srgbClr val="FF0000"/>
              </a:solidFill>
              <a:latin typeface="宋体" pitchFamily="2" charset="-122"/>
            </a:endParaRPr>
          </a:p>
          <a:p>
            <a:endParaRPr lang="en-US" altLang="zh-CN" sz="2000" dirty="0" smtClean="0">
              <a:solidFill>
                <a:srgbClr val="000000"/>
              </a:solidFill>
              <a:latin typeface="宋体" pitchFamily="2" charset="-122"/>
            </a:endParaRPr>
          </a:p>
          <a:p>
            <a:r>
              <a:rPr lang="zh-CN" altLang="en-US" sz="2000" dirty="0" smtClean="0">
                <a:solidFill>
                  <a:srgbClr val="000000"/>
                </a:solidFill>
                <a:latin typeface="宋体" pitchFamily="2" charset="-122"/>
              </a:rPr>
              <a:t>电子税务局</a:t>
            </a:r>
            <a:r>
              <a:rPr lang="en-US" altLang="zh-CN" sz="2000" dirty="0" smtClean="0">
                <a:solidFill>
                  <a:srgbClr val="000000"/>
                </a:solidFill>
                <a:latin typeface="宋体" pitchFamily="2" charset="-122"/>
              </a:rPr>
              <a:t>—</a:t>
            </a:r>
            <a:r>
              <a:rPr lang="zh-CN" altLang="en-US" sz="2000" dirty="0" smtClean="0">
                <a:solidFill>
                  <a:srgbClr val="000000"/>
                </a:solidFill>
                <a:latin typeface="宋体" pitchFamily="2" charset="-122"/>
              </a:rPr>
              <a:t>我要办税</a:t>
            </a:r>
            <a:r>
              <a:rPr lang="en-US" altLang="zh-CN" sz="2000" dirty="0" smtClean="0">
                <a:solidFill>
                  <a:srgbClr val="000000"/>
                </a:solidFill>
                <a:latin typeface="宋体" pitchFamily="2" charset="-122"/>
              </a:rPr>
              <a:t>——</a:t>
            </a:r>
            <a:r>
              <a:rPr lang="zh-CN" altLang="en-US" sz="2000" dirty="0" smtClean="0">
                <a:solidFill>
                  <a:srgbClr val="000000"/>
                </a:solidFill>
                <a:latin typeface="宋体" pitchFamily="2" charset="-122"/>
              </a:rPr>
              <a:t>出口退税管理</a:t>
            </a:r>
            <a:r>
              <a:rPr lang="en-US" altLang="zh-CN" sz="2000" dirty="0" smtClean="0">
                <a:solidFill>
                  <a:srgbClr val="000000"/>
                </a:solidFill>
                <a:latin typeface="宋体" pitchFamily="2" charset="-122"/>
              </a:rPr>
              <a:t>——</a:t>
            </a:r>
            <a:r>
              <a:rPr lang="zh-CN" altLang="en-US" sz="2000" dirty="0" smtClean="0">
                <a:solidFill>
                  <a:srgbClr val="000000"/>
                </a:solidFill>
                <a:latin typeface="宋体" pitchFamily="2" charset="-122"/>
              </a:rPr>
              <a:t>出口退（免）税申报</a:t>
            </a:r>
            <a:r>
              <a:rPr lang="en-US" altLang="zh-CN" sz="2000" dirty="0" smtClean="0">
                <a:solidFill>
                  <a:srgbClr val="000000"/>
                </a:solidFill>
                <a:latin typeface="宋体" pitchFamily="2" charset="-122"/>
              </a:rPr>
              <a:t>——</a:t>
            </a:r>
            <a:r>
              <a:rPr lang="zh-CN" altLang="en-US" sz="2000" dirty="0" smtClean="0">
                <a:solidFill>
                  <a:srgbClr val="000000"/>
                </a:solidFill>
                <a:latin typeface="宋体" pitchFamily="2" charset="-122"/>
              </a:rPr>
              <a:t>企业撤回申报数据申请</a:t>
            </a:r>
            <a:r>
              <a:rPr lang="en-US" altLang="zh-CN" sz="2000" dirty="0" smtClean="0">
                <a:solidFill>
                  <a:srgbClr val="000000"/>
                </a:solidFill>
                <a:latin typeface="宋体" pitchFamily="2" charset="-122"/>
              </a:rPr>
              <a:t>——</a:t>
            </a:r>
            <a:r>
              <a:rPr lang="zh-CN" altLang="en-US" sz="2000" dirty="0" smtClean="0">
                <a:solidFill>
                  <a:srgbClr val="000000"/>
                </a:solidFill>
                <a:latin typeface="宋体" pitchFamily="2" charset="-122"/>
              </a:rPr>
              <a:t>在线申报。</a:t>
            </a:r>
            <a:endParaRPr lang="en-US" altLang="zh-CN" sz="2000" dirty="0" smtClean="0">
              <a:solidFill>
                <a:srgbClr val="000000"/>
              </a:solidFill>
              <a:latin typeface="宋体" pitchFamily="2" charset="-122"/>
            </a:endParaRPr>
          </a:p>
          <a:p>
            <a:endParaRPr lang="en-US" altLang="zh-CN" sz="2000" dirty="0" smtClean="0">
              <a:solidFill>
                <a:srgbClr val="000000"/>
              </a:solidFill>
              <a:latin typeface="宋体" pitchFamily="2" charset="-122"/>
            </a:endParaRPr>
          </a:p>
          <a:p>
            <a:r>
              <a:rPr lang="en-US" altLang="zh-CN" sz="2000" dirty="0" smtClean="0">
                <a:solidFill>
                  <a:srgbClr val="000000"/>
                </a:solidFill>
                <a:latin typeface="宋体" pitchFamily="2" charset="-122"/>
              </a:rPr>
              <a:t>    ※</a:t>
            </a:r>
            <a:r>
              <a:rPr lang="zh-CN" altLang="en-US" sz="2000" dirty="0" smtClean="0">
                <a:solidFill>
                  <a:srgbClr val="000000"/>
                </a:solidFill>
                <a:latin typeface="宋体" pitchFamily="2" charset="-122"/>
              </a:rPr>
              <a:t>注意事项：申请撤回的原申报年月、原申报批次一定要与需撤回的申报一致！</a:t>
            </a:r>
            <a:endParaRPr lang="en-US" altLang="zh-CN" sz="2000" dirty="0" smtClean="0">
              <a:solidFill>
                <a:srgbClr val="000000"/>
              </a:solidFill>
              <a:latin typeface="宋体" pitchFamily="2" charset="-122"/>
            </a:endParaRPr>
          </a:p>
          <a:p>
            <a:r>
              <a:rPr lang="zh-CN" altLang="en-US" sz="2000" smtClean="0">
                <a:solidFill>
                  <a:srgbClr val="FF0000"/>
                </a:solidFill>
                <a:latin typeface="宋体" pitchFamily="2" charset="-122"/>
              </a:rPr>
              <a:t>   </a:t>
            </a:r>
            <a:r>
              <a:rPr lang="zh-CN" altLang="en-US" sz="2000" smtClean="0">
                <a:solidFill>
                  <a:srgbClr val="FF0000"/>
                </a:solidFill>
                <a:latin typeface="宋体" pitchFamily="2" charset="-122"/>
              </a:rPr>
              <a:t>在税务机关核准通过前，需要及时</a:t>
            </a:r>
            <a:r>
              <a:rPr lang="zh-CN" altLang="en-US" sz="2000" dirty="0" smtClean="0">
                <a:solidFill>
                  <a:srgbClr val="FF0000"/>
                </a:solidFill>
                <a:latin typeface="宋体" pitchFamily="2" charset="-122"/>
              </a:rPr>
              <a:t>联系审核人员撤回申报。</a:t>
            </a:r>
            <a:endParaRPr lang="en-US" altLang="zh-CN" sz="2000" dirty="0" smtClean="0">
              <a:solidFill>
                <a:srgbClr val="FF0000"/>
              </a:solidFill>
              <a:latin typeface="宋体" pitchFamily="2" charset="-122"/>
            </a:endParaRPr>
          </a:p>
          <a:p>
            <a:endParaRPr lang="en-US" altLang="zh-CN" sz="2000" dirty="0" smtClean="0">
              <a:solidFill>
                <a:srgbClr val="000000"/>
              </a:solidFill>
              <a:latin typeface="宋体" pitchFamily="2" charset="-122"/>
            </a:endParaRPr>
          </a:p>
          <a:p>
            <a:r>
              <a:rPr lang="en-US" altLang="zh-CN" sz="2000" b="1" dirty="0" smtClean="0">
                <a:solidFill>
                  <a:srgbClr val="FF0000"/>
                </a:solidFill>
                <a:latin typeface="宋体" pitchFamily="2" charset="-122"/>
              </a:rPr>
              <a:t>2</a:t>
            </a:r>
            <a:r>
              <a:rPr lang="zh-CN" altLang="en-US" sz="2000" b="1" dirty="0" smtClean="0">
                <a:solidFill>
                  <a:srgbClr val="FF0000"/>
                </a:solidFill>
                <a:latin typeface="宋体" pitchFamily="2" charset="-122"/>
              </a:rPr>
              <a:t>、在退（免）税数据正式申报前，</a:t>
            </a:r>
            <a:r>
              <a:rPr lang="zh-CN" altLang="en-US" sz="2000" dirty="0" smtClean="0">
                <a:latin typeface="宋体" pitchFamily="2" charset="-122"/>
              </a:rPr>
              <a:t>若发现申报数据有误，无需提交撤回申报， 自行点击“撤销申报数据”，即可在退税申报系统修改相关数据。</a:t>
            </a:r>
            <a:endParaRPr lang="en-US" altLang="zh-CN" sz="2000" dirty="0" smtClean="0">
              <a:latin typeface="宋体" pitchFamily="2" charset="-122"/>
            </a:endParaRPr>
          </a:p>
          <a:p>
            <a:endParaRPr lang="zh-CN" altLang="en-US" sz="2000" dirty="0" smtClean="0">
              <a:latin typeface="宋体" pitchFamily="2" charset="-122"/>
            </a:endParaRPr>
          </a:p>
          <a:p>
            <a:endParaRPr lang="zh-CN" altLang="en-US" sz="4000" b="1" dirty="0">
              <a:latin typeface="宋体" pitchFamily="2" charset="-122"/>
              <a:cs typeface="宋体" panose="02010600030101010101" pitchFamily="2" charset="-122"/>
            </a:endParaRPr>
          </a:p>
          <a:p>
            <a:endParaRPr lang="en-US" altLang="zh-CN" sz="2400" b="1" dirty="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文本框 1">
            <a:extLst>
              <a:ext uri="{FF2B5EF4-FFF2-40B4-BE49-F238E27FC236}">
                <a16:creationId xmlns="" xmlns:a16="http://schemas.microsoft.com/office/drawing/2014/main" id="{F324C677-D111-4BA4-8583-710B954E8B73}"/>
              </a:ext>
            </a:extLst>
          </p:cNvPr>
          <p:cNvSpPr txBox="1"/>
          <p:nvPr/>
        </p:nvSpPr>
        <p:spPr>
          <a:xfrm>
            <a:off x="3472497" y="2739914"/>
            <a:ext cx="7449820" cy="1089529"/>
          </a:xfrm>
          <a:prstGeom prst="rect">
            <a:avLst/>
          </a:prstGeom>
          <a:noFill/>
        </p:spPr>
        <p:txBody>
          <a:bodyPr>
            <a:spAutoFit/>
            <a:scene3d>
              <a:camera prst="orthographicFront"/>
              <a:lightRig rig="threePt" dir="t"/>
            </a:scene3d>
            <a:sp3d contourW="12700"/>
          </a:bodyPr>
          <a:lstStyle/>
          <a:p>
            <a:pPr algn="ctr" eaLnBrk="1" hangingPunct="1">
              <a:lnSpc>
                <a:spcPct val="120000"/>
              </a:lnSpc>
              <a:defRPr/>
            </a:pPr>
            <a:r>
              <a:rPr lang="zh-CN" altLang="en-US" sz="5400" b="1" dirty="0">
                <a:solidFill>
                  <a:schemeClr val="accent4"/>
                </a:solidFill>
                <a:latin typeface="微软雅黑" panose="020B0503020204020204" pitchFamily="34" charset="-122"/>
                <a:sym typeface="+mn-ea"/>
              </a:rPr>
              <a:t>生产企业</a:t>
            </a:r>
          </a:p>
        </p:txBody>
      </p:sp>
      <p:grpSp>
        <p:nvGrpSpPr>
          <p:cNvPr id="2" name="组合 19">
            <a:extLst>
              <a:ext uri="{FF2B5EF4-FFF2-40B4-BE49-F238E27FC236}">
                <a16:creationId xmlns="" xmlns:a16="http://schemas.microsoft.com/office/drawing/2014/main" id="{3A441FA0-7BB4-4239-B738-0949EA679EE5}"/>
              </a:ext>
            </a:extLst>
          </p:cNvPr>
          <p:cNvGrpSpPr>
            <a:grpSpLocks/>
          </p:cNvGrpSpPr>
          <p:nvPr/>
        </p:nvGrpSpPr>
        <p:grpSpPr bwMode="auto">
          <a:xfrm>
            <a:off x="-39688" y="2533650"/>
            <a:ext cx="3319463" cy="1590675"/>
            <a:chOff x="-62" y="3989"/>
            <a:chExt cx="5226" cy="2505"/>
          </a:xfrm>
        </p:grpSpPr>
        <p:sp>
          <p:nvSpPr>
            <p:cNvPr id="1048727" name="矩形 2">
              <a:extLst>
                <a:ext uri="{FF2B5EF4-FFF2-40B4-BE49-F238E27FC236}">
                  <a16:creationId xmlns="" xmlns:a16="http://schemas.microsoft.com/office/drawing/2014/main" id="{58D9D93D-6A94-4797-A0BC-D2CF9C324AAF}"/>
                </a:ext>
              </a:extLst>
            </p:cNvPr>
            <p:cNvSpPr/>
            <p:nvPr/>
          </p:nvSpPr>
          <p:spPr>
            <a:xfrm>
              <a:off x="-62" y="3989"/>
              <a:ext cx="4426" cy="25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endParaRPr lang="zh-CN" altLang="en-US" dirty="0"/>
            </a:p>
          </p:txBody>
        </p:sp>
        <p:sp>
          <p:nvSpPr>
            <p:cNvPr id="1048728" name="矩形 13">
              <a:extLst>
                <a:ext uri="{FF2B5EF4-FFF2-40B4-BE49-F238E27FC236}">
                  <a16:creationId xmlns="" xmlns:a16="http://schemas.microsoft.com/office/drawing/2014/main" id="{01A5E5C6-904C-4513-90F5-99DC776B6451}"/>
                </a:ext>
              </a:extLst>
            </p:cNvPr>
            <p:cNvSpPr/>
            <p:nvPr/>
          </p:nvSpPr>
          <p:spPr>
            <a:xfrm>
              <a:off x="4519" y="3989"/>
              <a:ext cx="645" cy="25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endParaRPr lang="zh-CN" altLang="en-US" dirty="0"/>
            </a:p>
          </p:txBody>
        </p:sp>
        <p:sp>
          <p:nvSpPr>
            <p:cNvPr id="92168" name="文本框 17">
              <a:extLst>
                <a:ext uri="{FF2B5EF4-FFF2-40B4-BE49-F238E27FC236}">
                  <a16:creationId xmlns="" xmlns:a16="http://schemas.microsoft.com/office/drawing/2014/main" id="{6E667970-2C51-4E47-B9D5-0F0B63CD8241}"/>
                </a:ext>
              </a:extLst>
            </p:cNvPr>
            <p:cNvSpPr txBox="1">
              <a:spLocks noChangeArrowheads="1"/>
            </p:cNvSpPr>
            <p:nvPr/>
          </p:nvSpPr>
          <p:spPr bwMode="auto">
            <a:xfrm>
              <a:off x="1125" y="4824"/>
              <a:ext cx="2641" cy="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zh-CN" altLang="en-US" sz="3000" b="1" dirty="0" smtClean="0">
                  <a:solidFill>
                    <a:srgbClr val="F7B52A"/>
                  </a:solidFill>
                  <a:latin typeface="微软雅黑" panose="020B0503020204020204" pitchFamily="34" charset="-122"/>
                  <a:ea typeface="微软雅黑" panose="020B0503020204020204" pitchFamily="34" charset="-122"/>
                </a:rPr>
                <a:t>第二部分</a:t>
              </a:r>
              <a:endParaRPr lang="zh-CN" altLang="en-US" sz="3000" b="1" dirty="0">
                <a:solidFill>
                  <a:srgbClr val="F7B52A"/>
                </a:solidFill>
                <a:latin typeface="微软雅黑" panose="020B0503020204020204" pitchFamily="34" charset="-122"/>
                <a:ea typeface="微软雅黑" panose="020B0503020204020204" pitchFamily="34" charset="-122"/>
              </a:endParaRPr>
            </a:p>
          </p:txBody>
        </p:sp>
      </p:grpSp>
      <p:cxnSp>
        <p:nvCxnSpPr>
          <p:cNvPr id="10" name="直接连接符 6">
            <a:extLst>
              <a:ext uri="{FF2B5EF4-FFF2-40B4-BE49-F238E27FC236}">
                <a16:creationId xmlns="" xmlns:a16="http://schemas.microsoft.com/office/drawing/2014/main" id="{29516070-D9AC-4CE0-8B25-EBA219733D79}"/>
              </a:ext>
            </a:extLst>
          </p:cNvPr>
          <p:cNvCxnSpPr>
            <a:cxnSpLocks/>
          </p:cNvCxnSpPr>
          <p:nvPr/>
        </p:nvCxnSpPr>
        <p:spPr>
          <a:xfrm>
            <a:off x="3279775" y="4124325"/>
            <a:ext cx="7835900"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1048725"/>
                                        </p:tgtEl>
                                        <p:attrNameLst>
                                          <p:attrName>style.visibility</p:attrName>
                                        </p:attrNameLst>
                                      </p:cBhvr>
                                      <p:to>
                                        <p:strVal val="visible"/>
                                      </p:to>
                                    </p:set>
                                    <p:animEffect transition="in" filter="wipe(left)">
                                      <p:cBhvr>
                                        <p:cTn id="12" dur="500"/>
                                        <p:tgtEl>
                                          <p:spTgt spid="1048725"/>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标题 1">
            <a:extLst>
              <a:ext uri="{FF2B5EF4-FFF2-40B4-BE49-F238E27FC236}">
                <a16:creationId xmlns="" xmlns:a16="http://schemas.microsoft.com/office/drawing/2014/main" id="{D93EB016-6BE8-43B1-A8A0-1D5F36EE0BB7}"/>
              </a:ext>
            </a:extLst>
          </p:cNvPr>
          <p:cNvSpPr>
            <a:spLocks noGrp="1"/>
          </p:cNvSpPr>
          <p:nvPr>
            <p:ph type="title" idx="4294967295"/>
          </p:nvPr>
        </p:nvSpPr>
        <p:spPr bwMode="auto">
          <a:xfrm>
            <a:off x="1314450" y="411163"/>
            <a:ext cx="9458325"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3600" b="1" dirty="0"/>
              <a:t>生产企业</a:t>
            </a:r>
          </a:p>
        </p:txBody>
      </p:sp>
      <p:sp>
        <p:nvSpPr>
          <p:cNvPr id="4" name="矩形 2">
            <a:extLst>
              <a:ext uri="{FF2B5EF4-FFF2-40B4-BE49-F238E27FC236}">
                <a16:creationId xmlns="" xmlns:a16="http://schemas.microsoft.com/office/drawing/2014/main" id="{AB6DA539-F65A-4022-AB1E-29A96AC70F6C}"/>
              </a:ext>
            </a:extLst>
          </p:cNvPr>
          <p:cNvSpPr/>
          <p:nvPr/>
        </p:nvSpPr>
        <p:spPr>
          <a:xfrm>
            <a:off x="1397000" y="2149475"/>
            <a:ext cx="9575800" cy="2883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zh-CN" altLang="en-US" sz="2400" b="1" dirty="0" smtClean="0">
                <a:solidFill>
                  <a:srgbClr val="FF0000"/>
                </a:solidFill>
              </a:rPr>
              <a:t>财税</a:t>
            </a:r>
            <a:r>
              <a:rPr lang="en-US" sz="2400" b="1" dirty="0" smtClean="0">
                <a:solidFill>
                  <a:srgbClr val="FF0000"/>
                </a:solidFill>
              </a:rPr>
              <a:t>2012</a:t>
            </a:r>
            <a:r>
              <a:rPr lang="zh-CN" altLang="en-US" sz="2400" b="1" dirty="0" smtClean="0">
                <a:solidFill>
                  <a:srgbClr val="FF0000"/>
                </a:solidFill>
              </a:rPr>
              <a:t>年</a:t>
            </a:r>
            <a:r>
              <a:rPr lang="en-US" sz="2400" b="1" dirty="0" smtClean="0">
                <a:solidFill>
                  <a:srgbClr val="FF0000"/>
                </a:solidFill>
              </a:rPr>
              <a:t>39</a:t>
            </a:r>
            <a:r>
              <a:rPr lang="zh-CN" altLang="en-US" sz="2400" b="1" smtClean="0">
                <a:solidFill>
                  <a:srgbClr val="FF0000"/>
                </a:solidFill>
              </a:rPr>
              <a:t>号</a:t>
            </a:r>
            <a:endParaRPr lang="en-US" altLang="zh-CN" sz="2400" b="1" dirty="0" smtClean="0">
              <a:solidFill>
                <a:srgbClr val="FF0000"/>
              </a:solidFill>
            </a:endParaRPr>
          </a:p>
          <a:p>
            <a:pPr eaLnBrk="1" hangingPunct="1">
              <a:lnSpc>
                <a:spcPct val="150000"/>
              </a:lnSpc>
              <a:defRPr/>
            </a:pPr>
            <a:r>
              <a:rPr lang="zh-CN" altLang="en-US" sz="2400" b="1" dirty="0" smtClean="0">
                <a:solidFill>
                  <a:srgbClr val="0070C0"/>
                </a:solidFill>
                <a:latin typeface="微软雅黑" panose="020B0503020204020204" pitchFamily="34" charset="-122"/>
                <a:cs typeface="宋体" panose="02010600030101010101" pitchFamily="2" charset="-122"/>
                <a:sym typeface="+mn-ea"/>
              </a:rPr>
              <a:t>免</a:t>
            </a:r>
            <a:r>
              <a:rPr lang="zh-CN" altLang="en-US" sz="2400" b="1" dirty="0">
                <a:solidFill>
                  <a:srgbClr val="0070C0"/>
                </a:solidFill>
                <a:latin typeface="微软雅黑" panose="020B0503020204020204" pitchFamily="34" charset="-122"/>
                <a:cs typeface="宋体" panose="02010600030101010101" pitchFamily="2" charset="-122"/>
                <a:sym typeface="+mn-ea"/>
              </a:rPr>
              <a:t>抵退税办法：</a:t>
            </a:r>
            <a:r>
              <a:rPr lang="zh-CN" altLang="en-US" sz="2400" b="1" dirty="0">
                <a:solidFill>
                  <a:schemeClr val="tx1">
                    <a:lumMod val="75000"/>
                    <a:lumOff val="25000"/>
                  </a:schemeClr>
                </a:solidFill>
                <a:latin typeface="微软雅黑" panose="020B0503020204020204" pitchFamily="34" charset="-122"/>
                <a:cs typeface="宋体" panose="02010600030101010101" pitchFamily="2" charset="-122"/>
                <a:sym typeface="+mn-ea"/>
              </a:rPr>
              <a:t>生产企业</a:t>
            </a:r>
            <a:r>
              <a:rPr lang="zh-CN" altLang="en-US" sz="2400" b="1" dirty="0">
                <a:solidFill>
                  <a:srgbClr val="FF0000"/>
                </a:solidFill>
                <a:latin typeface="微软雅黑" panose="020B0503020204020204" pitchFamily="34" charset="-122"/>
                <a:cs typeface="宋体" panose="02010600030101010101" pitchFamily="2" charset="-122"/>
                <a:sym typeface="+mn-ea"/>
              </a:rPr>
              <a:t>出口自产货物</a:t>
            </a:r>
            <a:r>
              <a:rPr lang="zh-CN" altLang="en-US" sz="2400" b="1" dirty="0">
                <a:solidFill>
                  <a:schemeClr val="tx1">
                    <a:lumMod val="75000"/>
                    <a:lumOff val="25000"/>
                  </a:schemeClr>
                </a:solidFill>
                <a:latin typeface="微软雅黑" panose="020B0503020204020204" pitchFamily="34" charset="-122"/>
                <a:cs typeface="宋体" panose="02010600030101010101" pitchFamily="2" charset="-122"/>
                <a:sym typeface="+mn-ea"/>
              </a:rPr>
              <a:t>和</a:t>
            </a:r>
            <a:r>
              <a:rPr lang="zh-CN" altLang="en-US" sz="2400" b="1" dirty="0">
                <a:solidFill>
                  <a:srgbClr val="FF0000"/>
                </a:solidFill>
                <a:latin typeface="微软雅黑" panose="020B0503020204020204" pitchFamily="34" charset="-122"/>
                <a:cs typeface="宋体" panose="02010600030101010101" pitchFamily="2" charset="-122"/>
                <a:sym typeface="+mn-ea"/>
              </a:rPr>
              <a:t>视同自产</a:t>
            </a:r>
            <a:r>
              <a:rPr lang="zh-CN" altLang="en-US" sz="2400" b="1" dirty="0" smtClean="0">
                <a:solidFill>
                  <a:srgbClr val="FF0000"/>
                </a:solidFill>
                <a:latin typeface="微软雅黑" panose="020B0503020204020204" pitchFamily="34" charset="-122"/>
                <a:cs typeface="宋体" panose="02010600030101010101" pitchFamily="2" charset="-122"/>
                <a:sym typeface="+mn-ea"/>
              </a:rPr>
              <a:t>货物</a:t>
            </a:r>
            <a:r>
              <a:rPr lang="zh-CN" altLang="en-US" sz="2400" b="1" dirty="0" smtClean="0">
                <a:solidFill>
                  <a:schemeClr val="tx1">
                    <a:lumMod val="75000"/>
                    <a:lumOff val="25000"/>
                  </a:schemeClr>
                </a:solidFill>
                <a:latin typeface="微软雅黑" panose="020B0503020204020204" pitchFamily="34" charset="-122"/>
                <a:cs typeface="宋体" panose="02010600030101010101" pitchFamily="2" charset="-122"/>
                <a:sym typeface="+mn-ea"/>
              </a:rPr>
              <a:t>及</a:t>
            </a:r>
            <a:r>
              <a:rPr lang="zh-CN" altLang="en-US" sz="2400" b="1" dirty="0">
                <a:solidFill>
                  <a:schemeClr val="tx1">
                    <a:lumMod val="75000"/>
                    <a:lumOff val="25000"/>
                  </a:schemeClr>
                </a:solidFill>
                <a:latin typeface="微软雅黑" panose="020B0503020204020204" pitchFamily="34" charset="-122"/>
                <a:cs typeface="宋体" panose="02010600030101010101" pitchFamily="2" charset="-122"/>
                <a:sym typeface="+mn-ea"/>
              </a:rPr>
              <a:t>对外提供加工修理修配劳务，以及列名生产企业出口非自产货物，免征增值税，相应的进项税额抵减应纳增值税额（不包括适用增值税即征即退、先征后退政策的应纳增值税额），未抵减完的部分予以退还。</a:t>
            </a:r>
          </a:p>
        </p:txBody>
      </p:sp>
      <p:sp>
        <p:nvSpPr>
          <p:cNvPr id="7" name=" 220">
            <a:extLst>
              <a:ext uri="{FF2B5EF4-FFF2-40B4-BE49-F238E27FC236}">
                <a16:creationId xmlns="" xmlns:a16="http://schemas.microsoft.com/office/drawing/2014/main" id="{79B340AC-999E-40E7-B5CC-F5340D49E84B}"/>
              </a:ext>
            </a:extLst>
          </p:cNvPr>
          <p:cNvSpPr/>
          <p:nvPr/>
        </p:nvSpPr>
        <p:spPr bwMode="auto">
          <a:xfrm>
            <a:off x="1396999" y="1479550"/>
            <a:ext cx="3742559" cy="444500"/>
          </a:xfrm>
          <a:prstGeom prst="snip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9" name="直接连接符 6">
            <a:extLst>
              <a:ext uri="{FF2B5EF4-FFF2-40B4-BE49-F238E27FC236}">
                <a16:creationId xmlns="" xmlns:a16="http://schemas.microsoft.com/office/drawing/2014/main" id="{C8256B62-2C23-4E4B-B5BE-26B3A56C9A06}"/>
              </a:ext>
            </a:extLst>
          </p:cNvPr>
          <p:cNvCxnSpPr>
            <a:cxnSpLocks/>
          </p:cNvCxnSpPr>
          <p:nvPr/>
        </p:nvCxnSpPr>
        <p:spPr>
          <a:xfrm>
            <a:off x="2936875" y="1924050"/>
            <a:ext cx="7835900"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8" name="标题 1">
            <a:extLst>
              <a:ext uri="{FF2B5EF4-FFF2-40B4-BE49-F238E27FC236}">
                <a16:creationId xmlns="" xmlns:a16="http://schemas.microsoft.com/office/drawing/2014/main" id="{C52DE1CC-7D21-4A82-84AF-E6424FC3FC25}"/>
              </a:ext>
            </a:extLst>
          </p:cNvPr>
          <p:cNvSpPr>
            <a:spLocks noGrp="1"/>
          </p:cNvSpPr>
          <p:nvPr/>
        </p:nvSpPr>
        <p:spPr>
          <a:xfrm>
            <a:off x="1514681" y="1548607"/>
            <a:ext cx="3924421" cy="389730"/>
          </a:xfrm>
          <a:prstGeom prst="rect">
            <a:avLst/>
          </a:prstGeom>
          <a:noFill/>
          <a:ln>
            <a:noFill/>
          </a:ln>
        </p:spPr>
        <p:txBody>
          <a:bodyPr/>
          <a:lstStyle>
            <a:lvl1pPr algn="l" rtl="0" fontAlgn="base">
              <a:lnSpc>
                <a:spcPct val="90000"/>
              </a:lnSpc>
              <a:spcBef>
                <a:spcPct val="0"/>
              </a:spcBef>
              <a:spcAft>
                <a:spcPct val="0"/>
              </a:spcAft>
              <a:defRPr sz="28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eaLnBrk="1" hangingPunct="1">
              <a:defRPr/>
            </a:pPr>
            <a:r>
              <a:rPr lang="zh-CN" altLang="en-US" sz="2000" dirty="0" smtClean="0">
                <a:solidFill>
                  <a:schemeClr val="tx1">
                    <a:lumMod val="75000"/>
                    <a:lumOff val="25000"/>
                  </a:schemeClr>
                </a:solidFill>
                <a:latin typeface="微软雅黑" panose="020B0503020204020204" pitchFamily="34" charset="-122"/>
              </a:rPr>
              <a:t>出口</a:t>
            </a:r>
            <a:r>
              <a:rPr lang="zh-CN" altLang="en-US" sz="2000" dirty="0">
                <a:solidFill>
                  <a:schemeClr val="tx1">
                    <a:lumMod val="75000"/>
                    <a:lumOff val="25000"/>
                  </a:schemeClr>
                </a:solidFill>
                <a:latin typeface="微软雅黑" panose="020B0503020204020204" pitchFamily="34" charset="-122"/>
              </a:rPr>
              <a:t>退（免）税计算原理</a:t>
            </a:r>
          </a:p>
          <a:p>
            <a:pPr eaLnBrk="1" hangingPunct="1">
              <a:defRPr/>
            </a:pPr>
            <a:endParaRPr lang="zh-CN" altLang="en-US" sz="2000" dirty="0">
              <a:solidFill>
                <a:schemeClr val="tx1">
                  <a:lumMod val="75000"/>
                  <a:lumOff val="25000"/>
                </a:schemeClr>
              </a:solidFill>
              <a:latin typeface="微软雅黑" panose="020B0503020204020204" pitchFamily="34" charset="-122"/>
            </a:endParaRPr>
          </a:p>
        </p:txBody>
      </p:sp>
      <p:sp>
        <p:nvSpPr>
          <p:cNvPr id="11" name="TextBox 10"/>
          <p:cNvSpPr txBox="1"/>
          <p:nvPr/>
        </p:nvSpPr>
        <p:spPr>
          <a:xfrm>
            <a:off x="1314450" y="5033203"/>
            <a:ext cx="9658350" cy="1200329"/>
          </a:xfrm>
          <a:prstGeom prst="rect">
            <a:avLst/>
          </a:prstGeom>
          <a:noFill/>
        </p:spPr>
        <p:txBody>
          <a:bodyPr wrap="square" rtlCol="0">
            <a:spAutoFit/>
          </a:bodyPr>
          <a:lstStyle/>
          <a:p>
            <a:r>
              <a:rPr lang="zh-CN" altLang="en-US" sz="2400" b="1" dirty="0" smtClean="0"/>
              <a:t>注：视同自产货物的范围参照财税</a:t>
            </a:r>
            <a:r>
              <a:rPr lang="en-US" sz="2400" b="1" dirty="0" smtClean="0"/>
              <a:t>2012</a:t>
            </a:r>
            <a:r>
              <a:rPr lang="zh-CN" altLang="en-US" sz="2400" b="1" dirty="0" smtClean="0"/>
              <a:t>年</a:t>
            </a:r>
            <a:r>
              <a:rPr lang="en-US" sz="2400" b="1" dirty="0" smtClean="0"/>
              <a:t>39</a:t>
            </a:r>
            <a:r>
              <a:rPr lang="zh-CN" altLang="en-US" sz="2400" b="1" dirty="0" smtClean="0"/>
              <a:t>号文附件</a:t>
            </a:r>
            <a:r>
              <a:rPr lang="en-US" altLang="zh-CN" sz="2400" b="1" dirty="0" smtClean="0"/>
              <a:t>4</a:t>
            </a:r>
            <a:r>
              <a:rPr lang="zh-CN" altLang="en-US" sz="2400" b="1" dirty="0" smtClean="0"/>
              <a:t>规定。</a:t>
            </a:r>
            <a:endParaRPr lang="en-US" altLang="zh-CN" sz="2400" b="1" dirty="0" smtClean="0"/>
          </a:p>
          <a:p>
            <a:r>
              <a:rPr lang="zh-CN" altLang="en-US" sz="2400" b="1" dirty="0" smtClean="0"/>
              <a:t>对外提供加工修理修配劳务，是指对进境复出口货物或从事国际运输的运输工具进行的加工修理修配。</a:t>
            </a:r>
            <a:endParaRPr lang="zh-CN" altLang="en-US" sz="2400" b="1"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主题1">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主题1" id="{AFE8C01E-BFB9-497A-928B-57AB676F516C}" vid="{9BEDAC9B-A73F-413D-8595-38C2AE79D539}"/>
    </a:ext>
  </a:extLst>
</a:theme>
</file>

<file path=ppt/theme/theme10.xml><?xml version="1.0" encoding="utf-8"?>
<a:theme xmlns:a="http://schemas.openxmlformats.org/drawingml/2006/main" name="3_主题1">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主题1" id="{6CCDB834-8A11-4BB3-90FC-C7FE6F62EC04}" vid="{619EBAD9-EBCD-45A9-9A95-02EEB6AF68F4}"/>
    </a:ext>
  </a:extLst>
</a:theme>
</file>

<file path=ppt/theme/theme11.xml><?xml version="1.0" encoding="utf-8"?>
<a:theme xmlns:a="http://schemas.openxmlformats.org/drawingml/2006/main" name="出口退税规范2.0解读">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包图主题2" id="{50CFA792-C506-47E4-B272-6A6183483AB3}" vid="{CC1AE437-2F7F-4319-9F22-408F5F8C346F}"/>
    </a:ext>
  </a:extLst>
</a:theme>
</file>

<file path=ppt/theme/theme1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lIns="68580" tIns="34290" rIns="68580" bIns="34290" rtlCol="0" anchor="ctr"/>
      <a:lstStyle>
        <a:defPPr algn="ctr">
          <a:defRPr>
            <a:solidFill>
              <a:schemeClr val="accent4"/>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出口退税规范2.0解读">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规范2.0解读 崔峰 总则、申报等" id="{DFAD532D-A53D-4BCE-8044-34BD77E649CF}" vid="{2F828C38-FABF-4A2C-BBBF-C5EA1187D9AC}"/>
    </a:ext>
  </a:extLst>
</a:theme>
</file>

<file path=ppt/theme/theme3.xml><?xml version="1.0" encoding="utf-8"?>
<a:theme xmlns:a="http://schemas.openxmlformats.org/drawingml/2006/main" name="1_主题1">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主题1" id="{AFE8C01E-BFB9-497A-928B-57AB676F516C}" vid="{9BEDAC9B-A73F-413D-8595-38C2AE79D539}"/>
    </a:ext>
  </a:extLst>
</a:theme>
</file>

<file path=ppt/theme/theme4.xml><?xml version="1.0" encoding="utf-8"?>
<a:theme xmlns:a="http://schemas.openxmlformats.org/drawingml/2006/main" name="3_出口退税规范2.0解读">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规范2.0解读 崔峰 总则、申报等" id="{DFAD532D-A53D-4BCE-8044-34BD77E649CF}" vid="{2F828C38-FABF-4A2C-BBBF-C5EA1187D9AC}"/>
    </a:ext>
  </a:extLst>
</a:theme>
</file>

<file path=ppt/theme/theme5.xml><?xml version="1.0" encoding="utf-8"?>
<a:theme xmlns:a="http://schemas.openxmlformats.org/drawingml/2006/main" name="111">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111" id="{5E72AE63-6EAD-4F6B-BF45-10BA85A75349}" vid="{7510E99C-CBCD-4BB8-A791-B30C933C62EA}"/>
    </a:ext>
  </a:extLst>
</a:theme>
</file>

<file path=ppt/theme/theme6.xml><?xml version="1.0" encoding="utf-8"?>
<a:theme xmlns:a="http://schemas.openxmlformats.org/drawingml/2006/main" name="4_出口退税规范2.0解读">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规范2.0解读 崔峰 总则、申报等" id="{DFAD532D-A53D-4BCE-8044-34BD77E649CF}" vid="{2F828C38-FABF-4A2C-BBBF-C5EA1187D9AC}"/>
    </a:ext>
  </a:extLst>
</a:theme>
</file>

<file path=ppt/theme/theme7.xml><?xml version="1.0" encoding="utf-8"?>
<a:theme xmlns:a="http://schemas.openxmlformats.org/drawingml/2006/main" name="2_主题1">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主题1" id="{AFE8C01E-BFB9-497A-928B-57AB676F516C}" vid="{9BEDAC9B-A73F-413D-8595-38C2AE79D539}"/>
    </a:ext>
  </a:extLst>
</a:theme>
</file>

<file path=ppt/theme/theme8.xml><?xml version="1.0" encoding="utf-8"?>
<a:theme xmlns:a="http://schemas.openxmlformats.org/drawingml/2006/main" name="5_出口退税规范2.0解读">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规范2.0解读 崔峰 总则、申报等" id="{DFAD532D-A53D-4BCE-8044-34BD77E649CF}" vid="{2F828C38-FABF-4A2C-BBBF-C5EA1187D9AC}"/>
    </a:ext>
  </a:extLst>
</a:theme>
</file>

<file path=ppt/theme/theme9.xml><?xml version="1.0" encoding="utf-8"?>
<a:theme xmlns:a="http://schemas.openxmlformats.org/drawingml/2006/main" name="6_出口退税规范2.0解读">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规范2.0解读 崔峰 总则、申报等" id="{DFAD532D-A53D-4BCE-8044-34BD77E649CF}" vid="{E501E6BE-66BA-4CB0-A398-20996B00C9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A824A4D620714B819139744B93C4AD" ma:contentTypeVersion="0" ma:contentTypeDescription="Create a new document." ma:contentTypeScope="" ma:versionID="bb541daab8c0c7b5ecd67ba73b4b9f1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CA3413-8427-4B17-83AB-E011907F7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5767E47-DEEB-43B5-9A1D-13C56D27D9A6}">
  <ds:schemaRefs>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www.w3.org/XML/1998/namespace"/>
    <ds:schemaRef ds:uri="http://purl.org/dc/elements/1.1/"/>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3C3B545D-2CE1-456D-939B-66AE1CB6A0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1_Dk Blue swoosh template Segoe</Template>
  <TotalTime>8731</TotalTime>
  <Words>4031</Words>
  <Application>Microsoft Office PowerPoint</Application>
  <PresentationFormat>自定义</PresentationFormat>
  <Paragraphs>312</Paragraphs>
  <Slides>42</Slides>
  <Notes>4</Notes>
  <HiddenSlides>0</HiddenSlides>
  <MMClips>0</MMClips>
  <ScaleCrop>false</ScaleCrop>
  <HeadingPairs>
    <vt:vector size="4" baseType="variant">
      <vt:variant>
        <vt:lpstr>主题</vt:lpstr>
      </vt:variant>
      <vt:variant>
        <vt:i4>12</vt:i4>
      </vt:variant>
      <vt:variant>
        <vt:lpstr>幻灯片标题</vt:lpstr>
      </vt:variant>
      <vt:variant>
        <vt:i4>42</vt:i4>
      </vt:variant>
    </vt:vector>
  </HeadingPairs>
  <TitlesOfParts>
    <vt:vector size="54" baseType="lpstr">
      <vt:lpstr>主题1</vt:lpstr>
      <vt:lpstr>2_出口退税规范2.0解读</vt:lpstr>
      <vt:lpstr>1_主题1</vt:lpstr>
      <vt:lpstr>3_出口退税规范2.0解读</vt:lpstr>
      <vt:lpstr>111</vt:lpstr>
      <vt:lpstr>4_出口退税规范2.0解读</vt:lpstr>
      <vt:lpstr>2_主题1</vt:lpstr>
      <vt:lpstr>5_出口退税规范2.0解读</vt:lpstr>
      <vt:lpstr>6_出口退税规范2.0解读</vt:lpstr>
      <vt:lpstr>3_主题1</vt:lpstr>
      <vt:lpstr>出口退税规范2.0解读</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生产企业</vt:lpstr>
      <vt:lpstr>生产企业</vt:lpstr>
      <vt:lpstr>PowerPoint 演示文稿</vt:lpstr>
      <vt:lpstr>生产企业</vt:lpstr>
      <vt:lpstr>生产企业</vt:lpstr>
      <vt:lpstr>生产企业</vt:lpstr>
      <vt:lpstr>生产企业</vt:lpstr>
      <vt:lpstr>PowerPoint 演示文稿</vt:lpstr>
      <vt:lpstr>PowerPoint 演示文稿</vt:lpstr>
      <vt:lpstr>生产企业</vt:lpstr>
      <vt:lpstr>生产企业</vt:lpstr>
      <vt:lpstr>生产企业</vt:lpstr>
      <vt:lpstr>PowerPoint 演示文稿</vt:lpstr>
      <vt:lpstr>PowerPoint 演示文稿</vt:lpstr>
      <vt:lpstr>PowerPoint 演示文稿</vt:lpstr>
      <vt:lpstr>PowerPoint 演示文稿</vt:lpstr>
      <vt:lpstr>PowerPoint 演示文稿</vt:lpstr>
      <vt:lpstr>PowerPoint 演示文稿</vt:lpstr>
      <vt:lpstr>外贸企业</vt:lpstr>
      <vt:lpstr>外贸企业</vt:lpstr>
      <vt:lpstr>外贸企业</vt:lpstr>
      <vt:lpstr>外贸企业</vt:lpstr>
      <vt:lpstr>外贸企业</vt:lpstr>
      <vt:lpstr>PowerPoint 演示文稿</vt:lpstr>
      <vt:lpstr>外贸企业</vt:lpstr>
      <vt:lpstr>外贸企业</vt:lpstr>
      <vt:lpstr>外贸企业</vt:lpstr>
      <vt:lpstr>外贸企业</vt:lpstr>
      <vt:lpstr>外贸企业</vt:lpstr>
      <vt:lpstr>外贸企业</vt:lpstr>
      <vt:lpstr>外贸企业</vt:lpstr>
      <vt:lpstr>外贸企业</vt:lpstr>
      <vt:lpstr>外贸企业</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Platform Overview Keynote v7 - hand-off</dc:title>
  <dc:subject>&lt;Event Name Here&gt;</dc:subject>
  <dc:creator>陈玉成</dc:creator>
  <cp:lastModifiedBy>魏晓敏</cp:lastModifiedBy>
  <cp:revision>1757</cp:revision>
  <dcterms:created xsi:type="dcterms:W3CDTF">2007-06-28T23:43:31Z</dcterms:created>
  <dcterms:modified xsi:type="dcterms:W3CDTF">2023-05-25T05:51:59Z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0x010100A5A824A4D620714B819139744B93C4AD</vt:lpwstr>
  </property>
  <property fmtid="{D5CDD505-2E9C-101B-9397-08002B2CF9AE}" pid="3" name="Resource Type">
    <vt:lpwstr>Template</vt:lpwstr>
  </property>
  <property fmtid="{D5CDD505-2E9C-101B-9397-08002B2CF9AE}" pid="4" name="Description0">
    <vt:lpwstr>PPT Template for the VS2008 Rhythm </vt:lpwstr>
  </property>
</Properties>
</file>