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4"/>
  </p:notesMasterIdLst>
  <p:sldIdLst>
    <p:sldId id="258" r:id="rId2"/>
    <p:sldId id="274" r:id="rId3"/>
    <p:sldId id="754" r:id="rId4"/>
    <p:sldId id="546" r:id="rId5"/>
    <p:sldId id="755" r:id="rId6"/>
    <p:sldId id="744" r:id="rId7"/>
    <p:sldId id="797" r:id="rId8"/>
    <p:sldId id="798" r:id="rId9"/>
    <p:sldId id="475" r:id="rId10"/>
    <p:sldId id="799" r:id="rId11"/>
    <p:sldId id="800" r:id="rId12"/>
    <p:sldId id="801" r:id="rId13"/>
    <p:sldId id="802" r:id="rId14"/>
    <p:sldId id="986" r:id="rId15"/>
    <p:sldId id="308" r:id="rId16"/>
    <p:sldId id="848" r:id="rId17"/>
    <p:sldId id="767" r:id="rId18"/>
    <p:sldId id="769" r:id="rId19"/>
    <p:sldId id="913" r:id="rId20"/>
    <p:sldId id="768" r:id="rId21"/>
    <p:sldId id="770" r:id="rId22"/>
    <p:sldId id="917" r:id="rId23"/>
    <p:sldId id="914" r:id="rId24"/>
    <p:sldId id="915" r:id="rId25"/>
    <p:sldId id="916" r:id="rId26"/>
    <p:sldId id="909" r:id="rId27"/>
    <p:sldId id="815" r:id="rId28"/>
    <p:sldId id="816" r:id="rId29"/>
    <p:sldId id="817" r:id="rId30"/>
    <p:sldId id="818" r:id="rId31"/>
    <p:sldId id="819" r:id="rId32"/>
    <p:sldId id="820" r:id="rId33"/>
    <p:sldId id="824" r:id="rId34"/>
    <p:sldId id="825" r:id="rId35"/>
    <p:sldId id="874" r:id="rId36"/>
    <p:sldId id="821" r:id="rId37"/>
    <p:sldId id="822" r:id="rId38"/>
    <p:sldId id="823" r:id="rId39"/>
    <p:sldId id="826" r:id="rId40"/>
    <p:sldId id="828" r:id="rId41"/>
    <p:sldId id="827" r:id="rId42"/>
    <p:sldId id="829" r:id="rId43"/>
    <p:sldId id="830" r:id="rId44"/>
    <p:sldId id="833" r:id="rId45"/>
    <p:sldId id="834" r:id="rId46"/>
    <p:sldId id="835" r:id="rId47"/>
    <p:sldId id="850" r:id="rId48"/>
    <p:sldId id="851" r:id="rId49"/>
    <p:sldId id="852" r:id="rId50"/>
    <p:sldId id="853" r:id="rId51"/>
    <p:sldId id="854" r:id="rId52"/>
    <p:sldId id="855" r:id="rId53"/>
    <p:sldId id="856" r:id="rId54"/>
    <p:sldId id="857" r:id="rId55"/>
    <p:sldId id="858" r:id="rId56"/>
    <p:sldId id="859" r:id="rId57"/>
    <p:sldId id="860" r:id="rId58"/>
    <p:sldId id="861" r:id="rId59"/>
    <p:sldId id="910" r:id="rId60"/>
    <p:sldId id="918" r:id="rId61"/>
    <p:sldId id="862" r:id="rId62"/>
    <p:sldId id="863" r:id="rId63"/>
    <p:sldId id="911" r:id="rId64"/>
    <p:sldId id="864" r:id="rId65"/>
    <p:sldId id="865" r:id="rId66"/>
    <p:sldId id="872" r:id="rId67"/>
    <p:sldId id="912" r:id="rId68"/>
    <p:sldId id="873" r:id="rId69"/>
    <p:sldId id="269" r:id="rId70"/>
    <p:sldId id="425" r:id="rId71"/>
    <p:sldId id="758" r:id="rId72"/>
    <p:sldId id="970" r:id="rId73"/>
    <p:sldId id="868" r:id="rId74"/>
    <p:sldId id="876" r:id="rId75"/>
    <p:sldId id="922" r:id="rId76"/>
    <p:sldId id="919" r:id="rId77"/>
    <p:sldId id="920" r:id="rId78"/>
    <p:sldId id="921" r:id="rId79"/>
    <p:sldId id="903" r:id="rId80"/>
    <p:sldId id="877" r:id="rId81"/>
    <p:sldId id="878" r:id="rId82"/>
    <p:sldId id="879" r:id="rId83"/>
    <p:sldId id="880" r:id="rId84"/>
    <p:sldId id="881" r:id="rId85"/>
    <p:sldId id="882" r:id="rId86"/>
    <p:sldId id="883" r:id="rId87"/>
    <p:sldId id="884" r:id="rId88"/>
    <p:sldId id="885" r:id="rId89"/>
    <p:sldId id="904" r:id="rId90"/>
    <p:sldId id="905" r:id="rId91"/>
    <p:sldId id="906" r:id="rId92"/>
    <p:sldId id="907" r:id="rId93"/>
    <p:sldId id="886" r:id="rId94"/>
    <p:sldId id="923" r:id="rId95"/>
    <p:sldId id="887" r:id="rId96"/>
    <p:sldId id="889" r:id="rId97"/>
    <p:sldId id="890" r:id="rId98"/>
    <p:sldId id="924" r:id="rId99"/>
    <p:sldId id="908" r:id="rId100"/>
    <p:sldId id="891" r:id="rId101"/>
    <p:sldId id="892" r:id="rId102"/>
    <p:sldId id="893" r:id="rId103"/>
    <p:sldId id="894" r:id="rId104"/>
    <p:sldId id="895" r:id="rId105"/>
    <p:sldId id="896" r:id="rId106"/>
    <p:sldId id="925" r:id="rId107"/>
    <p:sldId id="897" r:id="rId108"/>
    <p:sldId id="492" r:id="rId109"/>
    <p:sldId id="520" r:id="rId110"/>
    <p:sldId id="521" r:id="rId111"/>
    <p:sldId id="971" r:id="rId112"/>
    <p:sldId id="898" r:id="rId113"/>
    <p:sldId id="899" r:id="rId114"/>
    <p:sldId id="926" r:id="rId115"/>
    <p:sldId id="927" r:id="rId116"/>
    <p:sldId id="928" r:id="rId117"/>
    <p:sldId id="929" r:id="rId118"/>
    <p:sldId id="930" r:id="rId119"/>
    <p:sldId id="931" r:id="rId120"/>
    <p:sldId id="932" r:id="rId121"/>
    <p:sldId id="933" r:id="rId122"/>
    <p:sldId id="934" r:id="rId123"/>
    <p:sldId id="972" r:id="rId124"/>
    <p:sldId id="973" r:id="rId125"/>
    <p:sldId id="974" r:id="rId126"/>
    <p:sldId id="975" r:id="rId127"/>
    <p:sldId id="976" r:id="rId128"/>
    <p:sldId id="977" r:id="rId129"/>
    <p:sldId id="978" r:id="rId130"/>
    <p:sldId id="979" r:id="rId131"/>
    <p:sldId id="980" r:id="rId132"/>
    <p:sldId id="981" r:id="rId133"/>
    <p:sldId id="982" r:id="rId134"/>
    <p:sldId id="983" r:id="rId135"/>
    <p:sldId id="984" r:id="rId136"/>
    <p:sldId id="985" r:id="rId137"/>
    <p:sldId id="803" r:id="rId138"/>
    <p:sldId id="804" r:id="rId139"/>
    <p:sldId id="805" r:id="rId140"/>
    <p:sldId id="901" r:id="rId141"/>
    <p:sldId id="902" r:id="rId142"/>
    <p:sldId id="935" r:id="rId143"/>
    <p:sldId id="936" r:id="rId144"/>
    <p:sldId id="937" r:id="rId145"/>
    <p:sldId id="955" r:id="rId146"/>
    <p:sldId id="938" r:id="rId147"/>
    <p:sldId id="939" r:id="rId148"/>
    <p:sldId id="941" r:id="rId149"/>
    <p:sldId id="942" r:id="rId150"/>
    <p:sldId id="309" r:id="rId151"/>
    <p:sldId id="376" r:id="rId152"/>
    <p:sldId id="377" r:id="rId153"/>
    <p:sldId id="632" r:id="rId154"/>
    <p:sldId id="310" r:id="rId155"/>
    <p:sldId id="760" r:id="rId156"/>
    <p:sldId id="943" r:id="rId157"/>
    <p:sldId id="380" r:id="rId158"/>
    <p:sldId id="966" r:id="rId159"/>
    <p:sldId id="987" r:id="rId160"/>
    <p:sldId id="761" r:id="rId161"/>
    <p:sldId id="411" r:id="rId162"/>
    <p:sldId id="944" r:id="rId163"/>
    <p:sldId id="967" r:id="rId164"/>
    <p:sldId id="945" r:id="rId165"/>
    <p:sldId id="946" r:id="rId166"/>
    <p:sldId id="947" r:id="rId167"/>
    <p:sldId id="956" r:id="rId168"/>
    <p:sldId id="948" r:id="rId169"/>
    <p:sldId id="950" r:id="rId170"/>
    <p:sldId id="949" r:id="rId171"/>
    <p:sldId id="951" r:id="rId172"/>
    <p:sldId id="952" r:id="rId173"/>
    <p:sldId id="988" r:id="rId174"/>
    <p:sldId id="762" r:id="rId175"/>
    <p:sldId id="953" r:id="rId176"/>
    <p:sldId id="968" r:id="rId177"/>
    <p:sldId id="989" r:id="rId178"/>
    <p:sldId id="764" r:id="rId179"/>
    <p:sldId id="765" r:id="rId180"/>
    <p:sldId id="766" r:id="rId181"/>
    <p:sldId id="581" r:id="rId182"/>
    <p:sldId id="730" r:id="rId183"/>
    <p:sldId id="957" r:id="rId184"/>
    <p:sldId id="958" r:id="rId185"/>
    <p:sldId id="959" r:id="rId186"/>
    <p:sldId id="960" r:id="rId187"/>
    <p:sldId id="961" r:id="rId188"/>
    <p:sldId id="962" r:id="rId189"/>
    <p:sldId id="963" r:id="rId190"/>
    <p:sldId id="964" r:id="rId191"/>
    <p:sldId id="965" r:id="rId192"/>
    <p:sldId id="272" r:id="rId19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王海丽" initials="王海丽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44546A"/>
    <a:srgbClr val="22374C"/>
    <a:srgbClr val="F89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1171" autoAdjust="0"/>
  </p:normalViewPr>
  <p:slideViewPr>
    <p:cSldViewPr snapToGrid="0">
      <p:cViewPr varScale="1">
        <p:scale>
          <a:sx n="68" d="100"/>
          <a:sy n="68" d="100"/>
        </p:scale>
        <p:origin x="780" y="54"/>
      </p:cViewPr>
      <p:guideLst>
        <p:guide orient="horz" pos="2153"/>
        <p:guide pos="3863"/>
      </p:guideLst>
    </p:cSldViewPr>
  </p:slideViewPr>
  <p:outlineViewPr>
    <p:cViewPr>
      <p:scale>
        <a:sx n="33" d="100"/>
        <a:sy n="33" d="100"/>
      </p:scale>
      <p:origin x="0" y="-318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9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notesMaster" Target="notesMasters/notesMaster1.xml"/><Relationship Id="rId199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commentAuthors" Target="commentAuthor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theme" Target="theme/theme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30T18:36:13.524" idx="1">
    <p:pos x="10" y="10"/>
    <p:text/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367FF9-20B0-45FD-9022-DC30CA8546CB}" type="doc">
      <dgm:prSet loTypeId="urn:microsoft.com/office/officeart/2008/layout/HorizontalMultiLevelHierarchy#1" loCatId="hierarchy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96D1A70-A8AA-4612-AA8A-12DD39BB239D}">
      <dgm:prSet phldrT="[文本]" custT="1"/>
      <dgm:spPr/>
      <dgm:t>
        <a:bodyPr vert="vert"/>
        <a:lstStyle/>
        <a:p>
          <a:r>
            <a:rPr lang="zh-CN" altLang="en-US" sz="2000" b="1" dirty="0"/>
            <a:t>购进自用货物退税</a:t>
          </a:r>
        </a:p>
      </dgm:t>
    </dgm:pt>
    <dgm:pt modelId="{4233186E-8C4D-4177-949C-6E5C1950E82C}" type="parTrans" cxnId="{304BF5EB-5971-4E54-9AFA-77B20AFF6100}">
      <dgm:prSet/>
      <dgm:spPr/>
      <dgm:t>
        <a:bodyPr/>
        <a:lstStyle/>
        <a:p>
          <a:endParaRPr lang="zh-CN" altLang="en-US"/>
        </a:p>
      </dgm:t>
    </dgm:pt>
    <dgm:pt modelId="{D5E21A4B-50D9-443A-8BBE-D2010FDC6F9D}" type="sibTrans" cxnId="{304BF5EB-5971-4E54-9AFA-77B20AFF6100}">
      <dgm:prSet/>
      <dgm:spPr/>
      <dgm:t>
        <a:bodyPr/>
        <a:lstStyle/>
        <a:p>
          <a:endParaRPr lang="zh-CN" altLang="en-US"/>
        </a:p>
      </dgm:t>
    </dgm:pt>
    <dgm:pt modelId="{003C44EB-2106-44BC-B98D-77BEB19FD099}">
      <dgm:prSet phldrT="[文本]"/>
      <dgm:spPr/>
      <dgm:t>
        <a:bodyPr/>
        <a:lstStyle/>
        <a:p>
          <a:r>
            <a:rPr lang="zh-CN" altLang="en-US" b="1" dirty="0"/>
            <a:t>研发机构采购</a:t>
          </a:r>
          <a:r>
            <a:rPr lang="zh-CN" altLang="en-US" b="1"/>
            <a:t>国产设备</a:t>
          </a:r>
          <a:r>
            <a:rPr lang="en-US" altLang="zh-CN" b="1"/>
            <a:t>(GCSB)</a:t>
          </a:r>
          <a:endParaRPr lang="zh-CN" altLang="en-US" b="1" dirty="0"/>
        </a:p>
      </dgm:t>
    </dgm:pt>
    <dgm:pt modelId="{32E94355-01DD-4EFF-98D2-1B5EA70F57B9}" type="parTrans" cxnId="{B2384993-FAC4-439C-BD7E-30CB6A7EECC7}">
      <dgm:prSet/>
      <dgm:spPr/>
      <dgm:t>
        <a:bodyPr/>
        <a:lstStyle/>
        <a:p>
          <a:endParaRPr lang="zh-CN" altLang="en-US"/>
        </a:p>
      </dgm:t>
    </dgm:pt>
    <dgm:pt modelId="{05830F41-A513-4838-85CC-342616418B6C}" type="sibTrans" cxnId="{B2384993-FAC4-439C-BD7E-30CB6A7EECC7}">
      <dgm:prSet/>
      <dgm:spPr/>
      <dgm:t>
        <a:bodyPr/>
        <a:lstStyle/>
        <a:p>
          <a:endParaRPr lang="zh-CN" altLang="en-US"/>
        </a:p>
      </dgm:t>
    </dgm:pt>
    <dgm:pt modelId="{A7B1A5AF-CC02-46B4-85F4-49E01D9A6578}">
      <dgm:prSet phldrT="[文本]"/>
      <dgm:spPr/>
      <dgm:t>
        <a:bodyPr/>
        <a:lstStyle/>
        <a:p>
          <a:r>
            <a:rPr lang="zh-CN" altLang="en-US" b="1" dirty="0"/>
            <a:t>输入特殊区域内生产企业耗用的水、电、</a:t>
          </a:r>
          <a:r>
            <a:rPr lang="zh-CN" altLang="en-US" b="1"/>
            <a:t>气退税</a:t>
          </a:r>
          <a:r>
            <a:rPr lang="en-US" altLang="zh-CN" b="1"/>
            <a:t>(SDQ)</a:t>
          </a:r>
          <a:endParaRPr lang="zh-CN" altLang="en-US" b="1" dirty="0"/>
        </a:p>
      </dgm:t>
    </dgm:pt>
    <dgm:pt modelId="{9D19B4BF-F273-4D35-8085-D9E831BA4DD4}" type="parTrans" cxnId="{2BBD9082-5C30-4878-B2ED-7277E0BCADBB}">
      <dgm:prSet/>
      <dgm:spPr/>
      <dgm:t>
        <a:bodyPr/>
        <a:lstStyle/>
        <a:p>
          <a:endParaRPr lang="zh-CN" altLang="en-US"/>
        </a:p>
      </dgm:t>
    </dgm:pt>
    <dgm:pt modelId="{BE3B5FE7-B8BD-4A10-806F-0D1CF589A350}" type="sibTrans" cxnId="{2BBD9082-5C30-4878-B2ED-7277E0BCADBB}">
      <dgm:prSet/>
      <dgm:spPr/>
      <dgm:t>
        <a:bodyPr/>
        <a:lstStyle/>
        <a:p>
          <a:endParaRPr lang="zh-CN" altLang="en-US"/>
        </a:p>
      </dgm:t>
    </dgm:pt>
    <dgm:pt modelId="{2FF39194-5DAF-414A-AFC2-A9F385CD745D}">
      <dgm:prSet/>
      <dgm:spPr/>
      <dgm:t>
        <a:bodyPr/>
        <a:lstStyle/>
        <a:p>
          <a:r>
            <a:rPr lang="zh-CN" altLang="en-US" b="1"/>
            <a:t>横琴平潭地区企业购进水电气退税</a:t>
          </a:r>
          <a:r>
            <a:rPr lang="en-US" altLang="zh-CN" b="1"/>
            <a:t>(GJSDQ)</a:t>
          </a:r>
          <a:endParaRPr lang="zh-CN" altLang="en-US" b="1"/>
        </a:p>
      </dgm:t>
    </dgm:pt>
    <dgm:pt modelId="{470A4AB8-10C8-4A27-A9C2-95D283D0EC4C}" type="parTrans" cxnId="{B56AE24B-6753-4883-B406-1193CF818C96}">
      <dgm:prSet/>
      <dgm:spPr/>
      <dgm:t>
        <a:bodyPr/>
        <a:lstStyle/>
        <a:p>
          <a:endParaRPr lang="zh-CN" altLang="en-US"/>
        </a:p>
      </dgm:t>
    </dgm:pt>
    <dgm:pt modelId="{ED675155-E0FD-46CE-AF12-5B9BFB64E4D0}" type="sibTrans" cxnId="{B56AE24B-6753-4883-B406-1193CF818C96}">
      <dgm:prSet/>
      <dgm:spPr/>
      <dgm:t>
        <a:bodyPr/>
        <a:lstStyle/>
        <a:p>
          <a:endParaRPr lang="zh-CN" altLang="en-US"/>
        </a:p>
      </dgm:t>
    </dgm:pt>
    <dgm:pt modelId="{6AB7A9D5-B049-4522-95E1-61F72C674E04}" type="pres">
      <dgm:prSet presAssocID="{4C367FF9-20B0-45FD-9022-DC30CA8546C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DEDCEE1-5A8E-4DB0-81A2-60C5EE0C2F36}" type="pres">
      <dgm:prSet presAssocID="{896D1A70-A8AA-4612-AA8A-12DD39BB239D}" presName="root1" presStyleCnt="0"/>
      <dgm:spPr/>
    </dgm:pt>
    <dgm:pt modelId="{779D9597-31FF-460C-9727-823701048EE6}" type="pres">
      <dgm:prSet presAssocID="{896D1A70-A8AA-4612-AA8A-12DD39BB239D}" presName="LevelOneTextNode" presStyleLbl="node0" presStyleIdx="0" presStyleCnt="1" custScaleX="625690" custScaleY="3405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2217A56-68CE-4BF7-B989-265B7868B30B}" type="pres">
      <dgm:prSet presAssocID="{896D1A70-A8AA-4612-AA8A-12DD39BB239D}" presName="level2hierChild" presStyleCnt="0"/>
      <dgm:spPr/>
    </dgm:pt>
    <dgm:pt modelId="{8F5A0D48-B121-4CF3-90A8-B8FEA92AF0D7}" type="pres">
      <dgm:prSet presAssocID="{32E94355-01DD-4EFF-98D2-1B5EA70F57B9}" presName="conn2-1" presStyleLbl="parChTrans1D2" presStyleIdx="0" presStyleCnt="3"/>
      <dgm:spPr/>
      <dgm:t>
        <a:bodyPr/>
        <a:lstStyle/>
        <a:p>
          <a:endParaRPr lang="zh-CN" altLang="en-US"/>
        </a:p>
      </dgm:t>
    </dgm:pt>
    <dgm:pt modelId="{D8BFE6B5-4B82-47EB-8AE7-CE55386987BD}" type="pres">
      <dgm:prSet presAssocID="{32E94355-01DD-4EFF-98D2-1B5EA70F57B9}" presName="connTx" presStyleLbl="parChTrans1D2" presStyleIdx="0" presStyleCnt="3"/>
      <dgm:spPr/>
      <dgm:t>
        <a:bodyPr/>
        <a:lstStyle/>
        <a:p>
          <a:endParaRPr lang="zh-CN" altLang="en-US"/>
        </a:p>
      </dgm:t>
    </dgm:pt>
    <dgm:pt modelId="{3DBBD1A5-C7AC-43C9-842F-2050E8729706}" type="pres">
      <dgm:prSet presAssocID="{003C44EB-2106-44BC-B98D-77BEB19FD099}" presName="root2" presStyleCnt="0"/>
      <dgm:spPr/>
    </dgm:pt>
    <dgm:pt modelId="{1623D3E7-9151-4F1E-B9D5-BC738E893943}" type="pres">
      <dgm:prSet presAssocID="{003C44EB-2106-44BC-B98D-77BEB19FD099}" presName="LevelTwoTextNode" presStyleLbl="node2" presStyleIdx="0" presStyleCnt="3" custScaleX="26426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139EB784-E9B3-4369-AE8D-E4A5C8439D53}" type="pres">
      <dgm:prSet presAssocID="{003C44EB-2106-44BC-B98D-77BEB19FD099}" presName="level3hierChild" presStyleCnt="0"/>
      <dgm:spPr/>
    </dgm:pt>
    <dgm:pt modelId="{99241A22-3828-4A67-A08F-A881BF56973C}" type="pres">
      <dgm:prSet presAssocID="{9D19B4BF-F273-4D35-8085-D9E831BA4DD4}" presName="conn2-1" presStyleLbl="parChTrans1D2" presStyleIdx="1" presStyleCnt="3"/>
      <dgm:spPr/>
      <dgm:t>
        <a:bodyPr/>
        <a:lstStyle/>
        <a:p>
          <a:endParaRPr lang="zh-CN" altLang="en-US"/>
        </a:p>
      </dgm:t>
    </dgm:pt>
    <dgm:pt modelId="{97B402CB-70EE-46AD-918C-5D1E06362A95}" type="pres">
      <dgm:prSet presAssocID="{9D19B4BF-F273-4D35-8085-D9E831BA4DD4}" presName="connTx" presStyleLbl="parChTrans1D2" presStyleIdx="1" presStyleCnt="3"/>
      <dgm:spPr/>
      <dgm:t>
        <a:bodyPr/>
        <a:lstStyle/>
        <a:p>
          <a:endParaRPr lang="zh-CN" altLang="en-US"/>
        </a:p>
      </dgm:t>
    </dgm:pt>
    <dgm:pt modelId="{12EA5124-A9A7-4B7E-9BAF-29A886E27E87}" type="pres">
      <dgm:prSet presAssocID="{A7B1A5AF-CC02-46B4-85F4-49E01D9A6578}" presName="root2" presStyleCnt="0"/>
      <dgm:spPr/>
    </dgm:pt>
    <dgm:pt modelId="{206BA4C5-0142-4EEB-97A0-D26AB46A3623}" type="pres">
      <dgm:prSet presAssocID="{A7B1A5AF-CC02-46B4-85F4-49E01D9A6578}" presName="LevelTwoTextNode" presStyleLbl="node2" presStyleIdx="1" presStyleCnt="3" custScaleX="264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6961C13-E3A0-43A5-BFAC-36A8A4AC7C14}" type="pres">
      <dgm:prSet presAssocID="{A7B1A5AF-CC02-46B4-85F4-49E01D9A6578}" presName="level3hierChild" presStyleCnt="0"/>
      <dgm:spPr/>
    </dgm:pt>
    <dgm:pt modelId="{E8AAF255-C488-4682-8B90-E92182A277A3}" type="pres">
      <dgm:prSet presAssocID="{470A4AB8-10C8-4A27-A9C2-95D283D0EC4C}" presName="conn2-1" presStyleLbl="parChTrans1D2" presStyleIdx="2" presStyleCnt="3"/>
      <dgm:spPr/>
      <dgm:t>
        <a:bodyPr/>
        <a:lstStyle/>
        <a:p>
          <a:endParaRPr lang="zh-CN" altLang="en-US"/>
        </a:p>
      </dgm:t>
    </dgm:pt>
    <dgm:pt modelId="{8AE1AC8B-17A1-402A-8415-06D954C36ED2}" type="pres">
      <dgm:prSet presAssocID="{470A4AB8-10C8-4A27-A9C2-95D283D0EC4C}" presName="connTx" presStyleLbl="parChTrans1D2" presStyleIdx="2" presStyleCnt="3"/>
      <dgm:spPr/>
      <dgm:t>
        <a:bodyPr/>
        <a:lstStyle/>
        <a:p>
          <a:endParaRPr lang="zh-CN" altLang="en-US"/>
        </a:p>
      </dgm:t>
    </dgm:pt>
    <dgm:pt modelId="{8B98199B-DC2C-4B37-96CA-434F372EECA3}" type="pres">
      <dgm:prSet presAssocID="{2FF39194-5DAF-414A-AFC2-A9F385CD745D}" presName="root2" presStyleCnt="0"/>
      <dgm:spPr/>
    </dgm:pt>
    <dgm:pt modelId="{639B4DB1-864E-43A0-BAB8-B30DE451E688}" type="pres">
      <dgm:prSet presAssocID="{2FF39194-5DAF-414A-AFC2-A9F385CD745D}" presName="LevelTwoTextNode" presStyleLbl="node2" presStyleIdx="2" presStyleCnt="3" custScaleX="26413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9B39EFE-5533-4ED0-9A87-9F279DA4EF08}" type="pres">
      <dgm:prSet presAssocID="{2FF39194-5DAF-414A-AFC2-A9F385CD745D}" presName="level3hierChild" presStyleCnt="0"/>
      <dgm:spPr/>
    </dgm:pt>
  </dgm:ptLst>
  <dgm:cxnLst>
    <dgm:cxn modelId="{07A548E8-056B-4136-8809-5C1122770677}" type="presOf" srcId="{A7B1A5AF-CC02-46B4-85F4-49E01D9A6578}" destId="{206BA4C5-0142-4EEB-97A0-D26AB46A3623}" srcOrd="0" destOrd="0" presId="urn:microsoft.com/office/officeart/2008/layout/HorizontalMultiLevelHierarchy#1"/>
    <dgm:cxn modelId="{32F25B7E-E336-4723-8D89-84AACC796F5B}" type="presOf" srcId="{003C44EB-2106-44BC-B98D-77BEB19FD099}" destId="{1623D3E7-9151-4F1E-B9D5-BC738E893943}" srcOrd="0" destOrd="0" presId="urn:microsoft.com/office/officeart/2008/layout/HorizontalMultiLevelHierarchy#1"/>
    <dgm:cxn modelId="{4544EE5D-A9A3-4BCF-941E-6E44A9B3A8AA}" type="presOf" srcId="{470A4AB8-10C8-4A27-A9C2-95D283D0EC4C}" destId="{8AE1AC8B-17A1-402A-8415-06D954C36ED2}" srcOrd="1" destOrd="0" presId="urn:microsoft.com/office/officeart/2008/layout/HorizontalMultiLevelHierarchy#1"/>
    <dgm:cxn modelId="{304BF5EB-5971-4E54-9AFA-77B20AFF6100}" srcId="{4C367FF9-20B0-45FD-9022-DC30CA8546CB}" destId="{896D1A70-A8AA-4612-AA8A-12DD39BB239D}" srcOrd="0" destOrd="0" parTransId="{4233186E-8C4D-4177-949C-6E5C1950E82C}" sibTransId="{D5E21A4B-50D9-443A-8BBE-D2010FDC6F9D}"/>
    <dgm:cxn modelId="{2BBD9082-5C30-4878-B2ED-7277E0BCADBB}" srcId="{896D1A70-A8AA-4612-AA8A-12DD39BB239D}" destId="{A7B1A5AF-CC02-46B4-85F4-49E01D9A6578}" srcOrd="1" destOrd="0" parTransId="{9D19B4BF-F273-4D35-8085-D9E831BA4DD4}" sibTransId="{BE3B5FE7-B8BD-4A10-806F-0D1CF589A350}"/>
    <dgm:cxn modelId="{B56AE24B-6753-4883-B406-1193CF818C96}" srcId="{896D1A70-A8AA-4612-AA8A-12DD39BB239D}" destId="{2FF39194-5DAF-414A-AFC2-A9F385CD745D}" srcOrd="2" destOrd="0" parTransId="{470A4AB8-10C8-4A27-A9C2-95D283D0EC4C}" sibTransId="{ED675155-E0FD-46CE-AF12-5B9BFB64E4D0}"/>
    <dgm:cxn modelId="{3B8881DB-000C-4844-832D-8DE2189B6700}" type="presOf" srcId="{2FF39194-5DAF-414A-AFC2-A9F385CD745D}" destId="{639B4DB1-864E-43A0-BAB8-B30DE451E688}" srcOrd="0" destOrd="0" presId="urn:microsoft.com/office/officeart/2008/layout/HorizontalMultiLevelHierarchy#1"/>
    <dgm:cxn modelId="{239CC63F-65D2-41D5-9325-612DAE56C9FA}" type="presOf" srcId="{9D19B4BF-F273-4D35-8085-D9E831BA4DD4}" destId="{99241A22-3828-4A67-A08F-A881BF56973C}" srcOrd="0" destOrd="0" presId="urn:microsoft.com/office/officeart/2008/layout/HorizontalMultiLevelHierarchy#1"/>
    <dgm:cxn modelId="{385E332E-F4C3-4031-AA52-B9549B7F7927}" type="presOf" srcId="{32E94355-01DD-4EFF-98D2-1B5EA70F57B9}" destId="{D8BFE6B5-4B82-47EB-8AE7-CE55386987BD}" srcOrd="1" destOrd="0" presId="urn:microsoft.com/office/officeart/2008/layout/HorizontalMultiLevelHierarchy#1"/>
    <dgm:cxn modelId="{B2384993-FAC4-439C-BD7E-30CB6A7EECC7}" srcId="{896D1A70-A8AA-4612-AA8A-12DD39BB239D}" destId="{003C44EB-2106-44BC-B98D-77BEB19FD099}" srcOrd="0" destOrd="0" parTransId="{32E94355-01DD-4EFF-98D2-1B5EA70F57B9}" sibTransId="{05830F41-A513-4838-85CC-342616418B6C}"/>
    <dgm:cxn modelId="{A60C8514-81C3-4519-9AE9-02FF147E8900}" type="presOf" srcId="{470A4AB8-10C8-4A27-A9C2-95D283D0EC4C}" destId="{E8AAF255-C488-4682-8B90-E92182A277A3}" srcOrd="0" destOrd="0" presId="urn:microsoft.com/office/officeart/2008/layout/HorizontalMultiLevelHierarchy#1"/>
    <dgm:cxn modelId="{04099265-A528-4E4F-A438-87674E1DEEA4}" type="presOf" srcId="{4C367FF9-20B0-45FD-9022-DC30CA8546CB}" destId="{6AB7A9D5-B049-4522-95E1-61F72C674E04}" srcOrd="0" destOrd="0" presId="urn:microsoft.com/office/officeart/2008/layout/HorizontalMultiLevelHierarchy#1"/>
    <dgm:cxn modelId="{EECBC69B-B1CF-4408-9078-8CD7B7E78B19}" type="presOf" srcId="{32E94355-01DD-4EFF-98D2-1B5EA70F57B9}" destId="{8F5A0D48-B121-4CF3-90A8-B8FEA92AF0D7}" srcOrd="0" destOrd="0" presId="urn:microsoft.com/office/officeart/2008/layout/HorizontalMultiLevelHierarchy#1"/>
    <dgm:cxn modelId="{633D08C8-23C1-429B-8A2F-C73F63B369FE}" type="presOf" srcId="{896D1A70-A8AA-4612-AA8A-12DD39BB239D}" destId="{779D9597-31FF-460C-9727-823701048EE6}" srcOrd="0" destOrd="0" presId="urn:microsoft.com/office/officeart/2008/layout/HorizontalMultiLevelHierarchy#1"/>
    <dgm:cxn modelId="{6530C6EC-3191-4D10-B830-8ACE6F42C347}" type="presOf" srcId="{9D19B4BF-F273-4D35-8085-D9E831BA4DD4}" destId="{97B402CB-70EE-46AD-918C-5D1E06362A95}" srcOrd="1" destOrd="0" presId="urn:microsoft.com/office/officeart/2008/layout/HorizontalMultiLevelHierarchy#1"/>
    <dgm:cxn modelId="{31115E0A-116C-42DC-AC94-2CD762B3BFF6}" type="presParOf" srcId="{6AB7A9D5-B049-4522-95E1-61F72C674E04}" destId="{6DEDCEE1-5A8E-4DB0-81A2-60C5EE0C2F36}" srcOrd="0" destOrd="0" presId="urn:microsoft.com/office/officeart/2008/layout/HorizontalMultiLevelHierarchy#1"/>
    <dgm:cxn modelId="{F64F7415-9519-4E7F-B3C3-E727F2CB1E6A}" type="presParOf" srcId="{6DEDCEE1-5A8E-4DB0-81A2-60C5EE0C2F36}" destId="{779D9597-31FF-460C-9727-823701048EE6}" srcOrd="0" destOrd="0" presId="urn:microsoft.com/office/officeart/2008/layout/HorizontalMultiLevelHierarchy#1"/>
    <dgm:cxn modelId="{86B8DE3E-3949-4B27-963D-59E1BC13472F}" type="presParOf" srcId="{6DEDCEE1-5A8E-4DB0-81A2-60C5EE0C2F36}" destId="{22217A56-68CE-4BF7-B989-265B7868B30B}" srcOrd="1" destOrd="0" presId="urn:microsoft.com/office/officeart/2008/layout/HorizontalMultiLevelHierarchy#1"/>
    <dgm:cxn modelId="{FD2A14BD-6227-49EF-BC67-C84A4E719F29}" type="presParOf" srcId="{22217A56-68CE-4BF7-B989-265B7868B30B}" destId="{8F5A0D48-B121-4CF3-90A8-B8FEA92AF0D7}" srcOrd="0" destOrd="0" presId="urn:microsoft.com/office/officeart/2008/layout/HorizontalMultiLevelHierarchy#1"/>
    <dgm:cxn modelId="{E2817D6A-F911-4B04-A7B7-5FF19334094C}" type="presParOf" srcId="{8F5A0D48-B121-4CF3-90A8-B8FEA92AF0D7}" destId="{D8BFE6B5-4B82-47EB-8AE7-CE55386987BD}" srcOrd="0" destOrd="0" presId="urn:microsoft.com/office/officeart/2008/layout/HorizontalMultiLevelHierarchy#1"/>
    <dgm:cxn modelId="{CCD5BBD7-5795-4CBA-A86D-E5C886AEE6A6}" type="presParOf" srcId="{22217A56-68CE-4BF7-B989-265B7868B30B}" destId="{3DBBD1A5-C7AC-43C9-842F-2050E8729706}" srcOrd="1" destOrd="0" presId="urn:microsoft.com/office/officeart/2008/layout/HorizontalMultiLevelHierarchy#1"/>
    <dgm:cxn modelId="{8CD25EB4-204A-4833-B3F8-CAD7FF80D91A}" type="presParOf" srcId="{3DBBD1A5-C7AC-43C9-842F-2050E8729706}" destId="{1623D3E7-9151-4F1E-B9D5-BC738E893943}" srcOrd="0" destOrd="0" presId="urn:microsoft.com/office/officeart/2008/layout/HorizontalMultiLevelHierarchy#1"/>
    <dgm:cxn modelId="{E9040485-9BD8-48C0-98A0-CECD8A6F1E2E}" type="presParOf" srcId="{3DBBD1A5-C7AC-43C9-842F-2050E8729706}" destId="{139EB784-E9B3-4369-AE8D-E4A5C8439D53}" srcOrd="1" destOrd="0" presId="urn:microsoft.com/office/officeart/2008/layout/HorizontalMultiLevelHierarchy#1"/>
    <dgm:cxn modelId="{77F190E0-C069-4A73-B649-05B17E2F8B66}" type="presParOf" srcId="{22217A56-68CE-4BF7-B989-265B7868B30B}" destId="{99241A22-3828-4A67-A08F-A881BF56973C}" srcOrd="2" destOrd="0" presId="urn:microsoft.com/office/officeart/2008/layout/HorizontalMultiLevelHierarchy#1"/>
    <dgm:cxn modelId="{9E441B90-2C8F-4F22-9D28-F77658DB2861}" type="presParOf" srcId="{99241A22-3828-4A67-A08F-A881BF56973C}" destId="{97B402CB-70EE-46AD-918C-5D1E06362A95}" srcOrd="0" destOrd="0" presId="urn:microsoft.com/office/officeart/2008/layout/HorizontalMultiLevelHierarchy#1"/>
    <dgm:cxn modelId="{877EFC16-90AF-47FC-8BE3-11DC3FA675AF}" type="presParOf" srcId="{22217A56-68CE-4BF7-B989-265B7868B30B}" destId="{12EA5124-A9A7-4B7E-9BAF-29A886E27E87}" srcOrd="3" destOrd="0" presId="urn:microsoft.com/office/officeart/2008/layout/HorizontalMultiLevelHierarchy#1"/>
    <dgm:cxn modelId="{9655F20A-1897-4752-BEB6-F2A82374681B}" type="presParOf" srcId="{12EA5124-A9A7-4B7E-9BAF-29A886E27E87}" destId="{206BA4C5-0142-4EEB-97A0-D26AB46A3623}" srcOrd="0" destOrd="0" presId="urn:microsoft.com/office/officeart/2008/layout/HorizontalMultiLevelHierarchy#1"/>
    <dgm:cxn modelId="{A4705B2B-138B-4D57-88F6-7695941C0D49}" type="presParOf" srcId="{12EA5124-A9A7-4B7E-9BAF-29A886E27E87}" destId="{56961C13-E3A0-43A5-BFAC-36A8A4AC7C14}" srcOrd="1" destOrd="0" presId="urn:microsoft.com/office/officeart/2008/layout/HorizontalMultiLevelHierarchy#1"/>
    <dgm:cxn modelId="{BB1B4D41-B8EE-45A4-9885-CBA65E50D10B}" type="presParOf" srcId="{22217A56-68CE-4BF7-B989-265B7868B30B}" destId="{E8AAF255-C488-4682-8B90-E92182A277A3}" srcOrd="4" destOrd="0" presId="urn:microsoft.com/office/officeart/2008/layout/HorizontalMultiLevelHierarchy#1"/>
    <dgm:cxn modelId="{47B6C126-2EBC-4E9A-A0A0-396A6F502BD3}" type="presParOf" srcId="{E8AAF255-C488-4682-8B90-E92182A277A3}" destId="{8AE1AC8B-17A1-402A-8415-06D954C36ED2}" srcOrd="0" destOrd="0" presId="urn:microsoft.com/office/officeart/2008/layout/HorizontalMultiLevelHierarchy#1"/>
    <dgm:cxn modelId="{E26C60C1-0216-436E-AE04-4B014282142C}" type="presParOf" srcId="{22217A56-68CE-4BF7-B989-265B7868B30B}" destId="{8B98199B-DC2C-4B37-96CA-434F372EECA3}" srcOrd="5" destOrd="0" presId="urn:microsoft.com/office/officeart/2008/layout/HorizontalMultiLevelHierarchy#1"/>
    <dgm:cxn modelId="{396C2BE6-D3F0-4ED9-AB04-DE5F966352B6}" type="presParOf" srcId="{8B98199B-DC2C-4B37-96CA-434F372EECA3}" destId="{639B4DB1-864E-43A0-BAB8-B30DE451E688}" srcOrd="0" destOrd="0" presId="urn:microsoft.com/office/officeart/2008/layout/HorizontalMultiLevelHierarchy#1"/>
    <dgm:cxn modelId="{7B285D89-C32E-4CC0-88A9-4C227992F6FC}" type="presParOf" srcId="{8B98199B-DC2C-4B37-96CA-434F372EECA3}" destId="{89B39EFE-5533-4ED0-9A87-9F279DA4EF08}" srcOrd="1" destOrd="0" presId="urn:microsoft.com/office/officeart/2008/layout/HorizontalMultiLevelHierarchy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#1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2951B-EEA8-4A6E-BA1D-E5862DFCB47C}" type="datetimeFigureOut">
              <a:rPr lang="zh-CN" altLang="en-US" smtClean="0"/>
              <a:t>2021/5/18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ED5E2-151B-4720-82EC-F9169B5F3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707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746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第一块内容，出口退（免）税企业资格信息报告，</a:t>
            </a: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在这里我们提供了</a:t>
            </a:r>
            <a:r>
              <a:rPr lang="en-US" altLang="zh-CN" dirty="0" smtClean="0"/>
              <a:t>12</a:t>
            </a:r>
            <a:r>
              <a:rPr lang="zh-CN" altLang="en-US" dirty="0" smtClean="0"/>
              <a:t>项有关</a:t>
            </a:r>
            <a:r>
              <a:rPr lang="zh-CN" altLang="en-US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出口退（免）税备案业务功能，其中包含有出口退（免）税备案、变更、撤回，以及外综服企业的备案及变更业务办理事项。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138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656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第四块，出口退税自检服务，</a:t>
            </a:r>
            <a:endParaRPr lang="en-US" altLang="zh-CN" dirty="0" smtClean="0"/>
          </a:p>
          <a:p>
            <a:r>
              <a:rPr lang="zh-CN" altLang="en-US" dirty="0" smtClean="0"/>
              <a:t>我们按照出口退税整合项目的业务校验规则，建立</a:t>
            </a:r>
            <a:r>
              <a:rPr lang="en-US" altLang="zh-CN" dirty="0" smtClean="0"/>
              <a:t>18</a:t>
            </a:r>
            <a:r>
              <a:rPr lang="zh-CN" altLang="en-US" dirty="0" smtClean="0"/>
              <a:t>项业务事项的出口退税自检服务功能，包括免退税、免抵退税数据自检服务。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155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418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软雅黑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159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340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开具出口退（免）税证明，我们提供了</a:t>
            </a:r>
            <a:r>
              <a:rPr lang="en-US" altLang="zh-CN" dirty="0" smtClean="0"/>
              <a:t>13</a:t>
            </a:r>
            <a:r>
              <a:rPr lang="zh-CN" altLang="en-US" dirty="0" smtClean="0"/>
              <a:t>项业务的办理事项，包含企业常用的代理出口证明、委托出口证明、出口转内销证明等等共计</a:t>
            </a:r>
            <a:r>
              <a:rPr lang="en-US" altLang="zh-CN" dirty="0" smtClean="0"/>
              <a:t>13</a:t>
            </a:r>
            <a:r>
              <a:rPr lang="zh-CN" altLang="en-US" dirty="0" smtClean="0"/>
              <a:t>项业务；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下面我们来看下如何进入办理开具出口退（免）税证明。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160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988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170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687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软雅黑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173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138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按照电局规范，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“有条件的地区，可提供出口企业查询进货凭证是否有信息可办理退税业务”功能，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我们本次在电局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发票信息查询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功能下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增加了一个“</a:t>
            </a:r>
            <a:r>
              <a:rPr lang="zh-CN" altLang="en-US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可办理出口退税发票信息查询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en-US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174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303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软雅黑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177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086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按照电局的规范，我们提供了</a:t>
            </a:r>
            <a:r>
              <a:rPr lang="en-US" altLang="zh-CN" dirty="0" smtClean="0"/>
              <a:t>10</a:t>
            </a:r>
            <a:r>
              <a:rPr lang="zh-CN" altLang="en-US" dirty="0" smtClean="0"/>
              <a:t>项有关出口退税信息查询功能，其中包含有申报历史数据查询、外部数据查询、退税审核进度查询等等。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178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446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也同样，通过电局首页，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在“我要办税”下“我要查询”功能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，选择“出口退税信息查询”业务菜单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，选择你要查询业务事项。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179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145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3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以查询历史申报数据为例，可通过该功能查看所申报的历史数据。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180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105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181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252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软雅黑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24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软雅黑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106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643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683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166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72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ED5E2-151B-4720-82EC-F9169B5F34E6}" type="slidenum">
              <a:rPr lang="zh-CN" altLang="en-US" smtClean="0"/>
              <a:t>115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73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5" y="1357797"/>
            <a:ext cx="6457950" cy="3928578"/>
          </a:xfrm>
          <a:custGeom>
            <a:avLst/>
            <a:gdLst>
              <a:gd name="connsiteX0" fmla="*/ 258760 w 6132609"/>
              <a:gd name="connsiteY0" fmla="*/ 0 h 3741440"/>
              <a:gd name="connsiteX1" fmla="*/ 6132609 w 6132609"/>
              <a:gd name="connsiteY1" fmla="*/ 0 h 3741440"/>
              <a:gd name="connsiteX2" fmla="*/ 6132609 w 6132609"/>
              <a:gd name="connsiteY2" fmla="*/ 586186 h 3741440"/>
              <a:gd name="connsiteX3" fmla="*/ 5135581 w 6132609"/>
              <a:gd name="connsiteY3" fmla="*/ 3741440 h 3741440"/>
              <a:gd name="connsiteX4" fmla="*/ 0 w 6132609"/>
              <a:gd name="connsiteY4" fmla="*/ 3741440 h 3741440"/>
              <a:gd name="connsiteX5" fmla="*/ 0 w 6132609"/>
              <a:gd name="connsiteY5" fmla="*/ 818887 h 374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609" h="3741440">
                <a:moveTo>
                  <a:pt x="258760" y="0"/>
                </a:moveTo>
                <a:lnTo>
                  <a:pt x="6132609" y="0"/>
                </a:lnTo>
                <a:lnTo>
                  <a:pt x="6132609" y="586186"/>
                </a:lnTo>
                <a:lnTo>
                  <a:pt x="5135581" y="3741440"/>
                </a:lnTo>
                <a:lnTo>
                  <a:pt x="0" y="3741440"/>
                </a:lnTo>
                <a:lnTo>
                  <a:pt x="0" y="818887"/>
                </a:lnTo>
                <a:close/>
              </a:path>
            </a:pathLst>
          </a:custGeom>
        </p:spPr>
      </p:pic>
      <p:sp>
        <p:nvSpPr>
          <p:cNvPr id="22" name="任意多边形 21"/>
          <p:cNvSpPr/>
          <p:nvPr/>
        </p:nvSpPr>
        <p:spPr>
          <a:xfrm>
            <a:off x="5381625" y="2334339"/>
            <a:ext cx="6810374" cy="2162629"/>
          </a:xfrm>
          <a:custGeom>
            <a:avLst/>
            <a:gdLst>
              <a:gd name="connsiteX0" fmla="*/ 690203 w 6865257"/>
              <a:gd name="connsiteY0" fmla="*/ 0 h 2162629"/>
              <a:gd name="connsiteX1" fmla="*/ 6865257 w 6865257"/>
              <a:gd name="connsiteY1" fmla="*/ 0 h 2162629"/>
              <a:gd name="connsiteX2" fmla="*/ 6865257 w 6865257"/>
              <a:gd name="connsiteY2" fmla="*/ 2162629 h 2162629"/>
              <a:gd name="connsiteX3" fmla="*/ 0 w 6865257"/>
              <a:gd name="connsiteY3" fmla="*/ 2162629 h 216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5257" h="2162629">
                <a:moveTo>
                  <a:pt x="690203" y="0"/>
                </a:moveTo>
                <a:lnTo>
                  <a:pt x="6865257" y="0"/>
                </a:lnTo>
                <a:lnTo>
                  <a:pt x="6865257" y="2162629"/>
                </a:lnTo>
                <a:lnTo>
                  <a:pt x="0" y="2162629"/>
                </a:lnTo>
                <a:close/>
              </a:path>
            </a:pathLst>
          </a:cu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3454400" y="2334340"/>
            <a:ext cx="8737600" cy="2162629"/>
          </a:xfrm>
          <a:custGeom>
            <a:avLst/>
            <a:gdLst>
              <a:gd name="connsiteX0" fmla="*/ 690203 w 8737601"/>
              <a:gd name="connsiteY0" fmla="*/ 0 h 2162629"/>
              <a:gd name="connsiteX1" fmla="*/ 8737601 w 8737601"/>
              <a:gd name="connsiteY1" fmla="*/ 0 h 2162629"/>
              <a:gd name="connsiteX2" fmla="*/ 8737601 w 8737601"/>
              <a:gd name="connsiteY2" fmla="*/ 5658 h 2162629"/>
              <a:gd name="connsiteX3" fmla="*/ 2613346 w 8737601"/>
              <a:gd name="connsiteY3" fmla="*/ 5658 h 2162629"/>
              <a:gd name="connsiteX4" fmla="*/ 1924949 w 8737601"/>
              <a:gd name="connsiteY4" fmla="*/ 2162629 h 2162629"/>
              <a:gd name="connsiteX5" fmla="*/ 0 w 8737601"/>
              <a:gd name="connsiteY5" fmla="*/ 2162629 h 216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37601" h="2162629">
                <a:moveTo>
                  <a:pt x="690203" y="0"/>
                </a:moveTo>
                <a:lnTo>
                  <a:pt x="8737601" y="0"/>
                </a:lnTo>
                <a:lnTo>
                  <a:pt x="8737601" y="5658"/>
                </a:lnTo>
                <a:lnTo>
                  <a:pt x="2613346" y="5658"/>
                </a:lnTo>
                <a:lnTo>
                  <a:pt x="1924949" y="2162629"/>
                </a:lnTo>
                <a:lnTo>
                  <a:pt x="0" y="2162629"/>
                </a:lnTo>
                <a:close/>
              </a:path>
            </a:pathLst>
          </a:custGeom>
          <a:solidFill>
            <a:srgbClr val="44546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6132610" y="2633129"/>
            <a:ext cx="57545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出口</a:t>
            </a:r>
            <a:r>
              <a:rPr lang="zh-CN" altLang="en-US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退税系统申报流程讲解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9015314" y="4921303"/>
            <a:ext cx="2405938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汇报时间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5083084" cy="523220"/>
            <a:chOff x="453206" y="414380"/>
            <a:chExt cx="5083084" cy="523220"/>
          </a:xfrm>
        </p:grpSpPr>
        <p:sp>
          <p:nvSpPr>
            <p:cNvPr id="11" name="文本框 10"/>
            <p:cNvSpPr txBox="1"/>
            <p:nvPr/>
          </p:nvSpPr>
          <p:spPr>
            <a:xfrm>
              <a:off x="683680" y="414380"/>
              <a:ext cx="4852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电子税务局出口退税功能介绍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05581" y="1023730"/>
            <a:ext cx="49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</a:t>
            </a:r>
            <a:r>
              <a:rPr lang="zh-CN" altLang="en-US" dirty="0" smtClean="0"/>
              <a:t>→出口退税自检服务</a:t>
            </a:r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93062"/>
            <a:ext cx="10703689" cy="50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9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退税申报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3.3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数据自检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勾选数据，点击“数据自检”按钮。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自检排位状态显示为“自检成功”</a:t>
            </a: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97" y="901760"/>
            <a:ext cx="8225476" cy="517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52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退税申报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3.3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数据自检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勾选数据，点击“数据自检”按钮。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自检排位状态显示为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“自检成功”。</a:t>
            </a: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55" y="880450"/>
            <a:ext cx="8284852" cy="517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20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退税申报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3.4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撤销申报数据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若自检显示有不可调过的疑点，根据疑点提示的内容，需要撤销数据对数据进行修改。勾选数据，点击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撤销申报数据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按钮，点击确认就可以撤销数据成功。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813" y="880450"/>
            <a:ext cx="8144073" cy="51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6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退税申报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3.5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正式申报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若自检无不可调过的疑点后，可以勾选数据，点击“正式申报”按钮，可将数据转为正式申报。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97" y="901760"/>
            <a:ext cx="8174903" cy="517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38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退税申报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3.6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打印报表下载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勾选数据，点击“打印报表下载”按钮，将报表保存至本地电脑后，进行表单打印，支持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EXCEL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和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PDF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两种文件方式下载。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02" y="894746"/>
            <a:ext cx="8332898" cy="518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95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申报结果查询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4.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审核结果查询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正式申报后，点击第四步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申报结果查询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查看数据正式申报后的审核状态。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9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申报结果查询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4.1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审核结果查询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正式申报后，点击第四步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申报结果查询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查看数据正式申报后的审核状态。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97" y="880450"/>
            <a:ext cx="8174903" cy="51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91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申报结果查询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4.2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历史申报记录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在历史申报结果查询中可以查询到所有已经正式申报过的数据。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610139"/>
            <a:ext cx="6811617" cy="5247861"/>
          </a:xfrm>
          <a:prstGeom prst="rect">
            <a:avLst/>
          </a:prstGeom>
          <a:blipFill>
            <a:blip r:embed="rId2" cstate="screen">
              <a:alphaModFix amt="58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2377937" y="3460060"/>
            <a:ext cx="9528313" cy="3140765"/>
          </a:xfrm>
          <a:prstGeom prst="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5615432" y="4522610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b="1">
                <a:solidFill>
                  <a:srgbClr val="F89E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进料加工核销</a:t>
            </a:r>
            <a:endParaRPr kumimoji="1" lang="zh-CN" altLang="en-US" sz="40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1766769" y="2596807"/>
            <a:ext cx="106952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dirty="0">
                <a:solidFill>
                  <a:schemeClr val="bg1"/>
                </a:solidFill>
                <a:latin typeface="Arial Black" panose="020B0A04020102020204"/>
              </a:rPr>
              <a:t>“</a:t>
            </a:r>
            <a:endParaRPr kumimoji="1" lang="zh-CN" altLang="en-US" sz="13800" dirty="0">
              <a:solidFill>
                <a:schemeClr val="bg1"/>
              </a:solidFill>
              <a:latin typeface="Arial Black" panose="020B0A04020102020204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19" name="文本框 18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进料加工核销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进料加工核销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6" name="Group 1"/>
          <p:cNvGrpSpPr>
            <a:grpSpLocks noChangeAspect="1"/>
          </p:cNvGrpSpPr>
          <p:nvPr/>
        </p:nvGrpSpPr>
        <p:grpSpPr bwMode="auto">
          <a:xfrm>
            <a:off x="3907035" y="2049653"/>
            <a:ext cx="4766117" cy="2636171"/>
            <a:chOff x="3614" y="2038"/>
            <a:chExt cx="7433" cy="411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3614" y="2038"/>
              <a:ext cx="7433" cy="1232"/>
            </a:xfrm>
            <a:prstGeom prst="flowChartProcess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</a:ln>
          </p:spPr>
          <p:txBody>
            <a:bodyPr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企业申请进料加工业务核销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填报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《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生产企业进料加工业务免抵退税核销申报表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》</a:t>
              </a:r>
              <a:r>
                <a:rPr lang="zh-CN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《已核销手册海关数据调整报告表》及其电子数据</a:t>
              </a:r>
            </a:p>
          </p:txBody>
        </p:sp>
        <p:sp>
          <p:nvSpPr>
            <p:cNvPr id="8" name="AutoShape 11"/>
            <p:cNvSpPr>
              <a:spLocks noChangeArrowheads="1"/>
            </p:cNvSpPr>
            <p:nvPr/>
          </p:nvSpPr>
          <p:spPr bwMode="auto">
            <a:xfrm>
              <a:off x="4641" y="3718"/>
              <a:ext cx="4662" cy="525"/>
            </a:xfrm>
            <a:prstGeom prst="flowChartProcess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</a:ln>
          </p:spPr>
          <p:txBody>
            <a:bodyPr/>
            <a:lstStyle/>
            <a:p>
              <a:pPr algn="ctr">
                <a:defRPr/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税务机关对</a:t>
              </a:r>
              <a:r>
                <a:rPr 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企业数据进行核实</a:t>
              </a: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3614" y="4620"/>
              <a:ext cx="4697" cy="0"/>
            </a:xfrm>
            <a:prstGeom prst="line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6987" y="4971"/>
              <a:ext cx="4060" cy="1184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</a:ln>
          </p:spPr>
          <p:txBody>
            <a:bodyPr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核对不符，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提供不符情况，企业重新修改数据</a:t>
              </a:r>
              <a:endPara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3614" y="4620"/>
              <a:ext cx="0" cy="351"/>
            </a:xfrm>
            <a:prstGeom prst="line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rou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8311" y="4619"/>
              <a:ext cx="0" cy="352"/>
            </a:xfrm>
            <a:prstGeom prst="line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rou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Line 4"/>
            <p:cNvSpPr>
              <a:spLocks noChangeShapeType="1"/>
            </p:cNvSpPr>
            <p:nvPr/>
          </p:nvSpPr>
          <p:spPr bwMode="auto">
            <a:xfrm flipH="1">
              <a:off x="6972" y="3270"/>
              <a:ext cx="0" cy="408"/>
            </a:xfrm>
            <a:prstGeom prst="line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rou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Line 3"/>
            <p:cNvSpPr>
              <a:spLocks noChangeShapeType="1"/>
            </p:cNvSpPr>
            <p:nvPr/>
          </p:nvSpPr>
          <p:spPr bwMode="auto">
            <a:xfrm>
              <a:off x="6972" y="4243"/>
              <a:ext cx="0" cy="376"/>
            </a:xfrm>
            <a:prstGeom prst="line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rou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3067568" y="2363092"/>
            <a:ext cx="844550" cy="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2226192" y="3928367"/>
            <a:ext cx="2959100" cy="1054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</a:ln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核对相符，</a:t>
            </a:r>
            <a:r>
              <a:rPr lang="zh-CN" sz="1400">
                <a:latin typeface="微软雅黑" panose="020B0503020204020204" pitchFamily="34" charset="-122"/>
                <a:ea typeface="微软雅黑" panose="020B0503020204020204" pitchFamily="34" charset="-122"/>
              </a:rPr>
              <a:t>税务机关确认实际分配率，将</a:t>
            </a:r>
            <a:r>
              <a:rPr lang="zh-CN" altLang="zh-CN" sz="140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生产企业进料加工业务免抵退税核销申报表</a:t>
            </a:r>
            <a:r>
              <a:rPr lang="zh-CN" altLang="zh-CN" sz="140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sz="1400">
                <a:latin typeface="微软雅黑" panose="020B0503020204020204" pitchFamily="34" charset="-122"/>
                <a:ea typeface="微软雅黑" panose="020B0503020204020204" pitchFamily="34" charset="-122"/>
              </a:rPr>
              <a:t>反馈给企业</a:t>
            </a: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2581792" y="5207890"/>
            <a:ext cx="2603500" cy="8016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</a:ln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企业在次月调整前期免抵退税额及不得免征和抵扣税额</a:t>
            </a:r>
          </a:p>
        </p:txBody>
      </p:sp>
      <p:sp>
        <p:nvSpPr>
          <p:cNvPr id="19" name="Line 26"/>
          <p:cNvSpPr>
            <a:spLocks noChangeShapeType="1"/>
          </p:cNvSpPr>
          <p:nvPr/>
        </p:nvSpPr>
        <p:spPr bwMode="auto">
          <a:xfrm flipH="1">
            <a:off x="3907035" y="4980881"/>
            <a:ext cx="320" cy="22701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H="1">
            <a:off x="8673030" y="4390330"/>
            <a:ext cx="688975" cy="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H="1">
            <a:off x="8673030" y="2444055"/>
            <a:ext cx="688975" cy="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H="1">
            <a:off x="9362005" y="2444055"/>
            <a:ext cx="0" cy="1946275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1646755" y="2166242"/>
            <a:ext cx="1420812" cy="393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</a:ln>
        </p:spPr>
        <p:txBody>
          <a:bodyPr/>
          <a:lstStyle/>
          <a:p>
            <a:pPr>
              <a:defRPr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  加工贸易反馈</a:t>
            </a:r>
            <a:endParaRPr lang="zh-CN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5083084" cy="523220"/>
            <a:chOff x="453206" y="414380"/>
            <a:chExt cx="5083084" cy="523220"/>
          </a:xfrm>
        </p:grpSpPr>
        <p:sp>
          <p:nvSpPr>
            <p:cNvPr id="11" name="文本框 10"/>
            <p:cNvSpPr txBox="1"/>
            <p:nvPr/>
          </p:nvSpPr>
          <p:spPr>
            <a:xfrm>
              <a:off x="683680" y="414380"/>
              <a:ext cx="4852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电子税务局出口退税功能介绍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05582" y="1023730"/>
            <a:ext cx="508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</a:t>
            </a:r>
            <a:r>
              <a:rPr lang="zh-CN" altLang="en-US" dirty="0" smtClean="0"/>
              <a:t>→证明开具→开具出口退（免）税证明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2" y="1393062"/>
            <a:ext cx="10811058" cy="50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7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进料加工核销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7" y="2030758"/>
            <a:ext cx="10699635" cy="383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11" name="文本框 10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进料加工核销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05581" y="1023730"/>
            <a:ext cx="508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</a:t>
            </a:r>
            <a:r>
              <a:rPr lang="zh-CN" altLang="en-US" dirty="0" smtClean="0"/>
              <a:t>管理→出口退（免）税申报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2" y="1393062"/>
            <a:ext cx="10846532" cy="50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1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进料加工核销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TextBox 105"/>
          <p:cNvSpPr txBox="1"/>
          <p:nvPr/>
        </p:nvSpPr>
        <p:spPr>
          <a:xfrm>
            <a:off x="9385561" y="2181860"/>
            <a:ext cx="2208245" cy="1938976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在“我要办税”下“出口退税管理”功能模块内，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可以办理出口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退（免）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税申报业务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5583" y="1023730"/>
            <a:ext cx="730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我要办税→出口退税管理→出口退（免）税</a:t>
            </a:r>
            <a:r>
              <a:rPr lang="zh-CN" altLang="en-US" dirty="0" smtClean="0"/>
              <a:t>申报→进料加工核销申请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93062"/>
            <a:ext cx="11551920" cy="50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3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进料加工核销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TextBox 105"/>
          <p:cNvSpPr txBox="1"/>
          <p:nvPr/>
        </p:nvSpPr>
        <p:spPr>
          <a:xfrm>
            <a:off x="9385561" y="2181860"/>
            <a:ext cx="2208245" cy="1938976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在“我要办税”下“出口退税管理”功能模块内，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可以办理出口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退（免）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税申报业务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5583" y="1023730"/>
            <a:ext cx="730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我要办税→出口退税管理→出口退（免）税</a:t>
            </a:r>
            <a:r>
              <a:rPr lang="zh-CN" altLang="en-US" dirty="0" smtClean="0"/>
              <a:t>申报→进料加工核销申请</a:t>
            </a:r>
            <a:endParaRPr lang="en-US" altLang="zh-CN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80729"/>
            <a:ext cx="12192000" cy="49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6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进料加工核销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加贸数据查询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760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加贸数据查询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点击第一步加贸数据查询。</a:t>
            </a:r>
            <a:endParaRPr lang="en-US" altLang="zh-CN" sz="1600" dirty="0" smtClean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8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进料加工核销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加贸数据查询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489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加贸数据下载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点击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</a:rPr>
              <a:t>【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数据下载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</a:rPr>
              <a:t>】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，录入对应年度可以下载加贸数据。</a:t>
            </a: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97" y="917140"/>
            <a:ext cx="8174903" cy="51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59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进料加工核销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明细数据采集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7974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明细数据采集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下载完加贸完数据后可以进行数据的采集。</a:t>
            </a:r>
            <a:endParaRPr lang="en-US" altLang="zh-CN" sz="1600" dirty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2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进料加工核销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数据申报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055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数据申报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申报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表数据采集完成后，点击第三步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数据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申报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。</a:t>
            </a: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4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9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进料加工核销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数据申报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302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生成申报数据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点击“生成申报数据”按钮，输入正确的所属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期，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点击“确认”按钮，可生成申报数据</a:t>
            </a:r>
            <a:endParaRPr lang="zh-CN" altLang="en-US" sz="1600" dirty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进料加工核销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数据申报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302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3.3 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撤销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申报数据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需要撤销数据对数据进行修改。勾选数据，点击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撤销申报数据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按钮，点击确认就可以撤销数据成功。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7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5083084" cy="523220"/>
            <a:chOff x="453206" y="414380"/>
            <a:chExt cx="5083084" cy="523220"/>
          </a:xfrm>
        </p:grpSpPr>
        <p:sp>
          <p:nvSpPr>
            <p:cNvPr id="11" name="文本框 10"/>
            <p:cNvSpPr txBox="1"/>
            <p:nvPr/>
          </p:nvSpPr>
          <p:spPr>
            <a:xfrm>
              <a:off x="683680" y="414380"/>
              <a:ext cx="4852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电子税务局出口退税功能介绍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05583" y="1023730"/>
            <a:ext cx="619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要</a:t>
            </a:r>
            <a:r>
              <a:rPr lang="zh-CN" altLang="en-US" dirty="0"/>
              <a:t>查询</a:t>
            </a:r>
            <a:r>
              <a:rPr lang="zh-CN" altLang="en-US" dirty="0" smtClean="0"/>
              <a:t>→发票信息查询→</a:t>
            </a:r>
            <a:r>
              <a:rPr lang="zh-CN" altLang="en-US" dirty="0"/>
              <a:t>可办理出口退税发票信息查询</a:t>
            </a:r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0" y="1393062"/>
            <a:ext cx="10963459" cy="485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9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进料加工核销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数据申报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302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3.4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正式申报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若自检无不可调过的疑点后，可以勾选数据，点击“正式申报”按钮，可将数据转为正式申报。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97" y="901760"/>
            <a:ext cx="8174903" cy="517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46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进料加工核销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数据申报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548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3.5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打印报表下载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勾选数据，点击“打印报表下载”按钮，将报表保存至本地电脑后，进行表单打印，支持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EXCEL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和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PDF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两种文件方式下载。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96" y="901760"/>
            <a:ext cx="8174904" cy="517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68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进料加工核销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申报结果查询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3188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4.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申报结果查询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正式申报后，点击第四步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申报结果查询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查看数据正式申报后的审核状态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。</a:t>
            </a:r>
            <a:endParaRPr lang="en-US" altLang="zh-CN" sz="1600" dirty="0" smtClean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在历史申报结果查询中可以查询到所有已经正式申报过的数据。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2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610139"/>
            <a:ext cx="6811617" cy="5247861"/>
          </a:xfrm>
          <a:prstGeom prst="rect">
            <a:avLst/>
          </a:prstGeom>
          <a:blipFill>
            <a:blip r:embed="rId2" cstate="screen">
              <a:alphaModFix amt="58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2377937" y="3460060"/>
            <a:ext cx="9528313" cy="3140765"/>
          </a:xfrm>
          <a:prstGeom prst="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5444054" y="4522610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b="1">
                <a:solidFill>
                  <a:srgbClr val="F89E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其他退税业务</a:t>
            </a:r>
            <a:endParaRPr kumimoji="1" lang="zh-CN" altLang="en-US" sz="40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1766769" y="2596807"/>
            <a:ext cx="106952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dirty="0">
                <a:solidFill>
                  <a:schemeClr val="bg1"/>
                </a:solidFill>
                <a:latin typeface="Arial Black" panose="020B0A04020102020204"/>
              </a:rPr>
              <a:t>“</a:t>
            </a:r>
            <a:endParaRPr kumimoji="1" lang="zh-CN" altLang="en-US" sz="13800" dirty="0">
              <a:solidFill>
                <a:schemeClr val="bg1"/>
              </a:solidFill>
              <a:latin typeface="Arial Black" panose="020B0A04020102020204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05581" y="357230"/>
            <a:ext cx="3646794" cy="523220"/>
            <a:chOff x="453206" y="414380"/>
            <a:chExt cx="3646794" cy="523220"/>
          </a:xfrm>
        </p:grpSpPr>
        <p:sp>
          <p:nvSpPr>
            <p:cNvPr id="19" name="文本框 18"/>
            <p:cNvSpPr txBox="1"/>
            <p:nvPr/>
          </p:nvSpPr>
          <p:spPr>
            <a:xfrm>
              <a:off x="683680" y="414380"/>
              <a:ext cx="3416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77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企业撤回申报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38316" y="922080"/>
            <a:ext cx="49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</a:t>
            </a:r>
            <a:r>
              <a:rPr lang="zh-CN" altLang="en-US" dirty="0" smtClean="0"/>
              <a:t>→出口退（免）税申报</a:t>
            </a:r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33042"/>
            <a:ext cx="9795059" cy="505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1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企业撤回申报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33042"/>
            <a:ext cx="9856019" cy="445394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8316" y="922080"/>
            <a:ext cx="49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</a:t>
            </a:r>
            <a:r>
              <a:rPr lang="zh-CN" altLang="en-US" dirty="0" smtClean="0"/>
              <a:t>→出口退（免）税申报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9448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8471833" cy="523220"/>
            <a:chOff x="453206" y="414380"/>
            <a:chExt cx="8471833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82413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出口已使用过的设备退税申报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38316" y="922080"/>
            <a:ext cx="49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</a:t>
            </a:r>
            <a:r>
              <a:rPr lang="zh-CN" altLang="en-US" dirty="0" smtClean="0"/>
              <a:t>→出口退（免）税申报</a:t>
            </a:r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291412"/>
            <a:ext cx="11075219" cy="493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4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8471833" cy="523220"/>
            <a:chOff x="453206" y="414380"/>
            <a:chExt cx="8471833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82413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出口已使用过的设备退税申报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38316" y="922080"/>
            <a:ext cx="49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</a:t>
            </a:r>
            <a:r>
              <a:rPr lang="zh-CN" altLang="en-US" dirty="0" smtClean="0"/>
              <a:t>→出口退（免）税申报</a:t>
            </a:r>
            <a:endParaRPr lang="en-US" altLang="zh-CN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2209421"/>
            <a:ext cx="9834474" cy="4146970"/>
          </a:xfrm>
          <a:prstGeom prst="rect">
            <a:avLst/>
          </a:prstGeom>
        </p:spPr>
      </p:pic>
      <p:sp>
        <p:nvSpPr>
          <p:cNvPr id="9" name="文本框 43"/>
          <p:cNvSpPr txBox="1"/>
          <p:nvPr/>
        </p:nvSpPr>
        <p:spPr>
          <a:xfrm>
            <a:off x="636055" y="1309328"/>
            <a:ext cx="9834474" cy="7879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申报流程</a:t>
            </a:r>
            <a:endParaRPr lang="en-US" altLang="zh-CN" sz="1400" dirty="0"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kern="0" dirty="0">
                <a:solidFill>
                  <a:srgbClr val="3C3C3C"/>
                </a:solidFill>
                <a:latin typeface="+mn-ea"/>
                <a:sym typeface="Arial" panose="020B0604020202020204" pitchFamily="34" charset="0"/>
              </a:rPr>
              <a:t>针对“出口已使用过的设备退税申报 ”，“出口非自产货物退消费税申报”需提供收汇企业增加“出口货物收汇申报表”，“出口货物不能收汇申报表”以及“海关出口商品代码、名称、退税率调整对应表”填报。</a:t>
            </a:r>
            <a:endParaRPr lang="en-US" altLang="zh-CN" sz="1600" kern="0" dirty="0">
              <a:solidFill>
                <a:srgbClr val="3C3C3C"/>
              </a:solidFill>
              <a:latin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2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购进自用货物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aphicFrame>
        <p:nvGraphicFramePr>
          <p:cNvPr id="11" name="图示 10"/>
          <p:cNvGraphicFramePr/>
          <p:nvPr/>
        </p:nvGraphicFramePr>
        <p:xfrm>
          <a:off x="405581" y="1647043"/>
          <a:ext cx="10587097" cy="405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76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购进自用货物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38316" y="922080"/>
            <a:ext cx="49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</a:t>
            </a:r>
            <a:r>
              <a:rPr lang="zh-CN" altLang="en-US" dirty="0" smtClean="0"/>
              <a:t>→出口退（免）税申报</a:t>
            </a:r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33042"/>
            <a:ext cx="10516419" cy="445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9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5083084" cy="523220"/>
            <a:chOff x="453206" y="414380"/>
            <a:chExt cx="5083084" cy="523220"/>
          </a:xfrm>
        </p:grpSpPr>
        <p:sp>
          <p:nvSpPr>
            <p:cNvPr id="11" name="文本框 10"/>
            <p:cNvSpPr txBox="1"/>
            <p:nvPr/>
          </p:nvSpPr>
          <p:spPr>
            <a:xfrm>
              <a:off x="683680" y="414380"/>
              <a:ext cx="4852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电子税务局出口退税功能介绍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05583" y="1023730"/>
            <a:ext cx="298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要</a:t>
            </a:r>
            <a:r>
              <a:rPr lang="zh-CN" altLang="en-US" dirty="0"/>
              <a:t>查询</a:t>
            </a:r>
            <a:r>
              <a:rPr lang="zh-CN" altLang="en-US" dirty="0" smtClean="0"/>
              <a:t>→出口</a:t>
            </a:r>
            <a:r>
              <a:rPr lang="zh-CN" altLang="en-US" dirty="0"/>
              <a:t>退税</a:t>
            </a:r>
            <a:r>
              <a:rPr lang="zh-CN" altLang="en-US" dirty="0" smtClean="0"/>
              <a:t>查询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93062"/>
            <a:ext cx="10742710" cy="499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4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购进自用货物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38316" y="922080"/>
            <a:ext cx="49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</a:t>
            </a:r>
            <a:r>
              <a:rPr lang="zh-CN" altLang="en-US" dirty="0" smtClean="0"/>
              <a:t>→出口退（免）税申报</a:t>
            </a:r>
            <a:endParaRPr lang="en-US" altLang="zh-CN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33042"/>
            <a:ext cx="10343699" cy="43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9908123" cy="523220"/>
            <a:chOff x="453206" y="414380"/>
            <a:chExt cx="9908123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96776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非需提供收汇凭证纳税人收汇凭证申报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38316" y="922080"/>
            <a:ext cx="49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</a:t>
            </a:r>
            <a:r>
              <a:rPr lang="zh-CN" altLang="en-US" dirty="0" smtClean="0"/>
              <a:t>→出口退（免）税申报</a:t>
            </a:r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33042"/>
            <a:ext cx="10445299" cy="426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7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9908123" cy="523220"/>
            <a:chOff x="453206" y="414380"/>
            <a:chExt cx="9908123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96776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非需提供收汇凭证纳税人收汇凭证申报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38316" y="922080"/>
            <a:ext cx="49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</a:t>
            </a:r>
            <a:r>
              <a:rPr lang="zh-CN" altLang="en-US" dirty="0" smtClean="0"/>
              <a:t>→出口退（免）税申报</a:t>
            </a:r>
            <a:endParaRPr lang="en-US" altLang="zh-CN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291412"/>
            <a:ext cx="10120179" cy="45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1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出口信息查询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38316" y="922080"/>
            <a:ext cx="49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</a:t>
            </a:r>
            <a:r>
              <a:rPr lang="zh-CN" altLang="en-US" dirty="0" smtClean="0"/>
              <a:t>→出口退（免）税申报</a:t>
            </a:r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33042"/>
            <a:ext cx="11359699" cy="433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2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出口信息查询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38316" y="922080"/>
            <a:ext cx="49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</a:t>
            </a:r>
            <a:r>
              <a:rPr lang="zh-CN" altLang="en-US" dirty="0" smtClean="0"/>
              <a:t>→出口退（免）税申报</a:t>
            </a:r>
            <a:endParaRPr lang="en-US" altLang="zh-CN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33042"/>
            <a:ext cx="10821219" cy="420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6676469" cy="523220"/>
            <a:chOff x="453206" y="414380"/>
            <a:chExt cx="667646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64459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进货凭证信息回退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38316" y="922080"/>
            <a:ext cx="49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</a:t>
            </a:r>
            <a:r>
              <a:rPr lang="zh-CN" altLang="en-US" dirty="0" smtClean="0"/>
              <a:t>→出口退（免）税申报</a:t>
            </a:r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291412"/>
            <a:ext cx="10902499" cy="41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6676469" cy="523220"/>
            <a:chOff x="453206" y="414380"/>
            <a:chExt cx="667646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64459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进货凭证信息回退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38316" y="922080"/>
            <a:ext cx="49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</a:t>
            </a:r>
            <a:r>
              <a:rPr lang="zh-CN" altLang="en-US" dirty="0" smtClean="0"/>
              <a:t>→出口退（免）税申报</a:t>
            </a:r>
            <a:endParaRPr lang="en-US" altLang="zh-CN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33042"/>
            <a:ext cx="11427190" cy="49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0" y="2844800"/>
            <a:ext cx="12192000" cy="204470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1177750" y="3260723"/>
            <a:ext cx="1032050" cy="106090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05581" y="357230"/>
            <a:ext cx="2569576" cy="523220"/>
            <a:chOff x="453206" y="414380"/>
            <a:chExt cx="2569576" cy="523220"/>
          </a:xfrm>
        </p:grpSpPr>
        <p:sp>
          <p:nvSpPr>
            <p:cNvPr id="21" name="文本框 20"/>
            <p:cNvSpPr txBox="1"/>
            <p:nvPr/>
          </p:nvSpPr>
          <p:spPr>
            <a:xfrm>
              <a:off x="683680" y="41438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出口退税管理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49730" y="3388148"/>
            <a:ext cx="505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9900"/>
                </a:solidFill>
                <a:latin typeface="Arial" panose="020B0604020202020204"/>
                <a:ea typeface="微软雅黑" panose="020B0503020204020204" pitchFamily="34" charset="-122"/>
              </a:rPr>
              <a:t>2</a:t>
            </a:r>
            <a:endParaRPr lang="zh-CN" altLang="en-US" sz="4800" b="1" dirty="0">
              <a:solidFill>
                <a:srgbClr val="FF99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6309" y="2818844"/>
            <a:ext cx="9719360" cy="13608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4800" b="1" dirty="0">
                <a:solidFill>
                  <a:srgbClr val="FF9900"/>
                </a:solidFill>
                <a:latin typeface="Arial" panose="020B0604020202020204"/>
                <a:ea typeface="微软雅黑" panose="020B0503020204020204" pitchFamily="34" charset="-122"/>
              </a:rPr>
              <a:t>出口退（免）税企业资格信息报告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86893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2569576" cy="523220"/>
            <a:chOff x="453206" y="414380"/>
            <a:chExt cx="2569576" cy="52322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93EC4EBA-3DA5-48DD-9749-919897D03C35}"/>
                </a:ext>
              </a:extLst>
            </p:cNvPr>
            <p:cNvSpPr txBox="1"/>
            <p:nvPr/>
          </p:nvSpPr>
          <p:spPr>
            <a:xfrm>
              <a:off x="683680" y="41438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办理事项清单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D38D7321-86F0-44CD-8EB7-D70C7B76B451}"/>
                </a:ext>
              </a:extLst>
            </p:cNvPr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aphicFrame>
        <p:nvGraphicFramePr>
          <p:cNvPr id="16" name="表格 15"/>
          <p:cNvGraphicFramePr/>
          <p:nvPr>
            <p:custDataLst>
              <p:tags r:id="rId1"/>
            </p:custDataLst>
            <p:extLst/>
          </p:nvPr>
        </p:nvGraphicFramePr>
        <p:xfrm>
          <a:off x="737655" y="1499980"/>
          <a:ext cx="10768544" cy="4405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7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697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3758"/>
                <a:gridCol w="4525299"/>
              </a:tblGrid>
              <a:tr h="747632"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出口退（免）税企业资格信息报告</a:t>
                      </a:r>
                      <a:endParaRPr lang="en-US" altLang="zh-CN" sz="2000" b="1" dirty="0" smtClean="0">
                        <a:solidFill>
                          <a:srgbClr val="44546A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ctr">
                        <a:buNone/>
                      </a:pPr>
                      <a:endParaRPr lang="en-US" altLang="zh-CN" sz="2000" b="1" dirty="0" smtClean="0">
                        <a:solidFill>
                          <a:srgbClr val="44546A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1" dirty="0">
                        <a:solidFill>
                          <a:srgbClr val="0D428E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1" dirty="0">
                        <a:solidFill>
                          <a:srgbClr val="0D428E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708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序号</a:t>
                      </a:r>
                      <a:endParaRPr lang="en-US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业务事项</a:t>
                      </a:r>
                      <a:endParaRPr lang="en-US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序号</a:t>
                      </a:r>
                      <a:endParaRPr lang="en-US" altLang="en-US" sz="1600" b="1" dirty="0" smtClean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业务事项</a:t>
                      </a:r>
                      <a:endParaRPr lang="en-US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出口退（免）税备案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出口货物劳务及服务放弃免税权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出口退（免）税备案变更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恢复适用出口退（免）税政策声明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出口退（免）税备案撤回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集团公司成员纳税人备案及变更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生产企业委托代办退税情况备案及变更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边贸代理出口备案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生产企业委托代办退税情况备案撤回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11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出口企业申请提醒服务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出口货物劳务及服务放弃退（免）税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12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外贸综合服务纳税人代办退税情况备案及变更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31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2569576" cy="523220"/>
            <a:chOff x="453206" y="414380"/>
            <a:chExt cx="256957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备案申报流程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2" y="1156115"/>
            <a:ext cx="11451802" cy="51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35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9"/>
          <p:cNvGrpSpPr/>
          <p:nvPr/>
        </p:nvGrpSpPr>
        <p:grpSpPr>
          <a:xfrm>
            <a:off x="996635" y="1845877"/>
            <a:ext cx="3600000" cy="3600000"/>
            <a:chOff x="849666" y="1269514"/>
            <a:chExt cx="4597624" cy="4751774"/>
          </a:xfrm>
        </p:grpSpPr>
        <p:sp>
          <p:nvSpPr>
            <p:cNvPr id="35" name="Arc 5"/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20230496"/>
                <a:gd name="adj2" fmla="val 21370915"/>
              </a:avLst>
            </a:prstGeom>
            <a:noFill/>
            <a:ln w="28575" cap="rnd" cmpd="sng" algn="ctr">
              <a:solidFill>
                <a:srgbClr val="44546A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Arc 6"/>
            <p:cNvSpPr/>
            <p:nvPr/>
          </p:nvSpPr>
          <p:spPr>
            <a:xfrm>
              <a:off x="859426" y="1433424"/>
              <a:ext cx="4587864" cy="4587864"/>
            </a:xfrm>
            <a:prstGeom prst="arc">
              <a:avLst>
                <a:gd name="adj1" fmla="val 43325"/>
                <a:gd name="adj2" fmla="val 3696807"/>
              </a:avLst>
            </a:prstGeom>
            <a:noFill/>
            <a:ln w="28575" cap="rnd" cmpd="sng" algn="ctr">
              <a:solidFill>
                <a:srgbClr val="FF9900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Oval 7"/>
            <p:cNvSpPr/>
            <p:nvPr/>
          </p:nvSpPr>
          <p:spPr>
            <a:xfrm>
              <a:off x="1155689" y="1729688"/>
              <a:ext cx="3995334" cy="3995334"/>
            </a:xfrm>
            <a:prstGeom prst="ellipse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Oval 8"/>
            <p:cNvSpPr/>
            <p:nvPr/>
          </p:nvSpPr>
          <p:spPr>
            <a:xfrm>
              <a:off x="1511761" y="2085760"/>
              <a:ext cx="3283189" cy="3283189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Oval 9"/>
            <p:cNvSpPr/>
            <p:nvPr/>
          </p:nvSpPr>
          <p:spPr>
            <a:xfrm>
              <a:off x="1871473" y="2445471"/>
              <a:ext cx="2563766" cy="2563767"/>
            </a:xfrm>
            <a:prstGeom prst="ellipse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Oval 10"/>
            <p:cNvSpPr/>
            <p:nvPr/>
          </p:nvSpPr>
          <p:spPr>
            <a:xfrm>
              <a:off x="2172453" y="2759926"/>
              <a:ext cx="1934857" cy="1934857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Oval 11"/>
            <p:cNvSpPr/>
            <p:nvPr/>
          </p:nvSpPr>
          <p:spPr>
            <a:xfrm>
              <a:off x="2437092" y="3024566"/>
              <a:ext cx="1405578" cy="1405578"/>
            </a:xfrm>
            <a:prstGeom prst="ellipse">
              <a:avLst/>
            </a:prstGeom>
            <a:solidFill>
              <a:srgbClr val="F89E1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Oval 12"/>
            <p:cNvSpPr/>
            <p:nvPr/>
          </p:nvSpPr>
          <p:spPr>
            <a:xfrm>
              <a:off x="2665468" y="3252941"/>
              <a:ext cx="948827" cy="948827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Oval 13"/>
            <p:cNvSpPr/>
            <p:nvPr/>
          </p:nvSpPr>
          <p:spPr>
            <a:xfrm>
              <a:off x="2899637" y="3487111"/>
              <a:ext cx="480488" cy="480488"/>
            </a:xfrm>
            <a:prstGeom prst="ellipse">
              <a:avLst/>
            </a:prstGeom>
            <a:solidFill>
              <a:srgbClr val="2237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44" name="Group 14"/>
            <p:cNvGrpSpPr/>
            <p:nvPr/>
          </p:nvGrpSpPr>
          <p:grpSpPr>
            <a:xfrm rot="18972328" flipH="1">
              <a:off x="1710884" y="1269514"/>
              <a:ext cx="907690" cy="2899257"/>
              <a:chOff x="943993" y="1899821"/>
              <a:chExt cx="584445" cy="1866782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46" name="Freeform: Shape 15"/>
              <p:cNvSpPr/>
              <p:nvPr/>
            </p:nvSpPr>
            <p:spPr>
              <a:xfrm>
                <a:off x="1186649" y="1973314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22374C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7" name="Freeform: Shape 16"/>
              <p:cNvSpPr/>
              <p:nvPr/>
            </p:nvSpPr>
            <p:spPr>
              <a:xfrm flipH="1">
                <a:off x="1231038" y="1973313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44546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8" name="Parallelogram 17"/>
              <p:cNvSpPr/>
              <p:nvPr/>
            </p:nvSpPr>
            <p:spPr>
              <a:xfrm rot="16200000" flipV="1">
                <a:off x="1159899" y="1993153"/>
                <a:ext cx="461872" cy="275207"/>
              </a:xfrm>
              <a:prstGeom prst="parallelogram">
                <a:avLst>
                  <a:gd name="adj" fmla="val 57754"/>
                </a:avLst>
              </a:prstGeom>
              <a:solidFill>
                <a:srgbClr val="44546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9" name="Parallelogram 18"/>
              <p:cNvSpPr/>
              <p:nvPr/>
            </p:nvSpPr>
            <p:spPr>
              <a:xfrm rot="5400000" flipH="1" flipV="1">
                <a:off x="834385" y="2009429"/>
                <a:ext cx="461872" cy="242655"/>
              </a:xfrm>
              <a:prstGeom prst="parallelogram">
                <a:avLst>
                  <a:gd name="adj" fmla="val 65071"/>
                </a:avLst>
              </a:prstGeom>
              <a:solidFill>
                <a:srgbClr val="22374C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45" name="Arc 19"/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19067119"/>
                <a:gd name="adj2" fmla="val 19881577"/>
              </a:avLst>
            </a:prstGeom>
            <a:noFill/>
            <a:ln w="28575" cap="rnd" cmpd="sng" algn="ctr">
              <a:solidFill>
                <a:srgbClr val="FF9900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58" name="Group 28"/>
          <p:cNvGrpSpPr/>
          <p:nvPr/>
        </p:nvGrpSpPr>
        <p:grpSpPr>
          <a:xfrm>
            <a:off x="5654784" y="3021082"/>
            <a:ext cx="349021" cy="508431"/>
            <a:chOff x="4174136" y="3762623"/>
            <a:chExt cx="330200" cy="481012"/>
          </a:xfrm>
          <a:solidFill>
            <a:srgbClr val="FF9900"/>
          </a:solidFill>
        </p:grpSpPr>
        <p:sp>
          <p:nvSpPr>
            <p:cNvPr id="59" name="Freeform: Shape 29"/>
            <p:cNvSpPr>
              <a:spLocks/>
            </p:cNvSpPr>
            <p:nvPr/>
          </p:nvSpPr>
          <p:spPr bwMode="auto">
            <a:xfrm>
              <a:off x="4174136" y="3762623"/>
              <a:ext cx="330200" cy="481012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5 w 88"/>
                <a:gd name="T15" fmla="*/ 109 h 128"/>
                <a:gd name="T16" fmla="*/ 35 w 88"/>
                <a:gd name="T17" fmla="*/ 111 h 128"/>
                <a:gd name="T18" fmla="*/ 32 w 88"/>
                <a:gd name="T19" fmla="*/ 103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5 w 88"/>
                <a:gd name="T27" fmla="*/ 109 h 128"/>
                <a:gd name="T28" fmla="*/ 31 w 88"/>
                <a:gd name="T29" fmla="*/ 99 h 128"/>
                <a:gd name="T30" fmla="*/ 29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99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6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70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19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4"/>
                    <a:pt x="27" y="128"/>
                    <a:pt x="44" y="128"/>
                  </a:cubicBezTo>
                  <a:cubicBezTo>
                    <a:pt x="61" y="128"/>
                    <a:pt x="60" y="114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19"/>
                    <a:pt x="68" y="0"/>
                    <a:pt x="44" y="0"/>
                  </a:cubicBezTo>
                  <a:close/>
                  <a:moveTo>
                    <a:pt x="55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1"/>
                    <a:pt x="56" y="103"/>
                    <a:pt x="56" y="104"/>
                  </a:cubicBezTo>
                  <a:cubicBezTo>
                    <a:pt x="55" y="106"/>
                    <a:pt x="55" y="107"/>
                    <a:pt x="55" y="109"/>
                  </a:cubicBezTo>
                  <a:close/>
                  <a:moveTo>
                    <a:pt x="31" y="99"/>
                  </a:moveTo>
                  <a:cubicBezTo>
                    <a:pt x="30" y="97"/>
                    <a:pt x="30" y="94"/>
                    <a:pt x="29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99"/>
                  </a:lnTo>
                  <a:close/>
                  <a:moveTo>
                    <a:pt x="44" y="120"/>
                  </a:moveTo>
                  <a:cubicBezTo>
                    <a:pt x="40" y="120"/>
                    <a:pt x="38" y="119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6" y="84"/>
                    <a:pt x="26" y="84"/>
                    <a:pt x="26" y="84"/>
                  </a:cubicBezTo>
                  <a:cubicBezTo>
                    <a:pt x="24" y="79"/>
                    <a:pt x="21" y="75"/>
                    <a:pt x="19" y="71"/>
                  </a:cubicBezTo>
                  <a:cubicBezTo>
                    <a:pt x="14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70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  <p:sp>
          <p:nvSpPr>
            <p:cNvPr id="60" name="Freeform: Shape 30"/>
            <p:cNvSpPr>
              <a:spLocks/>
            </p:cNvSpPr>
            <p:nvPr/>
          </p:nvSpPr>
          <p:spPr bwMode="auto">
            <a:xfrm>
              <a:off x="4248748" y="3837235"/>
              <a:ext cx="96838" cy="98425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68368" y="2789601"/>
            <a:ext cx="4576297" cy="2055356"/>
            <a:chOff x="6302884" y="1678126"/>
            <a:chExt cx="3785768" cy="2055356"/>
          </a:xfrm>
        </p:grpSpPr>
        <p:sp>
          <p:nvSpPr>
            <p:cNvPr id="62" name="矩形 61"/>
            <p:cNvSpPr/>
            <p:nvPr/>
          </p:nvSpPr>
          <p:spPr>
            <a:xfrm>
              <a:off x="6302884" y="2163822"/>
              <a:ext cx="3785768" cy="156966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提供出口</a:t>
              </a: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退（免）税企业资格信息报告、出口退（免）税申报、出口企业分类管理、出口退税自检</a:t>
              </a:r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服务等</a:t>
              </a:r>
              <a:r>
                <a:rPr lang="en-US" altLang="zh-CN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49</a:t>
              </a:r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项业务功能。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6302884" y="1678126"/>
              <a:ext cx="3366473" cy="57605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 dirty="0" smtClean="0">
                  <a:solidFill>
                    <a:srgbClr val="FF9900"/>
                  </a:solidFill>
                  <a:latin typeface="+mj-ea"/>
                  <a:ea typeface="+mj-ea"/>
                </a:rPr>
                <a:t>出口退税管理</a:t>
              </a:r>
              <a:endParaRPr lang="zh-CN" altLang="en-US" sz="2800" b="1" dirty="0">
                <a:solidFill>
                  <a:srgbClr val="FF99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405581" y="357230"/>
            <a:ext cx="2569576" cy="523220"/>
            <a:chOff x="453206" y="414380"/>
            <a:chExt cx="2569576" cy="523220"/>
          </a:xfrm>
        </p:grpSpPr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xmlns="" id="{93EC4EBA-3DA5-48DD-9749-919897D03C35}"/>
                </a:ext>
              </a:extLst>
            </p:cNvPr>
            <p:cNvSpPr txBox="1"/>
            <p:nvPr/>
          </p:nvSpPr>
          <p:spPr>
            <a:xfrm>
              <a:off x="683680" y="41438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业务事项清单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xmlns="" id="{D38D7321-86F0-44CD-8EB7-D70C7B76B451}"/>
                </a:ext>
              </a:extLst>
            </p:cNvPr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1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8830905" cy="523220"/>
            <a:chOff x="453206" y="414380"/>
            <a:chExt cx="8830905" cy="523220"/>
          </a:xfrm>
        </p:grpSpPr>
        <p:sp>
          <p:nvSpPr>
            <p:cNvPr id="11" name="文本框 10"/>
            <p:cNvSpPr txBox="1"/>
            <p:nvPr/>
          </p:nvSpPr>
          <p:spPr>
            <a:xfrm>
              <a:off x="683680" y="414380"/>
              <a:ext cx="86004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出口退（免）资格信息报告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出口退（免）税备案变更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05581" y="1023730"/>
            <a:ext cx="6466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</a:t>
            </a:r>
            <a:r>
              <a:rPr lang="zh-CN" altLang="en-US" dirty="0" smtClean="0"/>
              <a:t>管理→出口退（免）税企业资格信息报告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2" y="1393064"/>
            <a:ext cx="10800000" cy="502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6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8830905" cy="523220"/>
            <a:chOff x="453206" y="414380"/>
            <a:chExt cx="8830905" cy="523220"/>
          </a:xfrm>
        </p:grpSpPr>
        <p:sp>
          <p:nvSpPr>
            <p:cNvPr id="11" name="文本框 10"/>
            <p:cNvSpPr txBox="1"/>
            <p:nvPr/>
          </p:nvSpPr>
          <p:spPr>
            <a:xfrm>
              <a:off x="683680" y="414380"/>
              <a:ext cx="86004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出口退（免）资格信息报告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出口退（免）税备案变更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05581" y="1023730"/>
            <a:ext cx="933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</a:t>
            </a:r>
            <a:r>
              <a:rPr lang="zh-CN" altLang="en-US" dirty="0" smtClean="0"/>
              <a:t>管理→出口退（免）税企业资格信息报告→出口退（免）税备案变更</a:t>
            </a:r>
            <a:endParaRPr lang="en-US" altLang="zh-CN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1" y="1393062"/>
            <a:ext cx="10150659" cy="491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37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8830905" cy="523220"/>
            <a:chOff x="453206" y="414380"/>
            <a:chExt cx="8830905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86004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）资格信息报告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出口退（免）税备案变更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明细数据采集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637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明细数据采集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点击新建可以进行数据采集</a:t>
            </a:r>
            <a:endParaRPr lang="en-US" altLang="zh-CN" sz="1600" dirty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510" y="880450"/>
            <a:ext cx="8163489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3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8830905" cy="523220"/>
            <a:chOff x="453206" y="414380"/>
            <a:chExt cx="8830905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86004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）资格信息报告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出口退（免）税备案变更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数据申报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7974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退税申报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申报表数据采集完成后，点击第三步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退税申报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。</a:t>
            </a: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0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8830905" cy="523220"/>
            <a:chOff x="453206" y="414380"/>
            <a:chExt cx="8830905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86004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）资格信息报告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出口退（免）税备案变更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数据申报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3514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2.1 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生成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申报数据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点击“生成申报数据”按钮，输入正确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的申请日期，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点击“确认”按钮，可生成申报数据</a:t>
            </a:r>
            <a:endParaRPr lang="zh-CN" altLang="en-US" sz="1600" dirty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4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8830905" cy="523220"/>
            <a:chOff x="453206" y="414380"/>
            <a:chExt cx="8830905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86004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）资格信息报告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出口退（免）税备案变更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数据申报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1051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申报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明细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查看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数据生成成功后，可点击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申报明细查看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按钮查询该笔申报数据。</a:t>
            </a: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0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8830905" cy="523220"/>
            <a:chOff x="453206" y="414380"/>
            <a:chExt cx="8830905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86004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）资格信息报告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出口退（免）税备案变更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数据申报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3514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2.3 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撤销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申报数据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需要撤销数据对数据进行修改。勾选数据，点击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撤销申报数据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按钮，点击确认就可以撤销数据成功。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4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8830905" cy="523220"/>
            <a:chOff x="453206" y="414380"/>
            <a:chExt cx="8830905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86004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）资格信息报告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出口退（免）税备案变更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数据申报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1051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2.4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正式申报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可以勾选数据，点击“正式申报”按钮，可将数据转为正式申报。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8830905" cy="523220"/>
            <a:chOff x="453206" y="414380"/>
            <a:chExt cx="8830905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86004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）资格信息报告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出口退（免）税备案变更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数据申报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5976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2.5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打印报表下载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勾选数据，点击“打印报表下载”按钮，将报表保存至本地电脑后，进行表单打印，支持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EXCEL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和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PDF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两种文件方式下载。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4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7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8830905" cy="523220"/>
            <a:chOff x="453206" y="414380"/>
            <a:chExt cx="8830905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86004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）资格信息报告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出口退（免）税备案变更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申报结果查询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申报结果查询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正式申报后，点击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第三步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申报结果查询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查看数据正式申报后的审核状态。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在历史申报结果查询中可以查询到所有已经正式申报过的数据。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3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0" y="2844800"/>
            <a:ext cx="12192000" cy="204470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2484035" y="3303834"/>
            <a:ext cx="1044517" cy="107456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05581" y="357230"/>
            <a:ext cx="2569576" cy="523220"/>
            <a:chOff x="453206" y="414380"/>
            <a:chExt cx="2569576" cy="523220"/>
          </a:xfrm>
        </p:grpSpPr>
        <p:sp>
          <p:nvSpPr>
            <p:cNvPr id="21" name="文本框 20"/>
            <p:cNvSpPr txBox="1"/>
            <p:nvPr/>
          </p:nvSpPr>
          <p:spPr>
            <a:xfrm>
              <a:off x="683680" y="41438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出口退税管理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88671" y="3431689"/>
            <a:ext cx="505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9900"/>
                </a:solidFill>
                <a:latin typeface="Arial" panose="020B0604020202020204"/>
                <a:ea typeface="微软雅黑" panose="020B0503020204020204" pitchFamily="34" charset="-122"/>
              </a:rPr>
              <a:t>1</a:t>
            </a:r>
            <a:endParaRPr lang="zh-CN" altLang="en-US" sz="4800" b="1" dirty="0">
              <a:solidFill>
                <a:srgbClr val="FF99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8553" y="3017580"/>
            <a:ext cx="7248303" cy="13608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4800" b="1" dirty="0">
                <a:solidFill>
                  <a:srgbClr val="FF9900"/>
                </a:solidFill>
                <a:latin typeface="Arial" panose="020B0604020202020204"/>
                <a:ea typeface="微软雅黑" panose="020B0503020204020204" pitchFamily="34" charset="-122"/>
              </a:rPr>
              <a:t>出口退（免）税申报</a:t>
            </a:r>
            <a:endParaRPr lang="zh-CN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0" y="2844800"/>
            <a:ext cx="12192000" cy="204470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2231571" y="3282492"/>
            <a:ext cx="1164772" cy="109590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05581" y="357230"/>
            <a:ext cx="2569576" cy="523220"/>
            <a:chOff x="453206" y="414380"/>
            <a:chExt cx="2569576" cy="523220"/>
          </a:xfrm>
        </p:grpSpPr>
        <p:sp>
          <p:nvSpPr>
            <p:cNvPr id="21" name="文本框 20"/>
            <p:cNvSpPr txBox="1"/>
            <p:nvPr/>
          </p:nvSpPr>
          <p:spPr>
            <a:xfrm>
              <a:off x="683680" y="41438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出口退税管理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81844" y="3431689"/>
            <a:ext cx="505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9900"/>
                </a:solidFill>
                <a:latin typeface="Arial" panose="020B0604020202020204"/>
                <a:ea typeface="微软雅黑" panose="020B0503020204020204" pitchFamily="34" charset="-122"/>
              </a:rPr>
              <a:t>3</a:t>
            </a:r>
            <a:endParaRPr lang="zh-CN" altLang="en-US" sz="4800" b="1" dirty="0">
              <a:solidFill>
                <a:srgbClr val="FF99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8554" y="3017580"/>
            <a:ext cx="5249732" cy="13608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4800" b="1" dirty="0">
                <a:solidFill>
                  <a:srgbClr val="FF9900"/>
                </a:solidFill>
                <a:latin typeface="Arial" panose="020B0604020202020204"/>
                <a:ea typeface="微软雅黑" panose="020B0503020204020204" pitchFamily="34" charset="-122"/>
              </a:rPr>
              <a:t>出口企业分类管理</a:t>
            </a:r>
            <a:endParaRPr lang="zh-CN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3287721" cy="523220"/>
            <a:chOff x="453206" y="414380"/>
            <a:chExt cx="3287721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出口企业分类管理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TextBox 105"/>
          <p:cNvSpPr txBox="1"/>
          <p:nvPr/>
        </p:nvSpPr>
        <p:spPr>
          <a:xfrm>
            <a:off x="9385561" y="2181860"/>
            <a:ext cx="2208245" cy="3742162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在“我要办税”下“出口退税管理”功能模块内，可以办理出口企业分类管理业务功能。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出口企业分类管理业务包括“一类出口企业评定申请”、“出口企业分类管理复评申请”。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123422"/>
            <a:ext cx="10557059" cy="4606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3287721" cy="523220"/>
            <a:chOff x="453206" y="414380"/>
            <a:chExt cx="3287721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出口企业分类管理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1" y="1189107"/>
            <a:ext cx="11481619" cy="51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3287721" cy="523220"/>
            <a:chOff x="453206" y="414380"/>
            <a:chExt cx="3287721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出口企业分类管理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050865"/>
            <a:ext cx="10811059" cy="4537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0" y="2844800"/>
            <a:ext cx="12192000" cy="204470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2484035" y="3282493"/>
            <a:ext cx="1053821" cy="108267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05581" y="357230"/>
            <a:ext cx="2569576" cy="523220"/>
            <a:chOff x="453206" y="414380"/>
            <a:chExt cx="2569576" cy="523220"/>
          </a:xfrm>
        </p:grpSpPr>
        <p:sp>
          <p:nvSpPr>
            <p:cNvPr id="21" name="文本框 20"/>
            <p:cNvSpPr txBox="1"/>
            <p:nvPr/>
          </p:nvSpPr>
          <p:spPr>
            <a:xfrm>
              <a:off x="683680" y="41438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出口退税管理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77785" y="3399031"/>
            <a:ext cx="505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9900"/>
                </a:solidFill>
                <a:latin typeface="Arial" panose="020B0604020202020204"/>
                <a:ea typeface="微软雅黑" panose="020B0503020204020204" pitchFamily="34" charset="-122"/>
              </a:rPr>
              <a:t>4</a:t>
            </a:r>
            <a:endParaRPr lang="zh-CN" altLang="en-US" sz="4800" b="1" dirty="0">
              <a:solidFill>
                <a:srgbClr val="FF99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6013" y="2865176"/>
            <a:ext cx="5249732" cy="13608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4800" b="1" dirty="0">
                <a:solidFill>
                  <a:srgbClr val="FF9900"/>
                </a:solidFill>
                <a:latin typeface="Arial" panose="020B0604020202020204"/>
                <a:ea typeface="微软雅黑" panose="020B0503020204020204" pitchFamily="34" charset="-122"/>
              </a:rPr>
              <a:t>出口退税自检服务</a:t>
            </a:r>
            <a:endParaRPr lang="zh-CN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93EC4EBA-3DA5-48DD-9749-919897D03C35}"/>
                </a:ext>
              </a:extLst>
            </p:cNvPr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出口退税管理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办理事项清单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D38D7321-86F0-44CD-8EB7-D70C7B76B451}"/>
                </a:ext>
              </a:extLst>
            </p:cNvPr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aphicFrame>
        <p:nvGraphicFramePr>
          <p:cNvPr id="16" name="表格 15"/>
          <p:cNvGraphicFramePr/>
          <p:nvPr>
            <p:custDataLst>
              <p:tags r:id="rId1"/>
            </p:custDataLst>
            <p:extLst/>
          </p:nvPr>
        </p:nvGraphicFramePr>
        <p:xfrm>
          <a:off x="572555" y="1207880"/>
          <a:ext cx="11098744" cy="5205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2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037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2697"/>
                <a:gridCol w="4664060"/>
              </a:tblGrid>
              <a:tr h="682447"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出口退税自检服务</a:t>
                      </a:r>
                      <a:endParaRPr lang="en-US" altLang="zh-CN" sz="2000" b="1" dirty="0" smtClean="0">
                        <a:solidFill>
                          <a:srgbClr val="44546A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ctr">
                        <a:buNone/>
                      </a:pPr>
                      <a:endParaRPr lang="en-US" altLang="zh-CN" sz="2000" b="1" dirty="0" smtClean="0">
                        <a:solidFill>
                          <a:srgbClr val="44546A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1" dirty="0">
                        <a:solidFill>
                          <a:srgbClr val="0D428E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1" dirty="0">
                        <a:solidFill>
                          <a:srgbClr val="0D428E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3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序号</a:t>
                      </a:r>
                      <a:endParaRPr lang="en-US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业务事项</a:t>
                      </a:r>
                      <a:endParaRPr lang="en-US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序号</a:t>
                      </a:r>
                      <a:endParaRPr lang="en-US" altLang="en-US" sz="1600" b="1" dirty="0" smtClean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业务事项</a:t>
                      </a:r>
                      <a:endParaRPr lang="en-US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免抵退税数据自检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代理出口货物证明数据自检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出口已使用过的设备退税数据自检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11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代理进口货物证明数据自检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购进自用货物退税数据自检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12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委托出口货物证明数据自检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出口非自产货物退消费税数据自检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13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出口货物已补税</a:t>
                      </a:r>
                      <a:r>
                        <a:rPr lang="en-US" altLang="zh-CN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未退税证明数据自检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来料加工免税证明数据自检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14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中标证明通知书数据自检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来料加工免税证明核销数据自检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15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免退税数据自检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准予免税购进出口卷烟证明数据自检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16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代办退税数据自检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出口卷烟已免税证明数据自检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17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航天发射业务免退税数据自检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出口卷烟免税核销数据自检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18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出口货物转内销证明数据自检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9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3287721" cy="523220"/>
            <a:chOff x="453206" y="414380"/>
            <a:chExt cx="3287721" cy="523220"/>
          </a:xfrm>
        </p:grpSpPr>
        <p:sp>
          <p:nvSpPr>
            <p:cNvPr id="11" name="文本框 10"/>
            <p:cNvSpPr txBox="1"/>
            <p:nvPr/>
          </p:nvSpPr>
          <p:spPr>
            <a:xfrm>
              <a:off x="683680" y="414380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出口退税自检服务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05581" y="1023730"/>
            <a:ext cx="49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</a:t>
            </a:r>
            <a:r>
              <a:rPr lang="zh-CN" altLang="en-US" dirty="0" smtClean="0"/>
              <a:t>→出口退税自检服务</a:t>
            </a:r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93062"/>
            <a:ext cx="10703689" cy="50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4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3287721" cy="523220"/>
            <a:chOff x="453206" y="414380"/>
            <a:chExt cx="3287721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出口退税自检服务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TextBox 105"/>
          <p:cNvSpPr txBox="1"/>
          <p:nvPr/>
        </p:nvSpPr>
        <p:spPr>
          <a:xfrm>
            <a:off x="9385561" y="2181860"/>
            <a:ext cx="2208245" cy="1938976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在“我要办税”下“出口退税管理”功能模块内，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可以办理出口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退税自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检服务业务。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450597"/>
            <a:ext cx="11000852" cy="5223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405581" y="1023730"/>
            <a:ext cx="49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</a:t>
            </a:r>
            <a:r>
              <a:rPr lang="zh-CN" altLang="en-US" dirty="0" smtClean="0"/>
              <a:t>→出口退税自检服务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3287721" cy="523220"/>
            <a:chOff x="453206" y="414380"/>
            <a:chExt cx="3287721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出口退税自检服务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TextBox 105"/>
          <p:cNvSpPr txBox="1"/>
          <p:nvPr/>
        </p:nvSpPr>
        <p:spPr>
          <a:xfrm>
            <a:off x="9385561" y="2181860"/>
            <a:ext cx="2208245" cy="1938976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在“我要办税”下“出口退税管理”功能模块内，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可以办理出口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退税自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检服务业务。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5581" y="1023730"/>
            <a:ext cx="49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</a:t>
            </a:r>
            <a:r>
              <a:rPr lang="zh-CN" altLang="en-US" dirty="0" smtClean="0"/>
              <a:t>→出口退税自检服务</a:t>
            </a:r>
            <a:endParaRPr lang="en-US" altLang="zh-CN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93061"/>
            <a:ext cx="11318120" cy="527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9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9"/>
          <p:cNvGrpSpPr/>
          <p:nvPr/>
        </p:nvGrpSpPr>
        <p:grpSpPr>
          <a:xfrm>
            <a:off x="996635" y="1845877"/>
            <a:ext cx="3600000" cy="3600000"/>
            <a:chOff x="849666" y="1269514"/>
            <a:chExt cx="4597624" cy="4751774"/>
          </a:xfrm>
        </p:grpSpPr>
        <p:sp>
          <p:nvSpPr>
            <p:cNvPr id="35" name="Arc 5"/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20230496"/>
                <a:gd name="adj2" fmla="val 21370915"/>
              </a:avLst>
            </a:prstGeom>
            <a:noFill/>
            <a:ln w="28575" cap="rnd" cmpd="sng" algn="ctr">
              <a:solidFill>
                <a:srgbClr val="44546A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Arc 6"/>
            <p:cNvSpPr/>
            <p:nvPr/>
          </p:nvSpPr>
          <p:spPr>
            <a:xfrm>
              <a:off x="859426" y="1433424"/>
              <a:ext cx="4587864" cy="4587864"/>
            </a:xfrm>
            <a:prstGeom prst="arc">
              <a:avLst>
                <a:gd name="adj1" fmla="val 43325"/>
                <a:gd name="adj2" fmla="val 3696807"/>
              </a:avLst>
            </a:prstGeom>
            <a:noFill/>
            <a:ln w="28575" cap="rnd" cmpd="sng" algn="ctr">
              <a:solidFill>
                <a:srgbClr val="FF9900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Oval 7"/>
            <p:cNvSpPr/>
            <p:nvPr/>
          </p:nvSpPr>
          <p:spPr>
            <a:xfrm>
              <a:off x="1155689" y="1729688"/>
              <a:ext cx="3995334" cy="3995334"/>
            </a:xfrm>
            <a:prstGeom prst="ellipse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Oval 8"/>
            <p:cNvSpPr/>
            <p:nvPr/>
          </p:nvSpPr>
          <p:spPr>
            <a:xfrm>
              <a:off x="1511761" y="2085760"/>
              <a:ext cx="3283189" cy="3283189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Oval 9"/>
            <p:cNvSpPr/>
            <p:nvPr/>
          </p:nvSpPr>
          <p:spPr>
            <a:xfrm>
              <a:off x="1871473" y="2445471"/>
              <a:ext cx="2563766" cy="2563767"/>
            </a:xfrm>
            <a:prstGeom prst="ellipse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Oval 10"/>
            <p:cNvSpPr/>
            <p:nvPr/>
          </p:nvSpPr>
          <p:spPr>
            <a:xfrm>
              <a:off x="2172453" y="2759926"/>
              <a:ext cx="1934857" cy="1934857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Oval 11"/>
            <p:cNvSpPr/>
            <p:nvPr/>
          </p:nvSpPr>
          <p:spPr>
            <a:xfrm>
              <a:off x="2437092" y="3024566"/>
              <a:ext cx="1405578" cy="1405578"/>
            </a:xfrm>
            <a:prstGeom prst="ellipse">
              <a:avLst/>
            </a:prstGeom>
            <a:solidFill>
              <a:srgbClr val="F89E1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Oval 12"/>
            <p:cNvSpPr/>
            <p:nvPr/>
          </p:nvSpPr>
          <p:spPr>
            <a:xfrm>
              <a:off x="2665468" y="3252941"/>
              <a:ext cx="948827" cy="948827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Oval 13"/>
            <p:cNvSpPr/>
            <p:nvPr/>
          </p:nvSpPr>
          <p:spPr>
            <a:xfrm>
              <a:off x="2899637" y="3487111"/>
              <a:ext cx="480488" cy="480488"/>
            </a:xfrm>
            <a:prstGeom prst="ellipse">
              <a:avLst/>
            </a:prstGeom>
            <a:solidFill>
              <a:srgbClr val="2237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44" name="Group 14"/>
            <p:cNvGrpSpPr/>
            <p:nvPr/>
          </p:nvGrpSpPr>
          <p:grpSpPr>
            <a:xfrm rot="18972328" flipH="1">
              <a:off x="1710884" y="1269514"/>
              <a:ext cx="907690" cy="2899257"/>
              <a:chOff x="943993" y="1899821"/>
              <a:chExt cx="584445" cy="1866782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46" name="Freeform: Shape 15"/>
              <p:cNvSpPr/>
              <p:nvPr/>
            </p:nvSpPr>
            <p:spPr>
              <a:xfrm>
                <a:off x="1186649" y="1973314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22374C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7" name="Freeform: Shape 16"/>
              <p:cNvSpPr/>
              <p:nvPr/>
            </p:nvSpPr>
            <p:spPr>
              <a:xfrm flipH="1">
                <a:off x="1231038" y="1973313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44546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8" name="Parallelogram 17"/>
              <p:cNvSpPr/>
              <p:nvPr/>
            </p:nvSpPr>
            <p:spPr>
              <a:xfrm rot="16200000" flipV="1">
                <a:off x="1159899" y="1993153"/>
                <a:ext cx="461872" cy="275207"/>
              </a:xfrm>
              <a:prstGeom prst="parallelogram">
                <a:avLst>
                  <a:gd name="adj" fmla="val 57754"/>
                </a:avLst>
              </a:prstGeom>
              <a:solidFill>
                <a:srgbClr val="44546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9" name="Parallelogram 18"/>
              <p:cNvSpPr/>
              <p:nvPr/>
            </p:nvSpPr>
            <p:spPr>
              <a:xfrm rot="5400000" flipH="1" flipV="1">
                <a:off x="834385" y="2009429"/>
                <a:ext cx="461872" cy="242655"/>
              </a:xfrm>
              <a:prstGeom prst="parallelogram">
                <a:avLst>
                  <a:gd name="adj" fmla="val 65071"/>
                </a:avLst>
              </a:prstGeom>
              <a:solidFill>
                <a:srgbClr val="22374C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45" name="Arc 19"/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19067119"/>
                <a:gd name="adj2" fmla="val 19881577"/>
              </a:avLst>
            </a:prstGeom>
            <a:noFill/>
            <a:ln w="28575" cap="rnd" cmpd="sng" algn="ctr">
              <a:solidFill>
                <a:srgbClr val="FF9900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68366" y="2789601"/>
            <a:ext cx="4576298" cy="1267641"/>
            <a:chOff x="6302883" y="1678126"/>
            <a:chExt cx="3785769" cy="1267641"/>
          </a:xfrm>
        </p:grpSpPr>
        <p:sp>
          <p:nvSpPr>
            <p:cNvPr id="62" name="矩形 61"/>
            <p:cNvSpPr/>
            <p:nvPr/>
          </p:nvSpPr>
          <p:spPr>
            <a:xfrm>
              <a:off x="6302884" y="2163822"/>
              <a:ext cx="3785768" cy="7819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提供</a:t>
              </a:r>
              <a:r>
                <a:rPr lang="en-US" altLang="zh-CN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13</a:t>
              </a:r>
              <a:r>
                <a:rPr lang="zh-CN" altLang="en-US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项开具出口退（免）税证明业务功能。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6302883" y="1678126"/>
              <a:ext cx="3785768" cy="60939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FF9900"/>
                  </a:solidFill>
                  <a:latin typeface="Arial" panose="020B0604020202020204"/>
                  <a:ea typeface="微软雅黑" panose="020B0503020204020204" pitchFamily="34" charset="-122"/>
                </a:rPr>
                <a:t>开具出口退（免）税证明</a:t>
              </a: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405581" y="357230"/>
            <a:ext cx="2569576" cy="523220"/>
            <a:chOff x="453206" y="414380"/>
            <a:chExt cx="2569576" cy="523220"/>
          </a:xfrm>
        </p:grpSpPr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xmlns="" id="{93EC4EBA-3DA5-48DD-9749-919897D03C35}"/>
                </a:ext>
              </a:extLst>
            </p:cNvPr>
            <p:cNvSpPr txBox="1"/>
            <p:nvPr/>
          </p:nvSpPr>
          <p:spPr>
            <a:xfrm>
              <a:off x="683680" y="41438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业务事项清单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xmlns="" id="{D38D7321-86F0-44CD-8EB7-D70C7B76B451}"/>
                </a:ext>
              </a:extLst>
            </p:cNvPr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27" name="Freeform: Shape 27"/>
          <p:cNvSpPr>
            <a:spLocks/>
          </p:cNvSpPr>
          <p:nvPr/>
        </p:nvSpPr>
        <p:spPr bwMode="auto">
          <a:xfrm>
            <a:off x="5575918" y="3042159"/>
            <a:ext cx="525210" cy="510108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6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1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1 w 132"/>
              <a:gd name="T33" fmla="*/ 64 h 128"/>
              <a:gd name="T34" fmla="*/ 80 w 132"/>
              <a:gd name="T35" fmla="*/ 28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5 h 128"/>
              <a:gd name="T44" fmla="*/ 36 w 132"/>
              <a:gd name="T45" fmla="*/ 114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6 w 132"/>
              <a:gd name="T53" fmla="*/ 114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7"/>
                  <a:pt x="58" y="116"/>
                  <a:pt x="60" y="114"/>
                </a:cubicBezTo>
                <a:cubicBezTo>
                  <a:pt x="121" y="53"/>
                  <a:pt x="121" y="53"/>
                  <a:pt x="121" y="53"/>
                </a:cubicBezTo>
                <a:cubicBezTo>
                  <a:pt x="132" y="41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1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8"/>
                  <a:pt x="56" y="76"/>
                  <a:pt x="54" y="74"/>
                </a:cubicBezTo>
                <a:cubicBezTo>
                  <a:pt x="52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5" y="38"/>
                  <a:pt x="96" y="40"/>
                  <a:pt x="98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5" y="64"/>
                  <a:pt x="31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8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19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9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5"/>
                </a:cubicBezTo>
                <a:lnTo>
                  <a:pt x="17" y="119"/>
                </a:lnTo>
                <a:close/>
                <a:moveTo>
                  <a:pt x="36" y="114"/>
                </a:moveTo>
                <a:cubicBezTo>
                  <a:pt x="36" y="109"/>
                  <a:pt x="33" y="103"/>
                  <a:pt x="29" y="99"/>
                </a:cubicBezTo>
                <a:cubicBezTo>
                  <a:pt x="25" y="95"/>
                  <a:pt x="19" y="92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0"/>
                  <a:pt x="50" y="111"/>
                </a:cubicBezTo>
                <a:lnTo>
                  <a:pt x="36" y="114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8" y="43"/>
                  <a:pt x="104" y="36"/>
                  <a:pt x="98" y="30"/>
                </a:cubicBezTo>
                <a:cubicBezTo>
                  <a:pt x="92" y="23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9" y="43"/>
                  <a:pt x="115" y="47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  <a:ex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304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93EC4EBA-3DA5-48DD-9749-919897D03C35}"/>
                </a:ext>
              </a:extLst>
            </p:cNvPr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出口退税管理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办理事项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清单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D38D7321-86F0-44CD-8EB7-D70C7B76B451}"/>
                </a:ext>
              </a:extLst>
            </p:cNvPr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aphicFrame>
        <p:nvGraphicFramePr>
          <p:cNvPr id="16" name="表格 15"/>
          <p:cNvGraphicFramePr/>
          <p:nvPr>
            <p:custDataLst>
              <p:tags r:id="rId1"/>
            </p:custDataLst>
            <p:extLst/>
          </p:nvPr>
        </p:nvGraphicFramePr>
        <p:xfrm>
          <a:off x="597955" y="1207880"/>
          <a:ext cx="11098744" cy="5205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2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037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2697"/>
                <a:gridCol w="4664060"/>
              </a:tblGrid>
              <a:tr h="682447"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出口退（免）税申报</a:t>
                      </a:r>
                      <a:endParaRPr lang="en-US" altLang="zh-CN" sz="2000" b="1" dirty="0" smtClean="0">
                        <a:solidFill>
                          <a:srgbClr val="44546A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ctr">
                        <a:buNone/>
                      </a:pPr>
                      <a:endParaRPr lang="en-US" altLang="zh-CN" sz="2000" b="1" dirty="0" smtClean="0">
                        <a:solidFill>
                          <a:srgbClr val="44546A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1" dirty="0">
                        <a:solidFill>
                          <a:srgbClr val="0D428E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1" dirty="0">
                        <a:solidFill>
                          <a:srgbClr val="0D428E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3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序号</a:t>
                      </a:r>
                      <a:endParaRPr lang="en-US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业务事项</a:t>
                      </a:r>
                      <a:endParaRPr lang="en-US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序号</a:t>
                      </a:r>
                      <a:endParaRPr lang="en-US" altLang="en-US" sz="1600" b="1" dirty="0" smtClean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业务事项</a:t>
                      </a:r>
                      <a:endParaRPr lang="en-US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免抵退税申报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企业撤回退（免）税申报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出口已使用过的设备退税申报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11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进货凭证信息回退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购进自用货物免退税申报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12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先退税后核销资格申请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出口非自产货物退消费税申报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13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出口货物劳务免退税申报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出口信息查询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14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外贸企业外购服务免退税申报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非需提供收汇凭证纳税人收汇凭证申报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15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外贸企业调整申报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进料加工计划分配率备案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16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代办退税申报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进料加工业务核销申请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17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航天发射业务免退税申报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调整年度计划分配率申请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045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4162961" cy="523220"/>
            <a:chOff x="453206" y="414380"/>
            <a:chExt cx="4162961" cy="52322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93EC4EBA-3DA5-48DD-9749-919897D03C35}"/>
                </a:ext>
              </a:extLst>
            </p:cNvPr>
            <p:cNvSpPr txBox="1"/>
            <p:nvPr/>
          </p:nvSpPr>
          <p:spPr>
            <a:xfrm>
              <a:off x="683680" y="414380"/>
              <a:ext cx="3932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证明开具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办理事项清单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D38D7321-86F0-44CD-8EB7-D70C7B76B451}"/>
                </a:ext>
              </a:extLst>
            </p:cNvPr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aphicFrame>
        <p:nvGraphicFramePr>
          <p:cNvPr id="16" name="表格 15"/>
          <p:cNvGraphicFramePr/>
          <p:nvPr>
            <p:custDataLst>
              <p:tags r:id="rId1"/>
            </p:custDataLst>
            <p:extLst/>
          </p:nvPr>
        </p:nvGraphicFramePr>
        <p:xfrm>
          <a:off x="737655" y="1220580"/>
          <a:ext cx="10768544" cy="49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7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697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3758"/>
                <a:gridCol w="4525299"/>
              </a:tblGrid>
              <a:tr h="747632"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开具出口退（免）税证明</a:t>
                      </a:r>
                      <a:endParaRPr lang="en-US" altLang="zh-CN" sz="2000" b="1" dirty="0" smtClean="0">
                        <a:solidFill>
                          <a:srgbClr val="44546A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ctr">
                        <a:buNone/>
                      </a:pPr>
                      <a:endParaRPr lang="en-US" altLang="zh-CN" sz="2000" b="1" dirty="0" smtClean="0">
                        <a:solidFill>
                          <a:srgbClr val="44546A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1" dirty="0">
                        <a:solidFill>
                          <a:srgbClr val="0D428E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1" dirty="0">
                        <a:solidFill>
                          <a:srgbClr val="0D428E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708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序号</a:t>
                      </a:r>
                      <a:endParaRPr lang="en-US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业务事项</a:t>
                      </a:r>
                      <a:endParaRPr lang="en-US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序号</a:t>
                      </a:r>
                      <a:endParaRPr lang="en-US" altLang="en-US" sz="1600" b="1" dirty="0" smtClean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业务事项</a:t>
                      </a:r>
                      <a:endParaRPr lang="en-US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代理出口货物证明开具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准予免税购进出口卷烟证明开具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代理进口货物证明开具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出口卷烟已免税证明开具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中标证明通知书开具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出口卷烟免税核销申请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出口货物已补税</a:t>
                      </a:r>
                      <a:r>
                        <a:rPr lang="en-US" altLang="zh-CN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未退税证明开具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11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补办出口退（免）税证明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委托出口货物证明开具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12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作废出口退（免）税证明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来料加工免税证明开具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13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出口货物转内销证明开具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来料加工免税证明核销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1851431" cy="523220"/>
            <a:chOff x="453206" y="414380"/>
            <a:chExt cx="1851431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证明开具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1" y="1040020"/>
            <a:ext cx="11355805" cy="51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1851431" cy="523220"/>
            <a:chOff x="453206" y="414380"/>
            <a:chExt cx="1851431" cy="523220"/>
          </a:xfrm>
        </p:grpSpPr>
        <p:sp>
          <p:nvSpPr>
            <p:cNvPr id="11" name="文本框 10"/>
            <p:cNvSpPr txBox="1"/>
            <p:nvPr/>
          </p:nvSpPr>
          <p:spPr>
            <a:xfrm>
              <a:off x="683680" y="414380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证明开具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05582" y="1023730"/>
            <a:ext cx="508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</a:t>
            </a:r>
            <a:r>
              <a:rPr lang="zh-CN" altLang="en-US" dirty="0" smtClean="0"/>
              <a:t>→证明开具→开具出口退（免）税证明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2" y="1393062"/>
            <a:ext cx="10811058" cy="50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1851431" cy="523220"/>
            <a:chOff x="453206" y="414380"/>
            <a:chExt cx="1851431" cy="523220"/>
          </a:xfrm>
        </p:grpSpPr>
        <p:sp>
          <p:nvSpPr>
            <p:cNvPr id="11" name="文本框 10"/>
            <p:cNvSpPr txBox="1"/>
            <p:nvPr/>
          </p:nvSpPr>
          <p:spPr>
            <a:xfrm>
              <a:off x="683680" y="414380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证明开具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05582" y="1023730"/>
            <a:ext cx="508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</a:t>
            </a:r>
            <a:r>
              <a:rPr lang="zh-CN" altLang="en-US" dirty="0" smtClean="0"/>
              <a:t>→证明开具→开具出口退（免）税证明</a:t>
            </a:r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93062"/>
            <a:ext cx="11566460" cy="500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7205460" cy="523220"/>
            <a:chOff x="453206" y="414380"/>
            <a:chExt cx="7205460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6974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证明开具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出口货物已补税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/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未退税证明申请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明细数据采集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304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明细数据采集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可以新建进行数据采集。</a:t>
            </a:r>
            <a:endParaRPr lang="en-US" altLang="zh-CN" sz="1600" dirty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4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6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7205460" cy="523220"/>
            <a:chOff x="453206" y="414380"/>
            <a:chExt cx="7205460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6974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证明开具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出口货物已补税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/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未退税证明申请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证明申请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809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证明申请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数据采集完成后，点击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第二步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退税申报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。</a:t>
            </a: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4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7205460" cy="523220"/>
            <a:chOff x="453206" y="414380"/>
            <a:chExt cx="7205460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6974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证明开具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出口货物已补税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/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未退税证明申请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证明申请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055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生成申报数据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点击“生成申报数据”按钮，输入正确的所属期和批次，点击“确认”按钮，可生成申报数据</a:t>
            </a:r>
            <a:endParaRPr lang="zh-CN" altLang="en-US" sz="1600" dirty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80450"/>
            <a:ext cx="8174903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2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7205460" cy="523220"/>
            <a:chOff x="453206" y="414380"/>
            <a:chExt cx="7205460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6974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证明开具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出口货物已补税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/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未退税证明申请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证明申请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809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申报明细查看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数据生成成功后，可点击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申报明细查看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按钮查询该笔申报数据。</a:t>
            </a: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3750"/>
            <a:ext cx="817490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7205460" cy="523220"/>
            <a:chOff x="453206" y="414380"/>
            <a:chExt cx="7205460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6974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证明开具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出口货物已补税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/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未退税证明申请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证明申请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2.3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数据自检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勾选数据，点击“数据自检”按钮。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自检排位状态显示为“自检成功”</a:t>
            </a: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3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7205460" cy="523220"/>
            <a:chOff x="453206" y="414380"/>
            <a:chExt cx="7205460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6974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证明开具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出口货物已补税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/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未退税证明申请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证明申请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548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2.4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撤销申报数据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若自检显示有不可调过的疑点，根据疑点提示的内容，需要撤销数据对数据进行修改。勾选数据，点击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撤销申报数据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按钮，点击确认就可以撤销数据成功。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610139"/>
            <a:ext cx="6811617" cy="5247861"/>
          </a:xfrm>
          <a:prstGeom prst="rect">
            <a:avLst/>
          </a:prstGeom>
          <a:blipFill>
            <a:blip r:embed="rId2" cstate="screen">
              <a:alphaModFix amt="58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2377937" y="3460060"/>
            <a:ext cx="9528313" cy="3140765"/>
          </a:xfrm>
          <a:prstGeom prst="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5895598" y="4429111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b="1">
                <a:solidFill>
                  <a:srgbClr val="F89E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免退税</a:t>
            </a:r>
            <a:endParaRPr kumimoji="1" lang="zh-CN" altLang="en-US" sz="40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1766769" y="2596807"/>
            <a:ext cx="106952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dirty="0">
                <a:solidFill>
                  <a:schemeClr val="bg1"/>
                </a:solidFill>
                <a:latin typeface="Arial Black" panose="020B0A04020102020204"/>
              </a:rPr>
              <a:t>“</a:t>
            </a:r>
            <a:endParaRPr kumimoji="1" lang="zh-CN" altLang="en-US" sz="13800" dirty="0">
              <a:solidFill>
                <a:schemeClr val="bg1"/>
              </a:solidFill>
              <a:latin typeface="Arial Black" panose="020B0A04020102020204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19" name="文本框 18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28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7205460" cy="523220"/>
            <a:chOff x="453206" y="414380"/>
            <a:chExt cx="7205460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6974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证明开具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出口货物已补税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/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未退税证明申请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证明申请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055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2.5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正式申报数据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kern="0" dirty="0" smtClean="0">
                <a:solidFill>
                  <a:srgbClr val="3C3C3C"/>
                </a:solidFill>
                <a:latin typeface="+mn-ea"/>
              </a:rPr>
              <a:t>自检后，在没有疑点或者没有不可挑过疑点的情况下，点击“证明申请”，可以将数据转为正式申报。</a:t>
            </a:r>
            <a:endParaRPr lang="en-US" altLang="zh-CN" sz="1600" kern="0" dirty="0" smtClean="0">
              <a:solidFill>
                <a:srgbClr val="3C3C3C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097" y="901760"/>
            <a:ext cx="8174903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7205460" cy="523220"/>
            <a:chOff x="453206" y="414380"/>
            <a:chExt cx="7205460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6974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证明开具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出口货物已补税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/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未退税证明申请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证明申请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302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2.6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打印报表下载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勾选数据，点击“打印报表下载”按钮，将报表保存至本地电脑后，进行表单打印，支持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EXCEL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和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PDF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两种文件方式下载。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75622"/>
            <a:ext cx="8174903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7205460" cy="523220"/>
            <a:chOff x="453206" y="414380"/>
            <a:chExt cx="7205460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6974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证明开具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出口货物已补税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/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未退税证明申请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申报结果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查询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</a:t>
            </a:r>
            <a:r>
              <a:rPr lang="en-US" altLang="zh-CN" sz="1600" dirty="0">
                <a:solidFill>
                  <a:srgbClr val="FA6E00"/>
                </a:solidFill>
                <a:latin typeface="+mn-ea"/>
              </a:rPr>
              <a:t>.</a:t>
            </a:r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申报结果查询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正式申报后，点击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第三步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申报结果查询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查看数据正式申报后的审核状态。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在历史申报结果查询中可以查询到所有已经正式申报过的数据。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1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9"/>
          <p:cNvGrpSpPr/>
          <p:nvPr/>
        </p:nvGrpSpPr>
        <p:grpSpPr>
          <a:xfrm>
            <a:off x="996635" y="1845877"/>
            <a:ext cx="3600000" cy="3600000"/>
            <a:chOff x="849666" y="1269514"/>
            <a:chExt cx="4597624" cy="4751774"/>
          </a:xfrm>
        </p:grpSpPr>
        <p:sp>
          <p:nvSpPr>
            <p:cNvPr id="35" name="Arc 5"/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20230496"/>
                <a:gd name="adj2" fmla="val 21370915"/>
              </a:avLst>
            </a:prstGeom>
            <a:noFill/>
            <a:ln w="28575" cap="rnd" cmpd="sng" algn="ctr">
              <a:solidFill>
                <a:srgbClr val="44546A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Arc 6"/>
            <p:cNvSpPr/>
            <p:nvPr/>
          </p:nvSpPr>
          <p:spPr>
            <a:xfrm>
              <a:off x="859426" y="1433424"/>
              <a:ext cx="4587864" cy="4587864"/>
            </a:xfrm>
            <a:prstGeom prst="arc">
              <a:avLst>
                <a:gd name="adj1" fmla="val 43325"/>
                <a:gd name="adj2" fmla="val 3696807"/>
              </a:avLst>
            </a:prstGeom>
            <a:noFill/>
            <a:ln w="28575" cap="rnd" cmpd="sng" algn="ctr">
              <a:solidFill>
                <a:srgbClr val="FF9900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Oval 7"/>
            <p:cNvSpPr/>
            <p:nvPr/>
          </p:nvSpPr>
          <p:spPr>
            <a:xfrm>
              <a:off x="1155689" y="1729688"/>
              <a:ext cx="3995334" cy="3995334"/>
            </a:xfrm>
            <a:prstGeom prst="ellipse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Oval 8"/>
            <p:cNvSpPr/>
            <p:nvPr/>
          </p:nvSpPr>
          <p:spPr>
            <a:xfrm>
              <a:off x="1511761" y="2085760"/>
              <a:ext cx="3283189" cy="3283189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Oval 9"/>
            <p:cNvSpPr/>
            <p:nvPr/>
          </p:nvSpPr>
          <p:spPr>
            <a:xfrm>
              <a:off x="1871473" y="2445471"/>
              <a:ext cx="2563766" cy="2563767"/>
            </a:xfrm>
            <a:prstGeom prst="ellipse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Oval 10"/>
            <p:cNvSpPr/>
            <p:nvPr/>
          </p:nvSpPr>
          <p:spPr>
            <a:xfrm>
              <a:off x="2172453" y="2759926"/>
              <a:ext cx="1934857" cy="1934857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Oval 11"/>
            <p:cNvSpPr/>
            <p:nvPr/>
          </p:nvSpPr>
          <p:spPr>
            <a:xfrm>
              <a:off x="2437092" y="3024566"/>
              <a:ext cx="1405578" cy="1405578"/>
            </a:xfrm>
            <a:prstGeom prst="ellipse">
              <a:avLst/>
            </a:prstGeom>
            <a:solidFill>
              <a:srgbClr val="F89E1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Oval 12"/>
            <p:cNvSpPr/>
            <p:nvPr/>
          </p:nvSpPr>
          <p:spPr>
            <a:xfrm>
              <a:off x="2665468" y="3252941"/>
              <a:ext cx="948827" cy="948827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Oval 13"/>
            <p:cNvSpPr/>
            <p:nvPr/>
          </p:nvSpPr>
          <p:spPr>
            <a:xfrm>
              <a:off x="2899637" y="3487111"/>
              <a:ext cx="480488" cy="480488"/>
            </a:xfrm>
            <a:prstGeom prst="ellipse">
              <a:avLst/>
            </a:prstGeom>
            <a:solidFill>
              <a:srgbClr val="2237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44" name="Group 14"/>
            <p:cNvGrpSpPr/>
            <p:nvPr/>
          </p:nvGrpSpPr>
          <p:grpSpPr>
            <a:xfrm rot="18972328" flipH="1">
              <a:off x="1710884" y="1269514"/>
              <a:ext cx="907690" cy="2899257"/>
              <a:chOff x="943993" y="1899821"/>
              <a:chExt cx="584445" cy="1866782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46" name="Freeform: Shape 15"/>
              <p:cNvSpPr/>
              <p:nvPr/>
            </p:nvSpPr>
            <p:spPr>
              <a:xfrm>
                <a:off x="1186649" y="1973314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22374C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7" name="Freeform: Shape 16"/>
              <p:cNvSpPr/>
              <p:nvPr/>
            </p:nvSpPr>
            <p:spPr>
              <a:xfrm flipH="1">
                <a:off x="1231038" y="1973313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44546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8" name="Parallelogram 17"/>
              <p:cNvSpPr/>
              <p:nvPr/>
            </p:nvSpPr>
            <p:spPr>
              <a:xfrm rot="16200000" flipV="1">
                <a:off x="1159899" y="1993153"/>
                <a:ext cx="461872" cy="275207"/>
              </a:xfrm>
              <a:prstGeom prst="parallelogram">
                <a:avLst>
                  <a:gd name="adj" fmla="val 57754"/>
                </a:avLst>
              </a:prstGeom>
              <a:solidFill>
                <a:srgbClr val="44546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9" name="Parallelogram 18"/>
              <p:cNvSpPr/>
              <p:nvPr/>
            </p:nvSpPr>
            <p:spPr>
              <a:xfrm rot="5400000" flipH="1" flipV="1">
                <a:off x="834385" y="2009429"/>
                <a:ext cx="461872" cy="242655"/>
              </a:xfrm>
              <a:prstGeom prst="parallelogram">
                <a:avLst>
                  <a:gd name="adj" fmla="val 65071"/>
                </a:avLst>
              </a:prstGeom>
              <a:solidFill>
                <a:srgbClr val="22374C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45" name="Arc 19"/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19067119"/>
                <a:gd name="adj2" fmla="val 19881577"/>
              </a:avLst>
            </a:prstGeom>
            <a:noFill/>
            <a:ln w="28575" cap="rnd" cmpd="sng" algn="ctr">
              <a:solidFill>
                <a:srgbClr val="FF9900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53" name="Group 23"/>
          <p:cNvGrpSpPr/>
          <p:nvPr/>
        </p:nvGrpSpPr>
        <p:grpSpPr>
          <a:xfrm>
            <a:off x="5547785" y="3281271"/>
            <a:ext cx="508431" cy="510108"/>
            <a:chOff x="1567461" y="2198935"/>
            <a:chExt cx="481013" cy="482600"/>
          </a:xfrm>
          <a:solidFill>
            <a:srgbClr val="FF9900"/>
          </a:solidFill>
        </p:grpSpPr>
        <p:sp>
          <p:nvSpPr>
            <p:cNvPr id="54" name="Freeform: Shape 24"/>
            <p:cNvSpPr>
              <a:spLocks/>
            </p:cNvSpPr>
            <p:nvPr/>
          </p:nvSpPr>
          <p:spPr bwMode="auto">
            <a:xfrm>
              <a:off x="1567461" y="2198935"/>
              <a:ext cx="481013" cy="482600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2 h 128"/>
                <a:gd name="T18" fmla="*/ 15 w 128"/>
                <a:gd name="T19" fmla="*/ 22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2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8 w 128"/>
                <a:gd name="T37" fmla="*/ 128 h 128"/>
                <a:gd name="T38" fmla="*/ 77 w 128"/>
                <a:gd name="T39" fmla="*/ 121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1 w 128"/>
                <a:gd name="T49" fmla="*/ 77 h 128"/>
                <a:gd name="T50" fmla="*/ 128 w 128"/>
                <a:gd name="T51" fmla="*/ 58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0 h 128"/>
                <a:gd name="T60" fmla="*/ 81 w 128"/>
                <a:gd name="T61" fmla="*/ 100 h 128"/>
                <a:gd name="T62" fmla="*/ 72 w 128"/>
                <a:gd name="T63" fmla="*/ 108 h 128"/>
                <a:gd name="T64" fmla="*/ 58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6 h 128"/>
                <a:gd name="T82" fmla="*/ 20 w 128"/>
                <a:gd name="T83" fmla="*/ 28 h 128"/>
                <a:gd name="T84" fmla="*/ 39 w 128"/>
                <a:gd name="T85" fmla="*/ 27 h 128"/>
                <a:gd name="T86" fmla="*/ 46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0 h 128"/>
                <a:gd name="T98" fmla="*/ 100 w 128"/>
                <a:gd name="T99" fmla="*/ 39 h 128"/>
                <a:gd name="T100" fmla="*/ 102 w 128"/>
                <a:gd name="T101" fmla="*/ 51 h 128"/>
                <a:gd name="T102" fmla="*/ 120 w 128"/>
                <a:gd name="T103" fmla="*/ 58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1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29"/>
                    <a:pt x="116" y="25"/>
                    <a:pt x="113" y="22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2"/>
                    <a:pt x="100" y="12"/>
                  </a:cubicBezTo>
                  <a:cubicBezTo>
                    <a:pt x="98" y="12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1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6" y="3"/>
                    <a:pt x="73" y="0"/>
                    <a:pt x="6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2"/>
                    <a:pt x="28" y="12"/>
                  </a:cubicBezTo>
                  <a:cubicBezTo>
                    <a:pt x="26" y="12"/>
                    <a:pt x="24" y="13"/>
                    <a:pt x="22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2" y="25"/>
                    <a:pt x="12" y="29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6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1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2" y="113"/>
                    <a:pt x="22" y="113"/>
                    <a:pt x="22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1" y="125"/>
                    <a:pt x="55" y="128"/>
                    <a:pt x="58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6" y="125"/>
                    <a:pt x="77" y="121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1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1"/>
                    <a:pt x="109" y="80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5" y="76"/>
                    <a:pt x="128" y="73"/>
                    <a:pt x="128" y="69"/>
                  </a:cubicBezTo>
                  <a:cubicBezTo>
                    <a:pt x="128" y="58"/>
                    <a:pt x="128" y="58"/>
                    <a:pt x="128" y="58"/>
                  </a:cubicBezTo>
                  <a:cubicBezTo>
                    <a:pt x="128" y="55"/>
                    <a:pt x="125" y="51"/>
                    <a:pt x="121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8"/>
                    <a:pt x="101" y="80"/>
                    <a:pt x="100" y="81"/>
                  </a:cubicBezTo>
                  <a:cubicBezTo>
                    <a:pt x="99" y="84"/>
                    <a:pt x="99" y="87"/>
                    <a:pt x="100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8" y="99"/>
                    <a:pt x="86" y="99"/>
                    <a:pt x="85" y="99"/>
                  </a:cubicBezTo>
                  <a:cubicBezTo>
                    <a:pt x="84" y="99"/>
                    <a:pt x="82" y="99"/>
                    <a:pt x="81" y="100"/>
                  </a:cubicBezTo>
                  <a:cubicBezTo>
                    <a:pt x="80" y="101"/>
                    <a:pt x="78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5" y="105"/>
                    <a:pt x="53" y="103"/>
                    <a:pt x="51" y="102"/>
                  </a:cubicBezTo>
                  <a:cubicBezTo>
                    <a:pt x="49" y="101"/>
                    <a:pt x="48" y="101"/>
                    <a:pt x="46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1" y="99"/>
                    <a:pt x="40" y="99"/>
                    <a:pt x="39" y="100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8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5"/>
                    <a:pt x="25" y="53"/>
                    <a:pt x="26" y="51"/>
                  </a:cubicBezTo>
                  <a:cubicBezTo>
                    <a:pt x="27" y="49"/>
                    <a:pt x="27" y="48"/>
                    <a:pt x="28" y="46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1" y="29"/>
                    <a:pt x="43" y="29"/>
                  </a:cubicBezTo>
                  <a:cubicBezTo>
                    <a:pt x="44" y="29"/>
                    <a:pt x="45" y="28"/>
                    <a:pt x="46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3" y="25"/>
                    <a:pt x="55" y="23"/>
                    <a:pt x="56" y="20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8" y="27"/>
                    <a:pt x="80" y="27"/>
                    <a:pt x="81" y="28"/>
                  </a:cubicBezTo>
                  <a:cubicBezTo>
                    <a:pt x="82" y="28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99" y="41"/>
                    <a:pt x="99" y="44"/>
                    <a:pt x="100" y="46"/>
                  </a:cubicBezTo>
                  <a:cubicBezTo>
                    <a:pt x="100" y="48"/>
                    <a:pt x="101" y="49"/>
                    <a:pt x="102" y="51"/>
                  </a:cubicBezTo>
                  <a:cubicBezTo>
                    <a:pt x="103" y="53"/>
                    <a:pt x="105" y="55"/>
                    <a:pt x="108" y="56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55" name="Freeform: Shape 25"/>
            <p:cNvSpPr>
              <a:spLocks/>
            </p:cNvSpPr>
            <p:nvPr/>
          </p:nvSpPr>
          <p:spPr bwMode="auto">
            <a:xfrm>
              <a:off x="1702398" y="2335460"/>
              <a:ext cx="209550" cy="211137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2 h 56"/>
                <a:gd name="T12" fmla="*/ 3 w 56"/>
                <a:gd name="T13" fmla="*/ 28 h 56"/>
                <a:gd name="T14" fmla="*/ 28 w 56"/>
                <a:gd name="T15" fmla="*/ 3 h 56"/>
                <a:gd name="T16" fmla="*/ 52 w 56"/>
                <a:gd name="T17" fmla="*/ 28 h 56"/>
                <a:gd name="T18" fmla="*/ 28 w 56"/>
                <a:gd name="T19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2" y="0"/>
                    <a:pt x="0" y="12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  <a:close/>
                  <a:moveTo>
                    <a:pt x="28" y="52"/>
                  </a:moveTo>
                  <a:cubicBezTo>
                    <a:pt x="14" y="52"/>
                    <a:pt x="3" y="41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41" y="3"/>
                    <a:pt x="52" y="14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56" name="Freeform: Shape 26"/>
            <p:cNvSpPr>
              <a:spLocks/>
            </p:cNvSpPr>
            <p:nvPr/>
          </p:nvSpPr>
          <p:spPr bwMode="auto">
            <a:xfrm>
              <a:off x="1746848" y="2379910"/>
              <a:ext cx="120650" cy="120650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2" y="4"/>
                    <a:pt x="28" y="9"/>
                    <a:pt x="28" y="16"/>
                  </a:cubicBezTo>
                  <a:cubicBezTo>
                    <a:pt x="28" y="23"/>
                    <a:pt x="22" y="28"/>
                    <a:pt x="1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340235" y="3186487"/>
            <a:ext cx="3785768" cy="1316423"/>
            <a:chOff x="6302885" y="1678126"/>
            <a:chExt cx="3785768" cy="868515"/>
          </a:xfrm>
        </p:grpSpPr>
        <p:sp>
          <p:nvSpPr>
            <p:cNvPr id="72" name="矩形 71"/>
            <p:cNvSpPr/>
            <p:nvPr/>
          </p:nvSpPr>
          <p:spPr>
            <a:xfrm>
              <a:off x="6302885" y="2030750"/>
              <a:ext cx="3785768" cy="51589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提供可办理出口退税发票信息查询业务功能。</a:t>
              </a:r>
            </a:p>
          </p:txBody>
        </p:sp>
        <p:sp>
          <p:nvSpPr>
            <p:cNvPr id="73" name="矩形 72"/>
            <p:cNvSpPr/>
            <p:nvPr/>
          </p:nvSpPr>
          <p:spPr>
            <a:xfrm>
              <a:off x="6302885" y="1678126"/>
              <a:ext cx="2677156" cy="40205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 dirty="0" smtClean="0">
                  <a:solidFill>
                    <a:srgbClr val="FF9900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发票信息查询</a:t>
              </a:r>
              <a:endParaRPr lang="zh-CN" altLang="en-US" sz="2800" b="1" dirty="0">
                <a:solidFill>
                  <a:srgbClr val="FF9900"/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405581" y="357230"/>
            <a:ext cx="2569576" cy="523220"/>
            <a:chOff x="453206" y="414380"/>
            <a:chExt cx="2569576" cy="523220"/>
          </a:xfrm>
        </p:grpSpPr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xmlns="" id="{93EC4EBA-3DA5-48DD-9749-919897D03C35}"/>
                </a:ext>
              </a:extLst>
            </p:cNvPr>
            <p:cNvSpPr txBox="1"/>
            <p:nvPr/>
          </p:nvSpPr>
          <p:spPr>
            <a:xfrm>
              <a:off x="683680" y="41438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业务事项清单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xmlns="" id="{D38D7321-86F0-44CD-8EB7-D70C7B76B451}"/>
                </a:ext>
              </a:extLst>
            </p:cNvPr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74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93EC4EBA-3DA5-48DD-9749-919897D03C35}"/>
                </a:ext>
              </a:extLst>
            </p:cNvPr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发票信息查询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办理事项清单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D38D7321-86F0-44CD-8EB7-D70C7B76B451}"/>
                </a:ext>
              </a:extLst>
            </p:cNvPr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aphicFrame>
        <p:nvGraphicFramePr>
          <p:cNvPr id="7" name="表格 6"/>
          <p:cNvGraphicFramePr/>
          <p:nvPr>
            <p:custDataLst>
              <p:tags r:id="rId1"/>
            </p:custDataLst>
            <p:extLst/>
          </p:nvPr>
        </p:nvGraphicFramePr>
        <p:xfrm>
          <a:off x="978955" y="1626980"/>
          <a:ext cx="10552645" cy="4307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02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2447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发票信息查询</a:t>
                      </a:r>
                      <a:endParaRPr lang="en-US" altLang="zh-CN" sz="2000" b="1" dirty="0" smtClean="0">
                        <a:solidFill>
                          <a:srgbClr val="44546A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ctr">
                        <a:buNone/>
                      </a:pPr>
                      <a:endParaRPr lang="en-US" altLang="zh-CN" sz="2000" b="1" dirty="0" smtClean="0">
                        <a:solidFill>
                          <a:srgbClr val="44546A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3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序号</a:t>
                      </a:r>
                      <a:endParaRPr lang="en-US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业务事项</a:t>
                      </a:r>
                      <a:endParaRPr lang="en-US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可办理出口退税发票信息查询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81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05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2569576" cy="523220"/>
            <a:chOff x="453206" y="414380"/>
            <a:chExt cx="2569576" cy="523220"/>
          </a:xfrm>
        </p:grpSpPr>
        <p:sp>
          <p:nvSpPr>
            <p:cNvPr id="11" name="文本框 10"/>
            <p:cNvSpPr txBox="1"/>
            <p:nvPr/>
          </p:nvSpPr>
          <p:spPr>
            <a:xfrm>
              <a:off x="683680" y="41438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发票信息查询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05583" y="1023730"/>
            <a:ext cx="619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要</a:t>
            </a:r>
            <a:r>
              <a:rPr lang="zh-CN" altLang="en-US" dirty="0"/>
              <a:t>查询</a:t>
            </a:r>
            <a:r>
              <a:rPr lang="zh-CN" altLang="en-US" dirty="0" smtClean="0"/>
              <a:t>→发票信息查询→</a:t>
            </a:r>
            <a:r>
              <a:rPr lang="zh-CN" altLang="en-US" dirty="0"/>
              <a:t>可办理出口退税发票信息查询</a:t>
            </a:r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0" y="1393062"/>
            <a:ext cx="10963459" cy="485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2569576" cy="523220"/>
            <a:chOff x="453206" y="414380"/>
            <a:chExt cx="2569576" cy="523220"/>
          </a:xfrm>
        </p:grpSpPr>
        <p:sp>
          <p:nvSpPr>
            <p:cNvPr id="11" name="文本框 10"/>
            <p:cNvSpPr txBox="1"/>
            <p:nvPr/>
          </p:nvSpPr>
          <p:spPr>
            <a:xfrm>
              <a:off x="683680" y="41438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发票信息查询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05583" y="1023730"/>
            <a:ext cx="619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要</a:t>
            </a:r>
            <a:r>
              <a:rPr lang="zh-CN" altLang="en-US" dirty="0"/>
              <a:t>查询</a:t>
            </a:r>
            <a:r>
              <a:rPr lang="zh-CN" altLang="en-US" dirty="0" smtClean="0"/>
              <a:t>→发票信息查询→</a:t>
            </a:r>
            <a:r>
              <a:rPr lang="zh-CN" altLang="en-US" dirty="0"/>
              <a:t>可办理出口退税发票信息查询</a:t>
            </a:r>
            <a:endParaRPr lang="en-US" altLang="zh-CN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0" y="1393062"/>
            <a:ext cx="11264803" cy="536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8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9"/>
          <p:cNvGrpSpPr/>
          <p:nvPr/>
        </p:nvGrpSpPr>
        <p:grpSpPr>
          <a:xfrm>
            <a:off x="996635" y="1845877"/>
            <a:ext cx="3600000" cy="3600000"/>
            <a:chOff x="849666" y="1269514"/>
            <a:chExt cx="4597624" cy="4751774"/>
          </a:xfrm>
        </p:grpSpPr>
        <p:sp>
          <p:nvSpPr>
            <p:cNvPr id="35" name="Arc 5"/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20230496"/>
                <a:gd name="adj2" fmla="val 21370915"/>
              </a:avLst>
            </a:prstGeom>
            <a:noFill/>
            <a:ln w="28575" cap="rnd" cmpd="sng" algn="ctr">
              <a:solidFill>
                <a:srgbClr val="44546A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Arc 6"/>
            <p:cNvSpPr/>
            <p:nvPr/>
          </p:nvSpPr>
          <p:spPr>
            <a:xfrm>
              <a:off x="859426" y="1433424"/>
              <a:ext cx="4587864" cy="4587864"/>
            </a:xfrm>
            <a:prstGeom prst="arc">
              <a:avLst>
                <a:gd name="adj1" fmla="val 43325"/>
                <a:gd name="adj2" fmla="val 3696807"/>
              </a:avLst>
            </a:prstGeom>
            <a:noFill/>
            <a:ln w="28575" cap="rnd" cmpd="sng" algn="ctr">
              <a:solidFill>
                <a:srgbClr val="FF9900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Oval 7"/>
            <p:cNvSpPr/>
            <p:nvPr/>
          </p:nvSpPr>
          <p:spPr>
            <a:xfrm>
              <a:off x="1155689" y="1729688"/>
              <a:ext cx="3995334" cy="3995334"/>
            </a:xfrm>
            <a:prstGeom prst="ellipse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Oval 8"/>
            <p:cNvSpPr/>
            <p:nvPr/>
          </p:nvSpPr>
          <p:spPr>
            <a:xfrm>
              <a:off x="1511761" y="2085760"/>
              <a:ext cx="3283189" cy="3283189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Oval 9"/>
            <p:cNvSpPr/>
            <p:nvPr/>
          </p:nvSpPr>
          <p:spPr>
            <a:xfrm>
              <a:off x="1871473" y="2445471"/>
              <a:ext cx="2563766" cy="2563767"/>
            </a:xfrm>
            <a:prstGeom prst="ellipse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Oval 10"/>
            <p:cNvSpPr/>
            <p:nvPr/>
          </p:nvSpPr>
          <p:spPr>
            <a:xfrm>
              <a:off x="2172453" y="2759926"/>
              <a:ext cx="1934857" cy="1934857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Oval 11"/>
            <p:cNvSpPr/>
            <p:nvPr/>
          </p:nvSpPr>
          <p:spPr>
            <a:xfrm>
              <a:off x="2437092" y="3024566"/>
              <a:ext cx="1405578" cy="1405578"/>
            </a:xfrm>
            <a:prstGeom prst="ellipse">
              <a:avLst/>
            </a:prstGeom>
            <a:solidFill>
              <a:srgbClr val="F89E1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Oval 12"/>
            <p:cNvSpPr/>
            <p:nvPr/>
          </p:nvSpPr>
          <p:spPr>
            <a:xfrm>
              <a:off x="2665468" y="3252941"/>
              <a:ext cx="948827" cy="948827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Oval 13"/>
            <p:cNvSpPr/>
            <p:nvPr/>
          </p:nvSpPr>
          <p:spPr>
            <a:xfrm>
              <a:off x="2899637" y="3487111"/>
              <a:ext cx="480488" cy="480488"/>
            </a:xfrm>
            <a:prstGeom prst="ellipse">
              <a:avLst/>
            </a:prstGeom>
            <a:solidFill>
              <a:srgbClr val="2237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44" name="Group 14"/>
            <p:cNvGrpSpPr/>
            <p:nvPr/>
          </p:nvGrpSpPr>
          <p:grpSpPr>
            <a:xfrm rot="18972328" flipH="1">
              <a:off x="1710884" y="1269514"/>
              <a:ext cx="907690" cy="2899257"/>
              <a:chOff x="943993" y="1899821"/>
              <a:chExt cx="584445" cy="1866782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46" name="Freeform: Shape 15"/>
              <p:cNvSpPr/>
              <p:nvPr/>
            </p:nvSpPr>
            <p:spPr>
              <a:xfrm>
                <a:off x="1186649" y="1973314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22374C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7" name="Freeform: Shape 16"/>
              <p:cNvSpPr/>
              <p:nvPr/>
            </p:nvSpPr>
            <p:spPr>
              <a:xfrm flipH="1">
                <a:off x="1231038" y="1973313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44546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8" name="Parallelogram 17"/>
              <p:cNvSpPr/>
              <p:nvPr/>
            </p:nvSpPr>
            <p:spPr>
              <a:xfrm rot="16200000" flipV="1">
                <a:off x="1159899" y="1993153"/>
                <a:ext cx="461872" cy="275207"/>
              </a:xfrm>
              <a:prstGeom prst="parallelogram">
                <a:avLst>
                  <a:gd name="adj" fmla="val 57754"/>
                </a:avLst>
              </a:prstGeom>
              <a:solidFill>
                <a:srgbClr val="44546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9" name="Parallelogram 18"/>
              <p:cNvSpPr/>
              <p:nvPr/>
            </p:nvSpPr>
            <p:spPr>
              <a:xfrm rot="5400000" flipH="1" flipV="1">
                <a:off x="834385" y="2009429"/>
                <a:ext cx="461872" cy="242655"/>
              </a:xfrm>
              <a:prstGeom prst="parallelogram">
                <a:avLst>
                  <a:gd name="adj" fmla="val 65071"/>
                </a:avLst>
              </a:prstGeom>
              <a:solidFill>
                <a:srgbClr val="22374C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45" name="Arc 19"/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19067119"/>
                <a:gd name="adj2" fmla="val 19881577"/>
              </a:avLst>
            </a:prstGeom>
            <a:noFill/>
            <a:ln w="28575" cap="rnd" cmpd="sng" algn="ctr">
              <a:solidFill>
                <a:srgbClr val="FF9900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50" name="Group 20"/>
          <p:cNvGrpSpPr/>
          <p:nvPr/>
        </p:nvGrpSpPr>
        <p:grpSpPr>
          <a:xfrm>
            <a:off x="5829169" y="3420962"/>
            <a:ext cx="525206" cy="493332"/>
            <a:chOff x="2824761" y="1419473"/>
            <a:chExt cx="496888" cy="466725"/>
          </a:xfrm>
          <a:solidFill>
            <a:srgbClr val="FF9900"/>
          </a:solidFill>
        </p:grpSpPr>
        <p:sp>
          <p:nvSpPr>
            <p:cNvPr id="51" name="Oval 21"/>
            <p:cNvSpPr>
              <a:spLocks/>
            </p:cNvSpPr>
            <p:nvPr/>
          </p:nvSpPr>
          <p:spPr bwMode="auto">
            <a:xfrm>
              <a:off x="3066061" y="167664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52" name="Freeform: Shape 22"/>
            <p:cNvSpPr>
              <a:spLocks/>
            </p:cNvSpPr>
            <p:nvPr/>
          </p:nvSpPr>
          <p:spPr bwMode="auto">
            <a:xfrm>
              <a:off x="2824761" y="1419473"/>
              <a:ext cx="496888" cy="466725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4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6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6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5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7" y="124"/>
                    <a:pt x="116" y="115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7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7"/>
                    <a:pt x="106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3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30"/>
                    <a:pt x="8" y="26"/>
                    <a:pt x="8" y="22"/>
                  </a:cubicBezTo>
                  <a:cubicBezTo>
                    <a:pt x="8" y="15"/>
                    <a:pt x="15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6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5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3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7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4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6" y="88"/>
                    <a:pt x="60" y="83"/>
                    <a:pt x="60" y="76"/>
                  </a:cubicBezTo>
                  <a:cubicBezTo>
                    <a:pt x="60" y="70"/>
                    <a:pt x="66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1" y="64"/>
                    <a:pt x="113" y="63"/>
                    <a:pt x="115" y="61"/>
                  </a:cubicBezTo>
                  <a:cubicBezTo>
                    <a:pt x="115" y="61"/>
                    <a:pt x="116" y="60"/>
                    <a:pt x="116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9" y="63"/>
                    <a:pt x="120" y="67"/>
                    <a:pt x="120" y="72"/>
                  </a:cubicBezTo>
                  <a:cubicBezTo>
                    <a:pt x="120" y="79"/>
                    <a:pt x="118" y="84"/>
                    <a:pt x="11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6621589" y="3315004"/>
            <a:ext cx="3785768" cy="1364132"/>
            <a:chOff x="6302885" y="1678126"/>
            <a:chExt cx="3785768" cy="765237"/>
          </a:xfrm>
        </p:grpSpPr>
        <p:sp>
          <p:nvSpPr>
            <p:cNvPr id="75" name="矩形 74"/>
            <p:cNvSpPr/>
            <p:nvPr/>
          </p:nvSpPr>
          <p:spPr>
            <a:xfrm>
              <a:off x="6302885" y="2030750"/>
              <a:ext cx="3785768" cy="41261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提供</a:t>
              </a: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10</a:t>
              </a: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项出口退税信息查询功能。</a:t>
              </a:r>
            </a:p>
          </p:txBody>
        </p:sp>
        <p:sp>
          <p:nvSpPr>
            <p:cNvPr id="76" name="矩形 75"/>
            <p:cNvSpPr/>
            <p:nvPr/>
          </p:nvSpPr>
          <p:spPr>
            <a:xfrm>
              <a:off x="6302885" y="1678126"/>
              <a:ext cx="3197660" cy="32315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FF9900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出口退税信息查询</a:t>
              </a: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405581" y="357230"/>
            <a:ext cx="2569576" cy="523220"/>
            <a:chOff x="453206" y="414380"/>
            <a:chExt cx="2569576" cy="523220"/>
          </a:xfrm>
        </p:grpSpPr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xmlns="" id="{93EC4EBA-3DA5-48DD-9749-919897D03C35}"/>
                </a:ext>
              </a:extLst>
            </p:cNvPr>
            <p:cNvSpPr txBox="1"/>
            <p:nvPr/>
          </p:nvSpPr>
          <p:spPr>
            <a:xfrm>
              <a:off x="683680" y="41438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业务事项清单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xmlns="" id="{D38D7321-86F0-44CD-8EB7-D70C7B76B451}"/>
                </a:ext>
              </a:extLst>
            </p:cNvPr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886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5599251" cy="523220"/>
            <a:chOff x="453206" y="414380"/>
            <a:chExt cx="5599251" cy="52322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93EC4EBA-3DA5-48DD-9749-919897D03C35}"/>
                </a:ext>
              </a:extLst>
            </p:cNvPr>
            <p:cNvSpPr txBox="1"/>
            <p:nvPr/>
          </p:nvSpPr>
          <p:spPr>
            <a:xfrm>
              <a:off x="683680" y="414380"/>
              <a:ext cx="53687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出口退税信息查询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办理事项清单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D38D7321-86F0-44CD-8EB7-D70C7B76B451}"/>
                </a:ext>
              </a:extLst>
            </p:cNvPr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aphicFrame>
        <p:nvGraphicFramePr>
          <p:cNvPr id="16" name="表格 15"/>
          <p:cNvGraphicFramePr/>
          <p:nvPr>
            <p:custDataLst>
              <p:tags r:id="rId1"/>
            </p:custDataLst>
            <p:extLst/>
          </p:nvPr>
        </p:nvGraphicFramePr>
        <p:xfrm>
          <a:off x="737655" y="1906380"/>
          <a:ext cx="10768544" cy="3888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7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697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3758"/>
                <a:gridCol w="4525299"/>
              </a:tblGrid>
              <a:tr h="747632"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出口退税信息查询</a:t>
                      </a:r>
                      <a:endParaRPr lang="en-US" altLang="zh-CN" sz="2000" b="1" dirty="0" smtClean="0">
                        <a:solidFill>
                          <a:srgbClr val="44546A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indent="0" algn="ctr">
                        <a:buNone/>
                      </a:pPr>
                      <a:endParaRPr lang="en-US" altLang="zh-CN" sz="2000" b="1" dirty="0" smtClean="0">
                        <a:solidFill>
                          <a:srgbClr val="44546A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1" dirty="0">
                        <a:solidFill>
                          <a:srgbClr val="0D428E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1" dirty="0">
                        <a:solidFill>
                          <a:srgbClr val="0D428E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708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序号</a:t>
                      </a:r>
                      <a:endParaRPr lang="en-US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业务事项</a:t>
                      </a:r>
                      <a:endParaRPr lang="en-US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序号</a:t>
                      </a:r>
                      <a:endParaRPr lang="en-US" altLang="en-US" sz="1600" b="1" dirty="0" smtClean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业务事项</a:t>
                      </a:r>
                      <a:endParaRPr lang="en-US" altLang="en-US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企业备案信息查询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电子手册信息查询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委托代办退税备案情况查询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电子账册信息查询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出口退税申报信息查询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退税审核进度查询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报关单信息查询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出口商品退税率查询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68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代理证明信息查询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</a:t>
                      </a:r>
                      <a:endParaRPr lang="en-US" altLang="en-US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免税出口卷烟计划查询</a:t>
                      </a:r>
                      <a:endParaRPr lang="en-US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07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3287721" cy="523220"/>
            <a:chOff x="453206" y="414380"/>
            <a:chExt cx="3287721" cy="52322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93EC4EBA-3DA5-48DD-9749-919897D03C35}"/>
                </a:ext>
              </a:extLst>
            </p:cNvPr>
            <p:cNvSpPr txBox="1"/>
            <p:nvPr/>
          </p:nvSpPr>
          <p:spPr>
            <a:xfrm>
              <a:off x="683680" y="414380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出口退税信息查询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D38D7321-86F0-44CD-8EB7-D70C7B76B451}"/>
                </a:ext>
              </a:extLst>
            </p:cNvPr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05581" y="998509"/>
            <a:ext cx="619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要</a:t>
            </a:r>
            <a:r>
              <a:rPr lang="zh-CN" altLang="en-US" dirty="0"/>
              <a:t>查询</a:t>
            </a:r>
            <a:r>
              <a:rPr lang="zh-CN" altLang="en-US" dirty="0" smtClean="0"/>
              <a:t>→出口退税信息查询→出口退税申报查询</a:t>
            </a:r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81" y="1485901"/>
            <a:ext cx="11786419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0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6114" y="1272350"/>
            <a:ext cx="12068407" cy="51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15" y="1272349"/>
            <a:ext cx="11541571" cy="51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16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3287721" cy="523220"/>
            <a:chOff x="453206" y="414380"/>
            <a:chExt cx="3287721" cy="52322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93EC4EBA-3DA5-48DD-9749-919897D03C35}"/>
                </a:ext>
              </a:extLst>
            </p:cNvPr>
            <p:cNvSpPr txBox="1"/>
            <p:nvPr/>
          </p:nvSpPr>
          <p:spPr>
            <a:xfrm>
              <a:off x="683680" y="414380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出口退税信息查询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D38D7321-86F0-44CD-8EB7-D70C7B76B451}"/>
                </a:ext>
              </a:extLst>
            </p:cNvPr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05581" y="998509"/>
            <a:ext cx="619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要</a:t>
            </a:r>
            <a:r>
              <a:rPr lang="zh-CN" altLang="en-US" dirty="0"/>
              <a:t>查询</a:t>
            </a:r>
            <a:r>
              <a:rPr lang="zh-CN" altLang="en-US" dirty="0" smtClean="0"/>
              <a:t>→出口退税信息查询→出口退税申报查询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81" y="1485901"/>
            <a:ext cx="11786419" cy="51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 40"/>
          <p:cNvSpPr/>
          <p:nvPr/>
        </p:nvSpPr>
        <p:spPr>
          <a:xfrm>
            <a:off x="4946650" y="1674968"/>
            <a:ext cx="2298700" cy="2060264"/>
          </a:xfrm>
          <a:custGeom>
            <a:avLst/>
            <a:gdLst>
              <a:gd name="connsiteX0" fmla="*/ 0 w 2298700"/>
              <a:gd name="connsiteY0" fmla="*/ 1293498 h 2060264"/>
              <a:gd name="connsiteX1" fmla="*/ 30100 w 2298700"/>
              <a:gd name="connsiteY1" fmla="*/ 1293498 h 2060264"/>
              <a:gd name="connsiteX2" fmla="*/ 30100 w 2298700"/>
              <a:gd name="connsiteY2" fmla="*/ 2030164 h 2060264"/>
              <a:gd name="connsiteX3" fmla="*/ 2268600 w 2298700"/>
              <a:gd name="connsiteY3" fmla="*/ 2030164 h 2060264"/>
              <a:gd name="connsiteX4" fmla="*/ 2268600 w 2298700"/>
              <a:gd name="connsiteY4" fmla="*/ 1293498 h 2060264"/>
              <a:gd name="connsiteX5" fmla="*/ 2298700 w 2298700"/>
              <a:gd name="connsiteY5" fmla="*/ 1293498 h 2060264"/>
              <a:gd name="connsiteX6" fmla="*/ 2298700 w 2298700"/>
              <a:gd name="connsiteY6" fmla="*/ 2060264 h 2060264"/>
              <a:gd name="connsiteX7" fmla="*/ 0 w 2298700"/>
              <a:gd name="connsiteY7" fmla="*/ 2060264 h 2060264"/>
              <a:gd name="connsiteX8" fmla="*/ 0 w 2298700"/>
              <a:gd name="connsiteY8" fmla="*/ 0 h 2060264"/>
              <a:gd name="connsiteX9" fmla="*/ 2298700 w 2298700"/>
              <a:gd name="connsiteY9" fmla="*/ 0 h 2060264"/>
              <a:gd name="connsiteX10" fmla="*/ 2298700 w 2298700"/>
              <a:gd name="connsiteY10" fmla="*/ 498664 h 2060264"/>
              <a:gd name="connsiteX11" fmla="*/ 2268600 w 2298700"/>
              <a:gd name="connsiteY11" fmla="*/ 498664 h 2060264"/>
              <a:gd name="connsiteX12" fmla="*/ 2268600 w 2298700"/>
              <a:gd name="connsiteY12" fmla="*/ 30100 h 2060264"/>
              <a:gd name="connsiteX13" fmla="*/ 30100 w 2298700"/>
              <a:gd name="connsiteY13" fmla="*/ 30100 h 2060264"/>
              <a:gd name="connsiteX14" fmla="*/ 30100 w 2298700"/>
              <a:gd name="connsiteY14" fmla="*/ 498664 h 2060264"/>
              <a:gd name="connsiteX15" fmla="*/ 0 w 2298700"/>
              <a:gd name="connsiteY15" fmla="*/ 498664 h 206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98700" h="2060264">
                <a:moveTo>
                  <a:pt x="0" y="1293498"/>
                </a:moveTo>
                <a:lnTo>
                  <a:pt x="30100" y="1293498"/>
                </a:lnTo>
                <a:lnTo>
                  <a:pt x="30100" y="2030164"/>
                </a:lnTo>
                <a:lnTo>
                  <a:pt x="2268600" y="2030164"/>
                </a:lnTo>
                <a:lnTo>
                  <a:pt x="2268600" y="1293498"/>
                </a:lnTo>
                <a:lnTo>
                  <a:pt x="2298700" y="1293498"/>
                </a:lnTo>
                <a:lnTo>
                  <a:pt x="2298700" y="2060264"/>
                </a:lnTo>
                <a:lnTo>
                  <a:pt x="0" y="2060264"/>
                </a:lnTo>
                <a:close/>
                <a:moveTo>
                  <a:pt x="0" y="0"/>
                </a:moveTo>
                <a:lnTo>
                  <a:pt x="2298700" y="0"/>
                </a:lnTo>
                <a:lnTo>
                  <a:pt x="2298700" y="498664"/>
                </a:lnTo>
                <a:lnTo>
                  <a:pt x="2268600" y="498664"/>
                </a:lnTo>
                <a:lnTo>
                  <a:pt x="2268600" y="30100"/>
                </a:lnTo>
                <a:lnTo>
                  <a:pt x="30100" y="30100"/>
                </a:lnTo>
                <a:lnTo>
                  <a:pt x="30100" y="498664"/>
                </a:lnTo>
                <a:lnTo>
                  <a:pt x="0" y="498664"/>
                </a:lnTo>
                <a:close/>
              </a:path>
            </a:pathLst>
          </a:custGeom>
          <a:solidFill>
            <a:srgbClr val="F89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397622" y="2054385"/>
            <a:ext cx="3396764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inpin heiti" panose="00000500000000000000" pitchFamily="2" charset="-122"/>
              </a:rPr>
              <a:t>PART 02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inpin heiti" panose="00000500000000000000" pitchFamily="2" charset="-122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5727700" y="3164232"/>
            <a:ext cx="736600" cy="0"/>
          </a:xfrm>
          <a:prstGeom prst="line">
            <a:avLst/>
          </a:prstGeom>
          <a:ln w="38100" cap="rnd">
            <a:solidFill>
              <a:srgbClr val="44546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2150269" y="4049936"/>
            <a:ext cx="816739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F89E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离线版出口退（免）税申报</a:t>
            </a:r>
            <a:endParaRPr lang="zh-CN" altLang="en-US" sz="2800" b="1" dirty="0">
              <a:solidFill>
                <a:srgbClr val="F89E1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6317397" cy="523220"/>
            <a:chOff x="453206" y="414380"/>
            <a:chExt cx="6317397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60869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免抵退申报流程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电子税务局选择菜单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0" y="1526540"/>
            <a:ext cx="11298739" cy="51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471948" y="1018829"/>
            <a:ext cx="619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要办税→出口退税管理→出口退（免）税申报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6317397" cy="523220"/>
            <a:chOff x="453206" y="414380"/>
            <a:chExt cx="6317397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60869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免抵退税申报流程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历史数据反馈下载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71948" y="1018829"/>
            <a:ext cx="619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要办税→出口退税管理→出口退（免）税申报</a:t>
            </a:r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526540"/>
            <a:ext cx="11268259" cy="5046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964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6676469" cy="523220"/>
            <a:chOff x="453206" y="414380"/>
            <a:chExt cx="667646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64459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免抵退税申报流程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电子税务局数据自检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71948" y="1018829"/>
            <a:ext cx="619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要办税→出口退税管理→出口退（免）税申报</a:t>
            </a:r>
            <a:endParaRPr lang="en-US" altLang="zh-CN" dirty="0"/>
          </a:p>
        </p:txBody>
      </p:sp>
      <p:pic>
        <p:nvPicPr>
          <p:cNvPr id="8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1" y="1526540"/>
            <a:ext cx="11292776" cy="51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70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6676469" cy="523220"/>
            <a:chOff x="453206" y="414380"/>
            <a:chExt cx="667646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64459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免抵退税申报流程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反馈查看及确认申报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71948" y="1018829"/>
            <a:ext cx="619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要办税→出口退税管理→出口退（免）税申报</a:t>
            </a:r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0" y="1526540"/>
            <a:ext cx="11186979" cy="48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2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6317397" cy="523220"/>
            <a:chOff x="453206" y="414380"/>
            <a:chExt cx="6317397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60869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免退税申报流程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电子税务局选择菜单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71948" y="1018829"/>
            <a:ext cx="619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要办税→出口退税管理→出口退（免）税申报</a:t>
            </a:r>
            <a:endParaRPr lang="en-US" altLang="zh-CN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0" y="1526540"/>
            <a:ext cx="11319059" cy="515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04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免退税申报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流程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历史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数据反馈下载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71948" y="1018829"/>
            <a:ext cx="619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要办税→出口退税管理→出口退（免）税申报</a:t>
            </a:r>
            <a:endParaRPr lang="en-US" altLang="zh-CN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1" y="1526540"/>
            <a:ext cx="11079943" cy="518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23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6317397" cy="523220"/>
            <a:chOff x="453206" y="414380"/>
            <a:chExt cx="6317397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60869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免退税申报流程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增值税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专用发票下载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71948" y="1018829"/>
            <a:ext cx="619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要办税→出口退税管理→出口退（免）税申报</a:t>
            </a:r>
            <a:endParaRPr lang="en-US" altLang="zh-CN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1" y="1388161"/>
            <a:ext cx="11115859" cy="533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80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599251" cy="523220"/>
            <a:chOff x="453206" y="414380"/>
            <a:chExt cx="5599251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3687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免退税申报流程</a:t>
              </a:r>
              <a:r>
                <a:rPr lang="en-US" altLang="zh-CN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自检及确认申报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71948" y="1018829"/>
            <a:ext cx="619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要办税→出口退税管理→出口退（免）税申报</a:t>
            </a:r>
            <a:endParaRPr lang="en-US" altLang="zh-CN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88160"/>
            <a:ext cx="11034579" cy="5307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430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11" name="文本框 10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05581" y="1023730"/>
            <a:ext cx="508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</a:t>
            </a:r>
            <a:r>
              <a:rPr lang="zh-CN" altLang="en-US" dirty="0" smtClean="0"/>
              <a:t>管理→出口退（免）税申报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2" y="1393062"/>
            <a:ext cx="10846532" cy="50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2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证明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申报流程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电子税务局选择菜单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71948" y="1018829"/>
            <a:ext cx="619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要办税→证明开具→开具出口退（免）税证明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88161"/>
            <a:ext cx="11786419" cy="51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958324" cy="523220"/>
            <a:chOff x="453206" y="414380"/>
            <a:chExt cx="5958324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727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备案</a:t>
              </a:r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申报流程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电子税务局选择菜单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71948" y="1018829"/>
            <a:ext cx="642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要办税→出口退税管理→出口退（免）税企业资格信息报告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01" y="1388161"/>
            <a:ext cx="11786419" cy="52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4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5" y="1357797"/>
            <a:ext cx="6457950" cy="3928578"/>
          </a:xfrm>
          <a:custGeom>
            <a:avLst/>
            <a:gdLst>
              <a:gd name="connsiteX0" fmla="*/ 258760 w 6132609"/>
              <a:gd name="connsiteY0" fmla="*/ 0 h 3741440"/>
              <a:gd name="connsiteX1" fmla="*/ 6132609 w 6132609"/>
              <a:gd name="connsiteY1" fmla="*/ 0 h 3741440"/>
              <a:gd name="connsiteX2" fmla="*/ 6132609 w 6132609"/>
              <a:gd name="connsiteY2" fmla="*/ 586186 h 3741440"/>
              <a:gd name="connsiteX3" fmla="*/ 5135581 w 6132609"/>
              <a:gd name="connsiteY3" fmla="*/ 3741440 h 3741440"/>
              <a:gd name="connsiteX4" fmla="*/ 0 w 6132609"/>
              <a:gd name="connsiteY4" fmla="*/ 3741440 h 3741440"/>
              <a:gd name="connsiteX5" fmla="*/ 0 w 6132609"/>
              <a:gd name="connsiteY5" fmla="*/ 818887 h 374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609" h="3741440">
                <a:moveTo>
                  <a:pt x="258760" y="0"/>
                </a:moveTo>
                <a:lnTo>
                  <a:pt x="6132609" y="0"/>
                </a:lnTo>
                <a:lnTo>
                  <a:pt x="6132609" y="586186"/>
                </a:lnTo>
                <a:lnTo>
                  <a:pt x="5135581" y="3741440"/>
                </a:lnTo>
                <a:lnTo>
                  <a:pt x="0" y="3741440"/>
                </a:lnTo>
                <a:lnTo>
                  <a:pt x="0" y="818887"/>
                </a:lnTo>
                <a:close/>
              </a:path>
            </a:pathLst>
          </a:custGeom>
        </p:spPr>
      </p:pic>
      <p:sp>
        <p:nvSpPr>
          <p:cNvPr id="22" name="任意多边形 21"/>
          <p:cNvSpPr/>
          <p:nvPr/>
        </p:nvSpPr>
        <p:spPr>
          <a:xfrm>
            <a:off x="5381625" y="2334339"/>
            <a:ext cx="6810374" cy="2162629"/>
          </a:xfrm>
          <a:custGeom>
            <a:avLst/>
            <a:gdLst>
              <a:gd name="connsiteX0" fmla="*/ 690203 w 6865257"/>
              <a:gd name="connsiteY0" fmla="*/ 0 h 2162629"/>
              <a:gd name="connsiteX1" fmla="*/ 6865257 w 6865257"/>
              <a:gd name="connsiteY1" fmla="*/ 0 h 2162629"/>
              <a:gd name="connsiteX2" fmla="*/ 6865257 w 6865257"/>
              <a:gd name="connsiteY2" fmla="*/ 2162629 h 2162629"/>
              <a:gd name="connsiteX3" fmla="*/ 0 w 6865257"/>
              <a:gd name="connsiteY3" fmla="*/ 2162629 h 216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5257" h="2162629">
                <a:moveTo>
                  <a:pt x="690203" y="0"/>
                </a:moveTo>
                <a:lnTo>
                  <a:pt x="6865257" y="0"/>
                </a:lnTo>
                <a:lnTo>
                  <a:pt x="6865257" y="2162629"/>
                </a:lnTo>
                <a:lnTo>
                  <a:pt x="0" y="2162629"/>
                </a:lnTo>
                <a:close/>
              </a:path>
            </a:pathLst>
          </a:cu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3454400" y="2334340"/>
            <a:ext cx="8737600" cy="2162629"/>
          </a:xfrm>
          <a:custGeom>
            <a:avLst/>
            <a:gdLst>
              <a:gd name="connsiteX0" fmla="*/ 690203 w 8737601"/>
              <a:gd name="connsiteY0" fmla="*/ 0 h 2162629"/>
              <a:gd name="connsiteX1" fmla="*/ 8737601 w 8737601"/>
              <a:gd name="connsiteY1" fmla="*/ 0 h 2162629"/>
              <a:gd name="connsiteX2" fmla="*/ 8737601 w 8737601"/>
              <a:gd name="connsiteY2" fmla="*/ 5658 h 2162629"/>
              <a:gd name="connsiteX3" fmla="*/ 2613346 w 8737601"/>
              <a:gd name="connsiteY3" fmla="*/ 5658 h 2162629"/>
              <a:gd name="connsiteX4" fmla="*/ 1924949 w 8737601"/>
              <a:gd name="connsiteY4" fmla="*/ 2162629 h 2162629"/>
              <a:gd name="connsiteX5" fmla="*/ 0 w 8737601"/>
              <a:gd name="connsiteY5" fmla="*/ 2162629 h 216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37601" h="2162629">
                <a:moveTo>
                  <a:pt x="690203" y="0"/>
                </a:moveTo>
                <a:lnTo>
                  <a:pt x="8737601" y="0"/>
                </a:lnTo>
                <a:lnTo>
                  <a:pt x="8737601" y="5658"/>
                </a:lnTo>
                <a:lnTo>
                  <a:pt x="2613346" y="5658"/>
                </a:lnTo>
                <a:lnTo>
                  <a:pt x="1924949" y="2162629"/>
                </a:lnTo>
                <a:lnTo>
                  <a:pt x="0" y="2162629"/>
                </a:lnTo>
                <a:close/>
              </a:path>
            </a:pathLst>
          </a:custGeom>
          <a:solidFill>
            <a:srgbClr val="44546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6410325" y="2846266"/>
            <a:ext cx="57545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感谢您的观看</a:t>
            </a:r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</a:p>
          <a:p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 FOR WATCHING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904659" y="4921303"/>
            <a:ext cx="24059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申涛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9015314" y="4921303"/>
            <a:ext cx="2405938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任意多边形: 形状 4"/>
          <p:cNvSpPr/>
          <p:nvPr/>
        </p:nvSpPr>
        <p:spPr>
          <a:xfrm flipH="1">
            <a:off x="1473323" y="1678213"/>
            <a:ext cx="2400754" cy="3703411"/>
          </a:xfrm>
          <a:custGeom>
            <a:avLst/>
            <a:gdLst>
              <a:gd name="connsiteX0" fmla="*/ 0 w 2400754"/>
              <a:gd name="connsiteY0" fmla="*/ 0 h 3703411"/>
              <a:gd name="connsiteX1" fmla="*/ 2400754 w 2400754"/>
              <a:gd name="connsiteY1" fmla="*/ 0 h 3703411"/>
              <a:gd name="connsiteX2" fmla="*/ 2400754 w 2400754"/>
              <a:gd name="connsiteY2" fmla="*/ 3703411 h 3703411"/>
              <a:gd name="connsiteX3" fmla="*/ 0 w 2400754"/>
              <a:gd name="connsiteY3" fmla="*/ 3703411 h 3703411"/>
              <a:gd name="connsiteX4" fmla="*/ 0 w 2400754"/>
              <a:gd name="connsiteY4" fmla="*/ 2759982 h 3703411"/>
              <a:gd name="connsiteX5" fmla="*/ 54113 w 2400754"/>
              <a:gd name="connsiteY5" fmla="*/ 2759982 h 3703411"/>
              <a:gd name="connsiteX6" fmla="*/ 54113 w 2400754"/>
              <a:gd name="connsiteY6" fmla="*/ 3649298 h 3703411"/>
              <a:gd name="connsiteX7" fmla="*/ 2346641 w 2400754"/>
              <a:gd name="connsiteY7" fmla="*/ 3649298 h 3703411"/>
              <a:gd name="connsiteX8" fmla="*/ 2346641 w 2400754"/>
              <a:gd name="connsiteY8" fmla="*/ 54113 h 3703411"/>
              <a:gd name="connsiteX9" fmla="*/ 54113 w 2400754"/>
              <a:gd name="connsiteY9" fmla="*/ 54113 h 3703411"/>
              <a:gd name="connsiteX10" fmla="*/ 54113 w 2400754"/>
              <a:gd name="connsiteY10" fmla="*/ 943430 h 3703411"/>
              <a:gd name="connsiteX11" fmla="*/ 0 w 2400754"/>
              <a:gd name="connsiteY11" fmla="*/ 943430 h 370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00754" h="3703411">
                <a:moveTo>
                  <a:pt x="0" y="0"/>
                </a:moveTo>
                <a:lnTo>
                  <a:pt x="2400754" y="0"/>
                </a:lnTo>
                <a:lnTo>
                  <a:pt x="2400754" y="3703411"/>
                </a:lnTo>
                <a:lnTo>
                  <a:pt x="0" y="3703411"/>
                </a:lnTo>
                <a:lnTo>
                  <a:pt x="0" y="2759982"/>
                </a:lnTo>
                <a:lnTo>
                  <a:pt x="54113" y="2759982"/>
                </a:lnTo>
                <a:lnTo>
                  <a:pt x="54113" y="3649298"/>
                </a:lnTo>
                <a:lnTo>
                  <a:pt x="2346641" y="3649298"/>
                </a:lnTo>
                <a:lnTo>
                  <a:pt x="2346641" y="54113"/>
                </a:lnTo>
                <a:lnTo>
                  <a:pt x="54113" y="54113"/>
                </a:lnTo>
                <a:lnTo>
                  <a:pt x="54113" y="943430"/>
                </a:lnTo>
                <a:lnTo>
                  <a:pt x="0" y="943430"/>
                </a:lnTo>
                <a:close/>
              </a:path>
            </a:pathLst>
          </a:custGeom>
          <a:solidFill>
            <a:srgbClr val="F89E1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/>
              <a:cs typeface="+mn-ea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253515" y="2698921"/>
            <a:ext cx="3285636" cy="166199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algn="ctr" defTabSz="457200"/>
            <a:r>
              <a:rPr lang="zh-CN" altLang="en-US" sz="660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目录</a:t>
            </a:r>
            <a:endParaRPr lang="en-US" altLang="zh-CN" sz="6600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 defTabSz="457200"/>
            <a:r>
              <a:rPr lang="en-US" altLang="zh-CN" sz="3200" b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CONTENTS</a:t>
            </a:r>
            <a:endParaRPr lang="zh-CN" altLang="en-US" sz="3200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768837" y="2548634"/>
            <a:ext cx="5369095" cy="556687"/>
            <a:chOff x="6968540" y="1653731"/>
            <a:chExt cx="4722084" cy="556687"/>
          </a:xfrm>
        </p:grpSpPr>
        <p:sp>
          <p:nvSpPr>
            <p:cNvPr id="51" name="文本框 50"/>
            <p:cNvSpPr txBox="1"/>
            <p:nvPr/>
          </p:nvSpPr>
          <p:spPr>
            <a:xfrm>
              <a:off x="7412762" y="1670464"/>
              <a:ext cx="42778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电子税务局出口退税功能介绍</a:t>
              </a:r>
            </a:p>
          </p:txBody>
        </p:sp>
        <p:sp>
          <p:nvSpPr>
            <p:cNvPr id="53" name="矩形 52"/>
            <p:cNvSpPr/>
            <p:nvPr/>
          </p:nvSpPr>
          <p:spPr>
            <a:xfrm>
              <a:off x="6968540" y="1653731"/>
              <a:ext cx="241422" cy="556687"/>
            </a:xfrm>
            <a:prstGeom prst="rect">
              <a:avLst/>
            </a:prstGeom>
            <a:solidFill>
              <a:srgbClr val="F89E1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7254473" y="1653731"/>
              <a:ext cx="45719" cy="556687"/>
            </a:xfrm>
            <a:prstGeom prst="rect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768837" y="4082570"/>
            <a:ext cx="5369095" cy="556687"/>
            <a:chOff x="6968540" y="1653731"/>
            <a:chExt cx="4722084" cy="556687"/>
          </a:xfrm>
        </p:grpSpPr>
        <p:sp>
          <p:nvSpPr>
            <p:cNvPr id="11" name="文本框 10"/>
            <p:cNvSpPr txBox="1"/>
            <p:nvPr/>
          </p:nvSpPr>
          <p:spPr>
            <a:xfrm>
              <a:off x="7412762" y="1670464"/>
              <a:ext cx="42778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>
                <a:defRPr/>
              </a:pP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离线版出口退（免）税申报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968540" y="1653731"/>
              <a:ext cx="241422" cy="556687"/>
            </a:xfrm>
            <a:prstGeom prst="rect">
              <a:avLst/>
            </a:prstGeom>
            <a:solidFill>
              <a:srgbClr val="F89E1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7254473" y="1653731"/>
              <a:ext cx="45719" cy="556687"/>
            </a:xfrm>
            <a:prstGeom prst="rect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6" name="TextBox 105"/>
          <p:cNvSpPr txBox="1"/>
          <p:nvPr/>
        </p:nvSpPr>
        <p:spPr>
          <a:xfrm>
            <a:off x="9385561" y="2181860"/>
            <a:ext cx="2208245" cy="1938976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在“我要办税”下“出口退税管理”功能模块内，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可以办理出口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退（免）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税申报业务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5583" y="1023730"/>
            <a:ext cx="790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我要办税→出口退税管理→出口退（免）税</a:t>
            </a:r>
            <a:r>
              <a:rPr lang="zh-CN" altLang="en-US" dirty="0" smtClean="0"/>
              <a:t>申报→出口货物劳务免退税申报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93062"/>
            <a:ext cx="11028218" cy="517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5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智能配单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372221" cy="2006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</a:t>
            </a:r>
            <a:r>
              <a:rPr lang="en-US" altLang="zh-CN" sz="1600" dirty="0">
                <a:solidFill>
                  <a:srgbClr val="FA6E00"/>
                </a:solidFill>
                <a:latin typeface="+mn-ea"/>
              </a:rPr>
              <a:t>.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智能配单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智能配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单提供“基础数据管理”和“基础数据智能配单”两大块功能。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05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智能配单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252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基础数据管理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基础数据管理提供三块功能，分别是“汇率管理”、“出口报关单管理”、“增值税专用发票管理”。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4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7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2379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 smtClean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汇率管理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760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汇率管理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汇率管理主要进行汇率维护。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880450"/>
            <a:ext cx="8174904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5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2379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汇率管理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331581" cy="27453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1.1.1</a:t>
            </a:r>
            <a:r>
              <a:rPr lang="en-US" altLang="zh-CN" sz="1600" dirty="0">
                <a:solidFill>
                  <a:srgbClr val="FA6E00"/>
                </a:solidFill>
                <a:latin typeface="+mn-ea"/>
              </a:rPr>
              <a:t>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使用规则设置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点击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</a:rPr>
              <a:t>【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使用规则设置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</a:rPr>
              <a:t>】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功能按钮，可以选择以哪种方式进行维护汇率，一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种是以出口日期为准的汇率，一种是以关注日的日期为主。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2379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汇率管理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006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>
                <a:solidFill>
                  <a:srgbClr val="FA6E00"/>
                </a:solidFill>
                <a:latin typeface="+mn-ea"/>
              </a:rPr>
              <a:t>1.1.1</a:t>
            </a:r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.2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新建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设置完使用规则后，可以进行汇率维护。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096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15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 smtClean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252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 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出口货物报关单管理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可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读入电子口岸下载的报关单数据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。，也可以通过不同的按钮功能生成对应的明细数据。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1760"/>
            <a:ext cx="8101012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15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252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关单</a:t>
            </a: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导入前准备工作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（</a:t>
            </a:r>
            <a:r>
              <a:rPr lang="en-US" altLang="zh-CN" sz="1600" dirty="0">
                <a:latin typeface="+mn-ea"/>
              </a:rPr>
              <a:t>1</a:t>
            </a:r>
            <a:r>
              <a:rPr lang="zh-CN" altLang="en-US" sz="1600" dirty="0">
                <a:latin typeface="+mn-ea"/>
              </a:rPr>
              <a:t>）下载报关单。需要登录中国电子</a:t>
            </a:r>
            <a:r>
              <a:rPr lang="zh-CN" altLang="en-US" sz="1600" dirty="0" smtClean="0">
                <a:latin typeface="+mn-ea"/>
              </a:rPr>
              <a:t>口岸下载</a:t>
            </a:r>
            <a:r>
              <a:rPr lang="en-US" altLang="zh-CN" sz="1600" dirty="0">
                <a:latin typeface="+mn-ea"/>
              </a:rPr>
              <a:t>XML</a:t>
            </a:r>
            <a:r>
              <a:rPr lang="zh-CN" altLang="en-US" sz="1600" dirty="0">
                <a:latin typeface="+mn-ea"/>
              </a:rPr>
              <a:t>格式的报关单数据。</a:t>
            </a:r>
            <a:endParaRPr lang="en-US" altLang="zh-CN" sz="1600" dirty="0"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1760"/>
            <a:ext cx="7990670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2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15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760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关单</a:t>
            </a: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导入前准备工作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（</a:t>
            </a:r>
            <a:r>
              <a:rPr lang="en-US" altLang="zh-CN" sz="1600" dirty="0">
                <a:latin typeface="+mn-ea"/>
              </a:rPr>
              <a:t>2</a:t>
            </a:r>
            <a:r>
              <a:rPr lang="zh-CN" altLang="en-US" sz="1600" dirty="0">
                <a:latin typeface="+mn-ea"/>
              </a:rPr>
              <a:t>）下载解密软件</a:t>
            </a:r>
            <a:endParaRPr lang="en-US" altLang="zh-CN" sz="1600" dirty="0"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2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15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4345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关单</a:t>
            </a: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导入前准备工作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（</a:t>
            </a:r>
            <a:r>
              <a:rPr lang="en-US" altLang="zh-CN" sz="1600" dirty="0">
                <a:latin typeface="+mn-ea"/>
              </a:rPr>
              <a:t>3</a:t>
            </a:r>
            <a:r>
              <a:rPr lang="zh-CN" altLang="en-US" sz="1600" dirty="0">
                <a:latin typeface="+mn-ea"/>
              </a:rPr>
              <a:t>）解密报关单</a:t>
            </a:r>
            <a:endParaRPr lang="en-US" altLang="zh-CN" sz="1600" dirty="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sz="1400" dirty="0"/>
              <a:t>客户端工具下载后需进行解压缩，解压缩后，双击快捷方式运行客户端工具</a:t>
            </a:r>
            <a:endParaRPr lang="en-US" altLang="zh-CN" sz="1400" dirty="0"/>
          </a:p>
          <a:p>
            <a:endParaRPr lang="zh-CN" altLang="en-US" sz="1400" dirty="0"/>
          </a:p>
          <a:p>
            <a:pPr marL="342900" indent="-342900">
              <a:buFont typeface="+mj-ea"/>
              <a:buAutoNum type="circleNumDbPlain" startAt="2"/>
            </a:pPr>
            <a:r>
              <a:rPr lang="zh-CN" altLang="en-US" sz="1400" dirty="0"/>
              <a:t>客户端工具运行后，电脑上插入电子口岸卡，输入口岸卡密码，选择已下载至本地电脑的</a:t>
            </a:r>
            <a:r>
              <a:rPr lang="en-US" altLang="zh-CN" sz="1400" dirty="0"/>
              <a:t>XML</a:t>
            </a:r>
            <a:r>
              <a:rPr lang="zh-CN" altLang="en-US" sz="1400" dirty="0"/>
              <a:t>格式的报关单，点击“开始解密”按钮，进行出口报关单解密</a:t>
            </a:r>
            <a:r>
              <a:rPr lang="zh-CN" altLang="en-US" sz="1400" dirty="0" smtClean="0"/>
              <a:t>。</a:t>
            </a:r>
            <a:endParaRPr lang="en-US" altLang="zh-CN" sz="1400" dirty="0"/>
          </a:p>
          <a:p>
            <a:r>
              <a:rPr lang="zh-CN" altLang="en-US" sz="1400" dirty="0" smtClean="0">
                <a:solidFill>
                  <a:srgbClr val="FF0000"/>
                </a:solidFill>
              </a:rPr>
              <a:t>注：输入的口岸卡密码必须与下载报关单时所用的电子口岸卡对应一致，</a:t>
            </a:r>
            <a:endParaRPr lang="en-US" altLang="zh-CN" sz="1400" dirty="0" smtClean="0">
              <a:solidFill>
                <a:srgbClr val="FF0000"/>
              </a:solidFill>
            </a:endParaRPr>
          </a:p>
          <a:p>
            <a:r>
              <a:rPr lang="zh-CN" altLang="en-US" sz="1400" dirty="0" smtClean="0">
                <a:solidFill>
                  <a:srgbClr val="FF0000"/>
                </a:solidFill>
              </a:rPr>
              <a:t>工具下载后必须要进行解压缩。</a:t>
            </a:r>
            <a:endParaRPr lang="en-US" altLang="zh-CN" sz="1400" dirty="0" smtClean="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896" y="980619"/>
            <a:ext cx="5584103" cy="44226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681" y="1278606"/>
            <a:ext cx="685800" cy="1371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097" y="3753865"/>
            <a:ext cx="2590800" cy="428625"/>
          </a:xfrm>
          <a:prstGeom prst="rect">
            <a:avLst/>
          </a:prstGeom>
        </p:spPr>
      </p:pic>
      <p:sp>
        <p:nvSpPr>
          <p:cNvPr id="14" name="下箭头 13"/>
          <p:cNvSpPr/>
          <p:nvPr/>
        </p:nvSpPr>
        <p:spPr>
          <a:xfrm>
            <a:off x="4714520" y="2650206"/>
            <a:ext cx="362541" cy="110365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86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2569576" cy="523220"/>
            <a:chOff x="453206" y="414380"/>
            <a:chExt cx="2569576" cy="523220"/>
          </a:xfrm>
        </p:grpSpPr>
        <p:sp>
          <p:nvSpPr>
            <p:cNvPr id="11" name="文本框 10">
              <a:extLst>
                <a:ext uri="{FF2B5EF4-FFF2-40B4-BE49-F238E27FC236}">
                  <a16:creationId xmlns="" xmlns:a16="http://schemas.microsoft.com/office/drawing/2014/main" id="{93EC4EBA-3DA5-48DD-9749-919897D03C35}"/>
                </a:ext>
              </a:extLst>
            </p:cNvPr>
            <p:cNvSpPr txBox="1"/>
            <p:nvPr/>
          </p:nvSpPr>
          <p:spPr>
            <a:xfrm>
              <a:off x="683680" y="41438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项目建设概述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D38D7321-86F0-44CD-8EB7-D70C7B76B451}"/>
                </a:ext>
              </a:extLst>
            </p:cNvPr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8" name="矩形: 圆角 15">
            <a:extLst>
              <a:ext uri="{FF2B5EF4-FFF2-40B4-BE49-F238E27FC236}">
                <a16:creationId xmlns="" xmlns:a16="http://schemas.microsoft.com/office/drawing/2014/main" id="{2CE8FBA6-7B1C-4A70-ADBF-82ABFE6350E8}"/>
              </a:ext>
            </a:extLst>
          </p:cNvPr>
          <p:cNvSpPr/>
          <p:nvPr/>
        </p:nvSpPr>
        <p:spPr>
          <a:xfrm>
            <a:off x="704850" y="1256869"/>
            <a:ext cx="1304925" cy="509069"/>
          </a:xfrm>
          <a:prstGeom prst="roundRect">
            <a:avLst/>
          </a:prstGeom>
          <a:solidFill>
            <a:srgbClr val="F89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项目背景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04850" y="1963281"/>
            <a:ext cx="10725149" cy="1719719"/>
            <a:chOff x="704850" y="1963281"/>
            <a:chExt cx="10725149" cy="2018169"/>
          </a:xfrm>
        </p:grpSpPr>
        <p:sp>
          <p:nvSpPr>
            <p:cNvPr id="26" name="文本框 25"/>
            <p:cNvSpPr txBox="1"/>
            <p:nvPr/>
          </p:nvSpPr>
          <p:spPr>
            <a:xfrm>
              <a:off x="928686" y="2137328"/>
              <a:ext cx="10277476" cy="1513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zh-CN" alt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根据</a:t>
              </a:r>
              <a:r>
                <a:rPr lang="zh-CN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《电子税务局出口退税管理功能建设规范》工作要求，电子税务局出口退税管理功能应支持“在线申报方式”和“离线填写、在线传输”两种申报方式，为江苏省出口退税企业提供多元化的“非接触式”网上办税途径，提升整体效能，提高纳税人的满意度和获得感</a:t>
              </a:r>
              <a:r>
                <a:rPr lang="zh-CN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9" name="AutoShape 18"/>
            <p:cNvSpPr>
              <a:spLocks noChangeArrowheads="1"/>
            </p:cNvSpPr>
            <p:nvPr/>
          </p:nvSpPr>
          <p:spPr bwMode="auto">
            <a:xfrm>
              <a:off x="704850" y="1963281"/>
              <a:ext cx="10725149" cy="2018169"/>
            </a:xfrm>
            <a:prstGeom prst="roundRect">
              <a:avLst>
                <a:gd name="adj" fmla="val 4690"/>
              </a:avLst>
            </a:prstGeom>
            <a:noFill/>
            <a:ln w="19050">
              <a:solidFill>
                <a:srgbClr val="44546A">
                  <a:alpha val="60000"/>
                </a:srgbClr>
              </a:solidFill>
              <a:round/>
            </a:ln>
          </p:spPr>
          <p:txBody>
            <a:bodyPr wrap="none" anchor="ctr"/>
            <a:lstStyle/>
            <a:p>
              <a:pPr defTabSz="914377"/>
              <a:endParaRPr lang="zh-CN" altLang="en-US" sz="1353">
                <a:solidFill>
                  <a:srgbClr val="666666"/>
                </a:solidFill>
                <a:latin typeface="Calibri"/>
                <a:ea typeface="微软雅黑"/>
              </a:endParaRPr>
            </a:p>
          </p:txBody>
        </p:sp>
      </p:grpSp>
      <p:sp>
        <p:nvSpPr>
          <p:cNvPr id="12" name="矩形: 圆角 15">
            <a:extLst>
              <a:ext uri="{FF2B5EF4-FFF2-40B4-BE49-F238E27FC236}">
                <a16:creationId xmlns="" xmlns:a16="http://schemas.microsoft.com/office/drawing/2014/main" id="{2CE8FBA6-7B1C-4A70-ADBF-82ABFE6350E8}"/>
              </a:ext>
            </a:extLst>
          </p:cNvPr>
          <p:cNvSpPr/>
          <p:nvPr/>
        </p:nvSpPr>
        <p:spPr>
          <a:xfrm>
            <a:off x="704850" y="3989568"/>
            <a:ext cx="1304925" cy="509069"/>
          </a:xfrm>
          <a:prstGeom prst="round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主要功能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04850" y="4765829"/>
            <a:ext cx="10725149" cy="1695005"/>
            <a:chOff x="704850" y="1963281"/>
            <a:chExt cx="10725149" cy="1621261"/>
          </a:xfrm>
        </p:grpSpPr>
        <p:sp>
          <p:nvSpPr>
            <p:cNvPr id="14" name="文本框 13"/>
            <p:cNvSpPr txBox="1"/>
            <p:nvPr/>
          </p:nvSpPr>
          <p:spPr>
            <a:xfrm>
              <a:off x="928686" y="2000943"/>
              <a:ext cx="10277476" cy="1476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zh-CN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一是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：</a:t>
              </a:r>
              <a:r>
                <a:rPr lang="zh-CN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在线录入功能，为纳税人提供在线录入、数据打印和查询、在线申报、在线反馈等；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zh-CN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二是</a:t>
              </a:r>
              <a:r>
                <a:rPr lang="zh-CN" alt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：离线</a:t>
              </a:r>
              <a:r>
                <a:rPr lang="zh-CN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数据通道</a:t>
              </a:r>
              <a:r>
                <a:rPr lang="zh-CN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，实现内外系统的数据交互</a:t>
              </a:r>
              <a:r>
                <a:rPr lang="zh-CN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，为离线</a:t>
              </a:r>
              <a:r>
                <a:rPr lang="zh-CN" alt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版</a:t>
              </a:r>
              <a:r>
                <a:rPr lang="zh-CN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数据包</a:t>
              </a:r>
              <a:r>
                <a:rPr lang="zh-CN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的申报和反馈提供转发；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zh-CN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三是</a:t>
              </a:r>
              <a:r>
                <a:rPr lang="zh-CN" alt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：提供</a:t>
              </a:r>
              <a:r>
                <a:rPr lang="zh-CN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自</a:t>
              </a:r>
              <a:r>
                <a:rPr lang="zh-CN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检服务功能。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6" name="AutoShape 18"/>
            <p:cNvSpPr>
              <a:spLocks noChangeArrowheads="1"/>
            </p:cNvSpPr>
            <p:nvPr/>
          </p:nvSpPr>
          <p:spPr bwMode="auto">
            <a:xfrm>
              <a:off x="704850" y="1963281"/>
              <a:ext cx="10725149" cy="1621261"/>
            </a:xfrm>
            <a:prstGeom prst="roundRect">
              <a:avLst>
                <a:gd name="adj" fmla="val 4690"/>
              </a:avLst>
            </a:prstGeom>
            <a:noFill/>
            <a:ln w="19050">
              <a:solidFill>
                <a:srgbClr val="44546A">
                  <a:alpha val="60000"/>
                </a:srgbClr>
              </a:solidFill>
              <a:round/>
            </a:ln>
          </p:spPr>
          <p:txBody>
            <a:bodyPr wrap="none" anchor="ctr"/>
            <a:lstStyle/>
            <a:p>
              <a:pPr defTabSz="914377"/>
              <a:endParaRPr lang="zh-CN" altLang="en-US" sz="1353">
                <a:solidFill>
                  <a:srgbClr val="666666"/>
                </a:solidFill>
                <a:latin typeface="Calibri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354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15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252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报关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单导入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数据解密完成后，点击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“报关单导入”按钮，选择解密后的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XML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文件，点击“确认”按钮，完成关单导入。</a:t>
            </a:r>
            <a:endParaRPr lang="en-US" altLang="zh-CN" sz="1600" kern="0" dirty="0">
              <a:solidFill>
                <a:srgbClr val="53555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15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>
                <a:solidFill>
                  <a:srgbClr val="143C78"/>
                </a:solidFill>
                <a:latin typeface="+mn-ea"/>
              </a:rPr>
              <a:t>出口货物报关单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4991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1.1.2.3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数据检查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报关单导入完成，勾选数据，点击“数据检查”按钮，系统弹窗提示汇率配置，输入“当期汇率”，并点击“保存”按钮。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1760"/>
            <a:ext cx="8174903" cy="519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3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15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548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1.1.2.4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查看</a:t>
            </a: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信息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第一个“圆点”，红色表示未生成状态，绿色表示已生成状态。第二个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”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圆点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”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，红色表示关单信息不齐，绿色表示关单信息齐全。</a:t>
            </a:r>
            <a:endParaRPr lang="en-US" altLang="zh-CN" sz="1600" dirty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654" y="901760"/>
            <a:ext cx="8143346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2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15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20436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1.1.2.5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生成明细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点击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报关单生成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明细功能按钮，可以选择生成“退税申报”和“代理出口”，根据实际的业务需求。</a:t>
            </a: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8045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9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15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3570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1.1.2.5.1 </a:t>
            </a: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报关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单生成明细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点击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报关单生成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明细功能按钮，可以选择“退税申报”，填写相关的基本信息，点击确认就可以生成出口明细数据。</a:t>
            </a:r>
            <a:endParaRPr lang="en-US" altLang="zh-CN" sz="1600" dirty="0" smtClean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F0000"/>
                </a:solidFill>
                <a:latin typeface="+mn-ea"/>
                <a:sym typeface="Arial" panose="020B0604020202020204" pitchFamily="34" charset="0"/>
              </a:rPr>
              <a:t>注：生成页面的数据必须是检查通过的并且是未使用状态的报关单数据。若数据为勾选的，则该页面只显示已勾选的数据，若数据未进行勾选，则显示全部可以生成明细的报关单数据</a:t>
            </a:r>
            <a:endParaRPr lang="en-US" altLang="zh-CN" sz="1400" dirty="0">
              <a:solidFill>
                <a:srgbClr val="FF00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1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15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3570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1.1.2.5.2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生成代理出口明细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点击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报关单生成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明细功能按钮，可以选择 “代理出口”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 ，填写相关的基本信息，点击确认就可以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生成代理出口数据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。</a:t>
            </a:r>
            <a:endParaRPr lang="en-US" altLang="zh-CN" sz="1600" dirty="0" smtClean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F0000"/>
                </a:solidFill>
                <a:latin typeface="+mn-ea"/>
                <a:sym typeface="Arial" panose="020B0604020202020204" pitchFamily="34" charset="0"/>
              </a:rPr>
              <a:t>注：生成页面的数据必须是检查通过的并且是未使用状态的报关单数据。若数据为勾选的，则该页面只显示已勾选的数据，若数据未进行勾选，则显示全部可以生成明细的报关单数据</a:t>
            </a:r>
            <a:endParaRPr lang="en-US" altLang="zh-CN" sz="1400" dirty="0">
              <a:solidFill>
                <a:srgbClr val="FF00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80450"/>
            <a:ext cx="8174903" cy="517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2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15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智能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配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单</a:t>
            </a:r>
            <a:r>
              <a:rPr lang="en-US" altLang="zh-CN" sz="2000" b="1" dirty="0" smtClean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增值税专用发票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006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1.1.3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增值税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专用发票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管理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发票信息是自动获取的，无需手动采集和导入。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0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3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15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增值税专用发票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4375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1.1.3.1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增值税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专用发票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管理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发票信息是自动获取的，无需手动采集和导入。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endParaRPr lang="en-US" altLang="zh-CN" sz="1400" dirty="0"/>
          </a:p>
          <a:p>
            <a:r>
              <a:rPr lang="zh-CN" altLang="en-US" sz="1400" dirty="0" smtClean="0">
                <a:solidFill>
                  <a:srgbClr val="FF0000"/>
                </a:solidFill>
              </a:rPr>
              <a:t>注：增值税</a:t>
            </a:r>
            <a:r>
              <a:rPr lang="zh-CN" altLang="en-US" sz="1400" dirty="0">
                <a:solidFill>
                  <a:srgbClr val="FF0000"/>
                </a:solidFill>
              </a:rPr>
              <a:t>发票可用于智能配单。</a:t>
            </a: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3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15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增值税专用发票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7481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1.1.3.2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查看信息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“圆点”红色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表示未生成状态，绿色表示已生成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状态</a:t>
            </a: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3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15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增值税专用发票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80781" cy="17727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1.1.3.3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生成明细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点击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生成进货明细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功能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按钮，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可以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生成进货明细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数据，点击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</a:rPr>
              <a:t>【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生成出口转内销证明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</a:rPr>
              <a:t>】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可以生成出口货物转内销数据，根据实际的需求。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8" y="901760"/>
            <a:ext cx="8174902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4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 40"/>
          <p:cNvSpPr/>
          <p:nvPr/>
        </p:nvSpPr>
        <p:spPr>
          <a:xfrm>
            <a:off x="4946650" y="1674968"/>
            <a:ext cx="2298700" cy="2060264"/>
          </a:xfrm>
          <a:custGeom>
            <a:avLst/>
            <a:gdLst>
              <a:gd name="connsiteX0" fmla="*/ 0 w 2298700"/>
              <a:gd name="connsiteY0" fmla="*/ 1293498 h 2060264"/>
              <a:gd name="connsiteX1" fmla="*/ 30100 w 2298700"/>
              <a:gd name="connsiteY1" fmla="*/ 1293498 h 2060264"/>
              <a:gd name="connsiteX2" fmla="*/ 30100 w 2298700"/>
              <a:gd name="connsiteY2" fmla="*/ 2030164 h 2060264"/>
              <a:gd name="connsiteX3" fmla="*/ 2268600 w 2298700"/>
              <a:gd name="connsiteY3" fmla="*/ 2030164 h 2060264"/>
              <a:gd name="connsiteX4" fmla="*/ 2268600 w 2298700"/>
              <a:gd name="connsiteY4" fmla="*/ 1293498 h 2060264"/>
              <a:gd name="connsiteX5" fmla="*/ 2298700 w 2298700"/>
              <a:gd name="connsiteY5" fmla="*/ 1293498 h 2060264"/>
              <a:gd name="connsiteX6" fmla="*/ 2298700 w 2298700"/>
              <a:gd name="connsiteY6" fmla="*/ 2060264 h 2060264"/>
              <a:gd name="connsiteX7" fmla="*/ 0 w 2298700"/>
              <a:gd name="connsiteY7" fmla="*/ 2060264 h 2060264"/>
              <a:gd name="connsiteX8" fmla="*/ 0 w 2298700"/>
              <a:gd name="connsiteY8" fmla="*/ 0 h 2060264"/>
              <a:gd name="connsiteX9" fmla="*/ 2298700 w 2298700"/>
              <a:gd name="connsiteY9" fmla="*/ 0 h 2060264"/>
              <a:gd name="connsiteX10" fmla="*/ 2298700 w 2298700"/>
              <a:gd name="connsiteY10" fmla="*/ 498664 h 2060264"/>
              <a:gd name="connsiteX11" fmla="*/ 2268600 w 2298700"/>
              <a:gd name="connsiteY11" fmla="*/ 498664 h 2060264"/>
              <a:gd name="connsiteX12" fmla="*/ 2268600 w 2298700"/>
              <a:gd name="connsiteY12" fmla="*/ 30100 h 2060264"/>
              <a:gd name="connsiteX13" fmla="*/ 30100 w 2298700"/>
              <a:gd name="connsiteY13" fmla="*/ 30100 h 2060264"/>
              <a:gd name="connsiteX14" fmla="*/ 30100 w 2298700"/>
              <a:gd name="connsiteY14" fmla="*/ 498664 h 2060264"/>
              <a:gd name="connsiteX15" fmla="*/ 0 w 2298700"/>
              <a:gd name="connsiteY15" fmla="*/ 498664 h 206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98700" h="2060264">
                <a:moveTo>
                  <a:pt x="0" y="1293498"/>
                </a:moveTo>
                <a:lnTo>
                  <a:pt x="30100" y="1293498"/>
                </a:lnTo>
                <a:lnTo>
                  <a:pt x="30100" y="2030164"/>
                </a:lnTo>
                <a:lnTo>
                  <a:pt x="2268600" y="2030164"/>
                </a:lnTo>
                <a:lnTo>
                  <a:pt x="2268600" y="1293498"/>
                </a:lnTo>
                <a:lnTo>
                  <a:pt x="2298700" y="1293498"/>
                </a:lnTo>
                <a:lnTo>
                  <a:pt x="2298700" y="2060264"/>
                </a:lnTo>
                <a:lnTo>
                  <a:pt x="0" y="2060264"/>
                </a:lnTo>
                <a:close/>
                <a:moveTo>
                  <a:pt x="0" y="0"/>
                </a:moveTo>
                <a:lnTo>
                  <a:pt x="2298700" y="0"/>
                </a:lnTo>
                <a:lnTo>
                  <a:pt x="2298700" y="498664"/>
                </a:lnTo>
                <a:lnTo>
                  <a:pt x="2268600" y="498664"/>
                </a:lnTo>
                <a:lnTo>
                  <a:pt x="2268600" y="30100"/>
                </a:lnTo>
                <a:lnTo>
                  <a:pt x="30100" y="30100"/>
                </a:lnTo>
                <a:lnTo>
                  <a:pt x="30100" y="498664"/>
                </a:lnTo>
                <a:lnTo>
                  <a:pt x="0" y="498664"/>
                </a:lnTo>
                <a:close/>
              </a:path>
            </a:pathLst>
          </a:custGeom>
          <a:solidFill>
            <a:srgbClr val="F89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397622" y="2054385"/>
            <a:ext cx="3396764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inpin heiti" panose="00000500000000000000" pitchFamily="2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inpin heiti" panose="00000500000000000000" pitchFamily="2" charset="-122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5727700" y="3164232"/>
            <a:ext cx="736600" cy="0"/>
          </a:xfrm>
          <a:prstGeom prst="line">
            <a:avLst/>
          </a:prstGeom>
          <a:ln w="38100" cap="rnd">
            <a:solidFill>
              <a:srgbClr val="44546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2150269" y="4049936"/>
            <a:ext cx="816739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zh-CN" altLang="en-US" sz="2800" b="1">
                <a:solidFill>
                  <a:srgbClr val="F89E1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电子税务局出口退税功能介绍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15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增值税专用发票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392541" cy="17727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1.1.3.3.1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生成进货明细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点击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生成进货明细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功能按钮，勾选要生成“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外贸企业出口退税进货明细申报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表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”对于的发票数据，点击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确认生成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按钮。</a:t>
            </a:r>
            <a:endParaRPr lang="en-US" altLang="zh-CN" sz="1600" dirty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1761"/>
            <a:ext cx="8174903" cy="517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2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15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增值税专用发票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5607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1.1.3.3.1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生成进货明细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选择所要匹配的出口明细中的关联号，点击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数据保存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按钮，可成功生成对于的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“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外贸企业出口退税进货明细申报表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”数据。</a:t>
            </a:r>
            <a:endParaRPr lang="en-US" altLang="zh-CN" sz="1600" dirty="0" smtClean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F0000"/>
                </a:solidFill>
                <a:latin typeface="+mn-ea"/>
                <a:sym typeface="Arial" panose="020B0604020202020204" pitchFamily="34" charset="0"/>
              </a:rPr>
              <a:t>注：生成后的数据可在“明细数据采集→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外贸企业出口退税进货明细申报</a:t>
            </a:r>
            <a:r>
              <a:rPr lang="zh-CN" altLang="en-US" sz="1600" dirty="0" smtClean="0">
                <a:solidFill>
                  <a:srgbClr val="FF0000"/>
                </a:solidFill>
                <a:latin typeface="+mn-ea"/>
              </a:rPr>
              <a:t>表”中查看。</a:t>
            </a:r>
            <a:endParaRPr lang="en-US" altLang="zh-CN" sz="1600" dirty="0">
              <a:solidFill>
                <a:srgbClr val="FF0000"/>
              </a:solidFill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097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5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15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增值税专用发票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351901" cy="22960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1.1.3.3.2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生成出口转内销明细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点击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生成出口转内销明细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功能按钮，勾选要生成“出口货物转内销明细表”对应的发票数据，点击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确认生成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按钮，录入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商品代码、内销情况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_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转内销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数量等必录项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的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内容就可以生成明细。</a:t>
            </a:r>
            <a:endParaRPr lang="en-US" altLang="zh-CN" sz="1600" dirty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1761"/>
            <a:ext cx="8174903" cy="517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8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2249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基础数据智能配单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基础数据智能配单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在智能配单页面可以进行配单，配单分为“报关单逐项配单”和“商品品名分类配单”，可自动生成出口进货明细申报表，无需在进行手工录入数据。</a:t>
            </a:r>
          </a:p>
          <a:p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配单时，要求关单必须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做过数据检查且状态为未生成</a:t>
            </a:r>
            <a:r>
              <a:rPr lang="zh-CN" altLang="en-US" sz="1600" dirty="0">
                <a:latin typeface="+mn-ea"/>
              </a:rPr>
              <a:t>。</a:t>
            </a:r>
            <a:endParaRPr lang="en-US" altLang="zh-CN" sz="1600" dirty="0">
              <a:latin typeface="+mn-ea"/>
            </a:endParaRPr>
          </a:p>
          <a:p>
            <a:endParaRPr lang="en-US" altLang="zh-CN" sz="1600" dirty="0">
              <a:latin typeface="+mn-ea"/>
            </a:endParaRPr>
          </a:p>
          <a:p>
            <a:endParaRPr lang="en-US" altLang="zh-CN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智能配单支持一对一和一对多的关单与发票的匹配。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8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482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基础数据智能配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单</a:t>
            </a:r>
            <a:r>
              <a:rPr lang="en-US" altLang="zh-CN" sz="2000" b="1" dirty="0" smtClean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逐项配单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1.2.1 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报关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单逐项配单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智能配单页面，点击“配单”按钮，进入智能配单界面。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8045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1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411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逐项配单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1.2.1 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报关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单逐项配单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进入智能配单界面，点击“选择发票信息”按钮，输入查询条件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97" y="901760"/>
            <a:ext cx="8174903" cy="51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74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411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逐项配单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1.2.1 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报关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单逐项配单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选择对应的增值税专用发票，点击“保存”按钮，完成配单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。</a:t>
            </a:r>
            <a:endParaRPr lang="en-US" altLang="zh-CN" sz="1600" dirty="0" smtClean="0">
              <a:solidFill>
                <a:srgbClr val="535557"/>
              </a:solidFill>
              <a:latin typeface="+mn-ea"/>
            </a:endParaRPr>
          </a:p>
          <a:p>
            <a:r>
              <a:rPr lang="zh-CN" altLang="en-US" sz="1600" dirty="0" smtClean="0">
                <a:solidFill>
                  <a:srgbClr val="FF0000"/>
                </a:solidFill>
                <a:latin typeface="+mn-ea"/>
              </a:rPr>
              <a:t>注：出口</a:t>
            </a:r>
            <a:r>
              <a:rPr lang="en-US" altLang="zh-CN" sz="1600" dirty="0" smtClean="0">
                <a:solidFill>
                  <a:srgbClr val="FF0000"/>
                </a:solidFill>
                <a:latin typeface="+mn-ea"/>
              </a:rPr>
              <a:t>/</a:t>
            </a:r>
            <a:r>
              <a:rPr lang="zh-CN" altLang="en-US" sz="1600" dirty="0" smtClean="0">
                <a:solidFill>
                  <a:srgbClr val="FF0000"/>
                </a:solidFill>
                <a:latin typeface="+mn-ea"/>
              </a:rPr>
              <a:t>进货数量与报关单上的法定数量、成交数量、第二单位数量任意一项匹配即可</a:t>
            </a:r>
            <a:endParaRPr lang="en-US" altLang="zh-CN" sz="16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8045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2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411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逐项配单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1.2.1 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报关单逐项配单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配单完成后，可到明细数据采集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出口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/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进货明细申报表查看已生成的明细数据。</a:t>
            </a:r>
            <a:endParaRPr lang="en-US" altLang="zh-CN" sz="1600" dirty="0">
              <a:solidFill>
                <a:srgbClr val="535557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960" y="880450"/>
            <a:ext cx="8188040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411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基础数据智能配单</a:t>
            </a:r>
            <a:r>
              <a:rPr lang="en-US" altLang="zh-CN" sz="2000" b="1" dirty="0" smtClean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分类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配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1.2.2 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商品品名分类配单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①勾选左侧报关单，右侧发票号码处搜索对应发票信息。</a:t>
            </a:r>
            <a:endParaRPr lang="en-US" altLang="zh-CN" sz="1400" dirty="0"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②下方为出口和进货所选择的数据的明细。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③点击“调整”，可将名称调整成一致后配比平衡。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④商品名称和数量不同，可以自行调整。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785" y="880450"/>
            <a:ext cx="7731515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1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411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分类配单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1.2.2 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商品品名分类配单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点击“调整”后，修改商品名称（拟配单）、拟配单数量调整成与出口一致。</a:t>
            </a:r>
            <a:endParaRPr lang="en-US" altLang="zh-CN" sz="1600" dirty="0">
              <a:latin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896" y="880450"/>
            <a:ext cx="7731515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3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9"/>
          <p:cNvGrpSpPr/>
          <p:nvPr/>
        </p:nvGrpSpPr>
        <p:grpSpPr>
          <a:xfrm>
            <a:off x="996635" y="1845877"/>
            <a:ext cx="3600000" cy="3600000"/>
            <a:chOff x="849666" y="1269514"/>
            <a:chExt cx="4597624" cy="4751774"/>
          </a:xfrm>
        </p:grpSpPr>
        <p:sp>
          <p:nvSpPr>
            <p:cNvPr id="35" name="Arc 5"/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20230496"/>
                <a:gd name="adj2" fmla="val 21370915"/>
              </a:avLst>
            </a:prstGeom>
            <a:noFill/>
            <a:ln w="28575" cap="rnd" cmpd="sng" algn="ctr">
              <a:solidFill>
                <a:srgbClr val="44546A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Arc 6"/>
            <p:cNvSpPr/>
            <p:nvPr/>
          </p:nvSpPr>
          <p:spPr>
            <a:xfrm>
              <a:off x="859426" y="1433424"/>
              <a:ext cx="4587864" cy="4587864"/>
            </a:xfrm>
            <a:prstGeom prst="arc">
              <a:avLst>
                <a:gd name="adj1" fmla="val 43325"/>
                <a:gd name="adj2" fmla="val 3696807"/>
              </a:avLst>
            </a:prstGeom>
            <a:noFill/>
            <a:ln w="28575" cap="rnd" cmpd="sng" algn="ctr">
              <a:solidFill>
                <a:srgbClr val="FF9900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Oval 7"/>
            <p:cNvSpPr/>
            <p:nvPr/>
          </p:nvSpPr>
          <p:spPr>
            <a:xfrm>
              <a:off x="1155689" y="1729688"/>
              <a:ext cx="3995334" cy="3995334"/>
            </a:xfrm>
            <a:prstGeom prst="ellipse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Oval 8"/>
            <p:cNvSpPr/>
            <p:nvPr/>
          </p:nvSpPr>
          <p:spPr>
            <a:xfrm>
              <a:off x="1511761" y="2085760"/>
              <a:ext cx="3283189" cy="3283189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Oval 9"/>
            <p:cNvSpPr/>
            <p:nvPr/>
          </p:nvSpPr>
          <p:spPr>
            <a:xfrm>
              <a:off x="1871473" y="2445471"/>
              <a:ext cx="2563766" cy="2563767"/>
            </a:xfrm>
            <a:prstGeom prst="ellipse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Oval 10"/>
            <p:cNvSpPr/>
            <p:nvPr/>
          </p:nvSpPr>
          <p:spPr>
            <a:xfrm>
              <a:off x="2172453" y="2759926"/>
              <a:ext cx="1934857" cy="1934857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Oval 11"/>
            <p:cNvSpPr/>
            <p:nvPr/>
          </p:nvSpPr>
          <p:spPr>
            <a:xfrm>
              <a:off x="2437092" y="3024566"/>
              <a:ext cx="1405578" cy="1405578"/>
            </a:xfrm>
            <a:prstGeom prst="ellipse">
              <a:avLst/>
            </a:prstGeom>
            <a:solidFill>
              <a:srgbClr val="F89E1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Oval 12"/>
            <p:cNvSpPr/>
            <p:nvPr/>
          </p:nvSpPr>
          <p:spPr>
            <a:xfrm>
              <a:off x="2665468" y="3252941"/>
              <a:ext cx="948827" cy="948827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Oval 13"/>
            <p:cNvSpPr/>
            <p:nvPr/>
          </p:nvSpPr>
          <p:spPr>
            <a:xfrm>
              <a:off x="2899637" y="3487111"/>
              <a:ext cx="480488" cy="480488"/>
            </a:xfrm>
            <a:prstGeom prst="ellipse">
              <a:avLst/>
            </a:prstGeom>
            <a:solidFill>
              <a:srgbClr val="2237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44" name="Group 14"/>
            <p:cNvGrpSpPr/>
            <p:nvPr/>
          </p:nvGrpSpPr>
          <p:grpSpPr>
            <a:xfrm rot="18972328" flipH="1">
              <a:off x="1710884" y="1269514"/>
              <a:ext cx="907690" cy="2899257"/>
              <a:chOff x="943993" y="1899821"/>
              <a:chExt cx="584445" cy="1866782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46" name="Freeform: Shape 15"/>
              <p:cNvSpPr/>
              <p:nvPr/>
            </p:nvSpPr>
            <p:spPr>
              <a:xfrm>
                <a:off x="1186649" y="1973314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22374C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7" name="Freeform: Shape 16"/>
              <p:cNvSpPr/>
              <p:nvPr/>
            </p:nvSpPr>
            <p:spPr>
              <a:xfrm flipH="1">
                <a:off x="1231038" y="1973313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44546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8" name="Parallelogram 17"/>
              <p:cNvSpPr/>
              <p:nvPr/>
            </p:nvSpPr>
            <p:spPr>
              <a:xfrm rot="16200000" flipV="1">
                <a:off x="1159899" y="1993153"/>
                <a:ext cx="461872" cy="275207"/>
              </a:xfrm>
              <a:prstGeom prst="parallelogram">
                <a:avLst>
                  <a:gd name="adj" fmla="val 57754"/>
                </a:avLst>
              </a:prstGeom>
              <a:solidFill>
                <a:srgbClr val="44546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9" name="Parallelogram 18"/>
              <p:cNvSpPr/>
              <p:nvPr/>
            </p:nvSpPr>
            <p:spPr>
              <a:xfrm rot="5400000" flipH="1" flipV="1">
                <a:off x="834385" y="2009429"/>
                <a:ext cx="461872" cy="242655"/>
              </a:xfrm>
              <a:prstGeom prst="parallelogram">
                <a:avLst>
                  <a:gd name="adj" fmla="val 65071"/>
                </a:avLst>
              </a:prstGeom>
              <a:solidFill>
                <a:srgbClr val="22374C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45" name="Arc 19"/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19067119"/>
                <a:gd name="adj2" fmla="val 19881577"/>
              </a:avLst>
            </a:prstGeom>
            <a:noFill/>
            <a:ln w="28575" cap="rnd" cmpd="sng" algn="ctr">
              <a:solidFill>
                <a:srgbClr val="FF9900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50" name="Group 20"/>
          <p:cNvGrpSpPr/>
          <p:nvPr/>
        </p:nvGrpSpPr>
        <p:grpSpPr>
          <a:xfrm>
            <a:off x="5505612" y="4954214"/>
            <a:ext cx="525206" cy="493332"/>
            <a:chOff x="2824761" y="1419473"/>
            <a:chExt cx="496888" cy="466725"/>
          </a:xfrm>
          <a:solidFill>
            <a:srgbClr val="44546A"/>
          </a:solidFill>
        </p:grpSpPr>
        <p:sp>
          <p:nvSpPr>
            <p:cNvPr id="51" name="Oval 21"/>
            <p:cNvSpPr>
              <a:spLocks/>
            </p:cNvSpPr>
            <p:nvPr/>
          </p:nvSpPr>
          <p:spPr bwMode="auto">
            <a:xfrm>
              <a:off x="3066061" y="167664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52" name="Freeform: Shape 22"/>
            <p:cNvSpPr>
              <a:spLocks/>
            </p:cNvSpPr>
            <p:nvPr/>
          </p:nvSpPr>
          <p:spPr bwMode="auto">
            <a:xfrm>
              <a:off x="2824761" y="1419473"/>
              <a:ext cx="496888" cy="466725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4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6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6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5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7" y="124"/>
                    <a:pt x="116" y="115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7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7"/>
                    <a:pt x="106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3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30"/>
                    <a:pt x="8" y="26"/>
                    <a:pt x="8" y="22"/>
                  </a:cubicBezTo>
                  <a:cubicBezTo>
                    <a:pt x="8" y="15"/>
                    <a:pt x="15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6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5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3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7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4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6" y="88"/>
                    <a:pt x="60" y="83"/>
                    <a:pt x="60" y="76"/>
                  </a:cubicBezTo>
                  <a:cubicBezTo>
                    <a:pt x="60" y="70"/>
                    <a:pt x="66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1" y="64"/>
                    <a:pt x="113" y="63"/>
                    <a:pt x="115" y="61"/>
                  </a:cubicBezTo>
                  <a:cubicBezTo>
                    <a:pt x="115" y="61"/>
                    <a:pt x="116" y="60"/>
                    <a:pt x="116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9" y="63"/>
                    <a:pt x="120" y="67"/>
                    <a:pt x="120" y="72"/>
                  </a:cubicBezTo>
                  <a:cubicBezTo>
                    <a:pt x="120" y="79"/>
                    <a:pt x="118" y="84"/>
                    <a:pt x="11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grpSp>
        <p:nvGrpSpPr>
          <p:cNvPr id="53" name="Group 23"/>
          <p:cNvGrpSpPr/>
          <p:nvPr/>
        </p:nvGrpSpPr>
        <p:grpSpPr>
          <a:xfrm>
            <a:off x="5505582" y="4053134"/>
            <a:ext cx="508431" cy="510108"/>
            <a:chOff x="1567461" y="2198935"/>
            <a:chExt cx="481013" cy="482600"/>
          </a:xfrm>
          <a:solidFill>
            <a:srgbClr val="FF9900"/>
          </a:solidFill>
        </p:grpSpPr>
        <p:sp>
          <p:nvSpPr>
            <p:cNvPr id="54" name="Freeform: Shape 24"/>
            <p:cNvSpPr>
              <a:spLocks/>
            </p:cNvSpPr>
            <p:nvPr/>
          </p:nvSpPr>
          <p:spPr bwMode="auto">
            <a:xfrm>
              <a:off x="1567461" y="2198935"/>
              <a:ext cx="481013" cy="482600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2 h 128"/>
                <a:gd name="T18" fmla="*/ 15 w 128"/>
                <a:gd name="T19" fmla="*/ 22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2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8 w 128"/>
                <a:gd name="T37" fmla="*/ 128 h 128"/>
                <a:gd name="T38" fmla="*/ 77 w 128"/>
                <a:gd name="T39" fmla="*/ 121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1 w 128"/>
                <a:gd name="T49" fmla="*/ 77 h 128"/>
                <a:gd name="T50" fmla="*/ 128 w 128"/>
                <a:gd name="T51" fmla="*/ 58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0 h 128"/>
                <a:gd name="T60" fmla="*/ 81 w 128"/>
                <a:gd name="T61" fmla="*/ 100 h 128"/>
                <a:gd name="T62" fmla="*/ 72 w 128"/>
                <a:gd name="T63" fmla="*/ 108 h 128"/>
                <a:gd name="T64" fmla="*/ 58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6 h 128"/>
                <a:gd name="T82" fmla="*/ 20 w 128"/>
                <a:gd name="T83" fmla="*/ 28 h 128"/>
                <a:gd name="T84" fmla="*/ 39 w 128"/>
                <a:gd name="T85" fmla="*/ 27 h 128"/>
                <a:gd name="T86" fmla="*/ 46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0 h 128"/>
                <a:gd name="T98" fmla="*/ 100 w 128"/>
                <a:gd name="T99" fmla="*/ 39 h 128"/>
                <a:gd name="T100" fmla="*/ 102 w 128"/>
                <a:gd name="T101" fmla="*/ 51 h 128"/>
                <a:gd name="T102" fmla="*/ 120 w 128"/>
                <a:gd name="T103" fmla="*/ 58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1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29"/>
                    <a:pt x="116" y="25"/>
                    <a:pt x="113" y="22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2"/>
                    <a:pt x="100" y="12"/>
                  </a:cubicBezTo>
                  <a:cubicBezTo>
                    <a:pt x="98" y="12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1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6" y="3"/>
                    <a:pt x="73" y="0"/>
                    <a:pt x="6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2"/>
                    <a:pt x="28" y="12"/>
                  </a:cubicBezTo>
                  <a:cubicBezTo>
                    <a:pt x="26" y="12"/>
                    <a:pt x="24" y="13"/>
                    <a:pt x="22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2" y="25"/>
                    <a:pt x="12" y="29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6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1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2" y="113"/>
                    <a:pt x="22" y="113"/>
                    <a:pt x="22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1" y="125"/>
                    <a:pt x="55" y="128"/>
                    <a:pt x="58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6" y="125"/>
                    <a:pt x="77" y="121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1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1"/>
                    <a:pt x="109" y="80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5" y="76"/>
                    <a:pt x="128" y="73"/>
                    <a:pt x="128" y="69"/>
                  </a:cubicBezTo>
                  <a:cubicBezTo>
                    <a:pt x="128" y="58"/>
                    <a:pt x="128" y="58"/>
                    <a:pt x="128" y="58"/>
                  </a:cubicBezTo>
                  <a:cubicBezTo>
                    <a:pt x="128" y="55"/>
                    <a:pt x="125" y="51"/>
                    <a:pt x="121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8"/>
                    <a:pt x="101" y="80"/>
                    <a:pt x="100" y="81"/>
                  </a:cubicBezTo>
                  <a:cubicBezTo>
                    <a:pt x="99" y="84"/>
                    <a:pt x="99" y="87"/>
                    <a:pt x="100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8" y="99"/>
                    <a:pt x="86" y="99"/>
                    <a:pt x="85" y="99"/>
                  </a:cubicBezTo>
                  <a:cubicBezTo>
                    <a:pt x="84" y="99"/>
                    <a:pt x="82" y="99"/>
                    <a:pt x="81" y="100"/>
                  </a:cubicBezTo>
                  <a:cubicBezTo>
                    <a:pt x="80" y="101"/>
                    <a:pt x="78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5" y="105"/>
                    <a:pt x="53" y="103"/>
                    <a:pt x="51" y="102"/>
                  </a:cubicBezTo>
                  <a:cubicBezTo>
                    <a:pt x="49" y="101"/>
                    <a:pt x="48" y="101"/>
                    <a:pt x="46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1" y="99"/>
                    <a:pt x="40" y="99"/>
                    <a:pt x="39" y="100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8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5"/>
                    <a:pt x="25" y="53"/>
                    <a:pt x="26" y="51"/>
                  </a:cubicBezTo>
                  <a:cubicBezTo>
                    <a:pt x="27" y="49"/>
                    <a:pt x="27" y="48"/>
                    <a:pt x="28" y="46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1" y="29"/>
                    <a:pt x="43" y="29"/>
                  </a:cubicBezTo>
                  <a:cubicBezTo>
                    <a:pt x="44" y="29"/>
                    <a:pt x="45" y="28"/>
                    <a:pt x="46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3" y="25"/>
                    <a:pt x="55" y="23"/>
                    <a:pt x="56" y="20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8" y="27"/>
                    <a:pt x="80" y="27"/>
                    <a:pt x="81" y="28"/>
                  </a:cubicBezTo>
                  <a:cubicBezTo>
                    <a:pt x="82" y="28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99" y="41"/>
                    <a:pt x="99" y="44"/>
                    <a:pt x="100" y="46"/>
                  </a:cubicBezTo>
                  <a:cubicBezTo>
                    <a:pt x="100" y="48"/>
                    <a:pt x="101" y="49"/>
                    <a:pt x="102" y="51"/>
                  </a:cubicBezTo>
                  <a:cubicBezTo>
                    <a:pt x="103" y="53"/>
                    <a:pt x="105" y="55"/>
                    <a:pt x="108" y="56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55" name="Freeform: Shape 25"/>
            <p:cNvSpPr>
              <a:spLocks/>
            </p:cNvSpPr>
            <p:nvPr/>
          </p:nvSpPr>
          <p:spPr bwMode="auto">
            <a:xfrm>
              <a:off x="1702398" y="2335460"/>
              <a:ext cx="209550" cy="211137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2 h 56"/>
                <a:gd name="T12" fmla="*/ 3 w 56"/>
                <a:gd name="T13" fmla="*/ 28 h 56"/>
                <a:gd name="T14" fmla="*/ 28 w 56"/>
                <a:gd name="T15" fmla="*/ 3 h 56"/>
                <a:gd name="T16" fmla="*/ 52 w 56"/>
                <a:gd name="T17" fmla="*/ 28 h 56"/>
                <a:gd name="T18" fmla="*/ 28 w 56"/>
                <a:gd name="T19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2" y="0"/>
                    <a:pt x="0" y="12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  <a:close/>
                  <a:moveTo>
                    <a:pt x="28" y="52"/>
                  </a:moveTo>
                  <a:cubicBezTo>
                    <a:pt x="14" y="52"/>
                    <a:pt x="3" y="41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41" y="3"/>
                    <a:pt x="52" y="14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56" name="Freeform: Shape 26"/>
            <p:cNvSpPr>
              <a:spLocks/>
            </p:cNvSpPr>
            <p:nvPr/>
          </p:nvSpPr>
          <p:spPr bwMode="auto">
            <a:xfrm>
              <a:off x="1746848" y="2379910"/>
              <a:ext cx="120650" cy="120650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2" y="4"/>
                    <a:pt x="28" y="9"/>
                    <a:pt x="28" y="16"/>
                  </a:cubicBezTo>
                  <a:cubicBezTo>
                    <a:pt x="28" y="23"/>
                    <a:pt x="22" y="28"/>
                    <a:pt x="1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sp>
        <p:nvSpPr>
          <p:cNvPr id="57" name="Freeform: Shape 27"/>
          <p:cNvSpPr>
            <a:spLocks/>
          </p:cNvSpPr>
          <p:nvPr/>
        </p:nvSpPr>
        <p:spPr bwMode="auto">
          <a:xfrm>
            <a:off x="5461984" y="3152054"/>
            <a:ext cx="525210" cy="510108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6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1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1 w 132"/>
              <a:gd name="T33" fmla="*/ 64 h 128"/>
              <a:gd name="T34" fmla="*/ 80 w 132"/>
              <a:gd name="T35" fmla="*/ 28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5 h 128"/>
              <a:gd name="T44" fmla="*/ 36 w 132"/>
              <a:gd name="T45" fmla="*/ 114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6 w 132"/>
              <a:gd name="T53" fmla="*/ 114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7"/>
                  <a:pt x="58" y="116"/>
                  <a:pt x="60" y="114"/>
                </a:cubicBezTo>
                <a:cubicBezTo>
                  <a:pt x="121" y="53"/>
                  <a:pt x="121" y="53"/>
                  <a:pt x="121" y="53"/>
                </a:cubicBezTo>
                <a:cubicBezTo>
                  <a:pt x="132" y="41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1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8"/>
                  <a:pt x="56" y="76"/>
                  <a:pt x="54" y="74"/>
                </a:cubicBezTo>
                <a:cubicBezTo>
                  <a:pt x="52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5" y="38"/>
                  <a:pt x="96" y="40"/>
                  <a:pt x="98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5" y="64"/>
                  <a:pt x="31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8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19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9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5"/>
                </a:cubicBezTo>
                <a:lnTo>
                  <a:pt x="17" y="119"/>
                </a:lnTo>
                <a:close/>
                <a:moveTo>
                  <a:pt x="36" y="114"/>
                </a:moveTo>
                <a:cubicBezTo>
                  <a:pt x="36" y="109"/>
                  <a:pt x="33" y="103"/>
                  <a:pt x="29" y="99"/>
                </a:cubicBezTo>
                <a:cubicBezTo>
                  <a:pt x="25" y="95"/>
                  <a:pt x="19" y="92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0"/>
                  <a:pt x="50" y="111"/>
                </a:cubicBezTo>
                <a:lnTo>
                  <a:pt x="36" y="114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8" y="43"/>
                  <a:pt x="104" y="36"/>
                  <a:pt x="98" y="30"/>
                </a:cubicBezTo>
                <a:cubicBezTo>
                  <a:pt x="92" y="23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9" y="43"/>
                  <a:pt x="115" y="47"/>
                </a:cubicBezTo>
                <a:close/>
              </a:path>
            </a:pathLst>
          </a:custGeom>
          <a:solidFill>
            <a:srgbClr val="44546A"/>
          </a:solidFill>
          <a:ln>
            <a:noFill/>
          </a:ln>
          <a:ex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grpSp>
        <p:nvGrpSpPr>
          <p:cNvPr id="58" name="Group 28"/>
          <p:cNvGrpSpPr/>
          <p:nvPr/>
        </p:nvGrpSpPr>
        <p:grpSpPr>
          <a:xfrm>
            <a:off x="5584446" y="1993463"/>
            <a:ext cx="349021" cy="508431"/>
            <a:chOff x="4174136" y="3762623"/>
            <a:chExt cx="330200" cy="481012"/>
          </a:xfrm>
          <a:solidFill>
            <a:srgbClr val="FF9900"/>
          </a:solidFill>
        </p:grpSpPr>
        <p:sp>
          <p:nvSpPr>
            <p:cNvPr id="59" name="Freeform: Shape 29"/>
            <p:cNvSpPr>
              <a:spLocks/>
            </p:cNvSpPr>
            <p:nvPr/>
          </p:nvSpPr>
          <p:spPr bwMode="auto">
            <a:xfrm>
              <a:off x="4174136" y="3762623"/>
              <a:ext cx="330200" cy="481012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5 w 88"/>
                <a:gd name="T15" fmla="*/ 109 h 128"/>
                <a:gd name="T16" fmla="*/ 35 w 88"/>
                <a:gd name="T17" fmla="*/ 111 h 128"/>
                <a:gd name="T18" fmla="*/ 32 w 88"/>
                <a:gd name="T19" fmla="*/ 103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5 w 88"/>
                <a:gd name="T27" fmla="*/ 109 h 128"/>
                <a:gd name="T28" fmla="*/ 31 w 88"/>
                <a:gd name="T29" fmla="*/ 99 h 128"/>
                <a:gd name="T30" fmla="*/ 29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99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6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70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19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4"/>
                    <a:pt x="27" y="128"/>
                    <a:pt x="44" y="128"/>
                  </a:cubicBezTo>
                  <a:cubicBezTo>
                    <a:pt x="61" y="128"/>
                    <a:pt x="60" y="114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19"/>
                    <a:pt x="68" y="0"/>
                    <a:pt x="44" y="0"/>
                  </a:cubicBezTo>
                  <a:close/>
                  <a:moveTo>
                    <a:pt x="55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1"/>
                    <a:pt x="56" y="103"/>
                    <a:pt x="56" y="104"/>
                  </a:cubicBezTo>
                  <a:cubicBezTo>
                    <a:pt x="55" y="106"/>
                    <a:pt x="55" y="107"/>
                    <a:pt x="55" y="109"/>
                  </a:cubicBezTo>
                  <a:close/>
                  <a:moveTo>
                    <a:pt x="31" y="99"/>
                  </a:moveTo>
                  <a:cubicBezTo>
                    <a:pt x="30" y="97"/>
                    <a:pt x="30" y="94"/>
                    <a:pt x="29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99"/>
                  </a:lnTo>
                  <a:close/>
                  <a:moveTo>
                    <a:pt x="44" y="120"/>
                  </a:moveTo>
                  <a:cubicBezTo>
                    <a:pt x="40" y="120"/>
                    <a:pt x="38" y="119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6" y="84"/>
                    <a:pt x="26" y="84"/>
                    <a:pt x="26" y="84"/>
                  </a:cubicBezTo>
                  <a:cubicBezTo>
                    <a:pt x="24" y="79"/>
                    <a:pt x="21" y="75"/>
                    <a:pt x="19" y="71"/>
                  </a:cubicBezTo>
                  <a:cubicBezTo>
                    <a:pt x="14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70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60" name="Freeform: Shape 30"/>
            <p:cNvSpPr>
              <a:spLocks/>
            </p:cNvSpPr>
            <p:nvPr/>
          </p:nvSpPr>
          <p:spPr bwMode="auto">
            <a:xfrm>
              <a:off x="4248748" y="3837235"/>
              <a:ext cx="96838" cy="98425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298032" y="1761982"/>
            <a:ext cx="3785768" cy="1220554"/>
            <a:chOff x="6302885" y="1678126"/>
            <a:chExt cx="3785768" cy="1220554"/>
          </a:xfrm>
        </p:grpSpPr>
        <p:sp>
          <p:nvSpPr>
            <p:cNvPr id="62" name="矩形 61"/>
            <p:cNvSpPr/>
            <p:nvPr/>
          </p:nvSpPr>
          <p:spPr>
            <a:xfrm>
              <a:off x="6302885" y="2030750"/>
              <a:ext cx="3785768" cy="8679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</a:rPr>
                <a:t>提供出口</a:t>
              </a: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</a:rPr>
                <a:t>退（免）税企业资格信息报告、出口退（免）税申报、出口企业分类管理、出口退税自检</a:t>
              </a: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</a:rPr>
                <a:t>服务等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</a:rPr>
                <a:t>49</a:t>
              </a: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</a:rPr>
                <a:t>项业务功能。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6302885" y="1678126"/>
              <a:ext cx="2241974" cy="42473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 smtClean="0">
                  <a:solidFill>
                    <a:srgbClr val="FF9900"/>
                  </a:solidFill>
                  <a:latin typeface="Arial"/>
                  <a:ea typeface="微软雅黑"/>
                </a:rPr>
                <a:t>出口退税管理</a:t>
              </a:r>
              <a:endParaRPr lang="zh-CN" altLang="en-US" b="1" dirty="0">
                <a:solidFill>
                  <a:srgbClr val="FF9900"/>
                </a:solidFill>
                <a:latin typeface="Arial"/>
                <a:ea typeface="微软雅黑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6298031" y="3078607"/>
            <a:ext cx="3785769" cy="703489"/>
            <a:chOff x="6302884" y="1678126"/>
            <a:chExt cx="3785769" cy="703489"/>
          </a:xfrm>
        </p:grpSpPr>
        <p:sp>
          <p:nvSpPr>
            <p:cNvPr id="69" name="矩形 68"/>
            <p:cNvSpPr/>
            <p:nvPr/>
          </p:nvSpPr>
          <p:spPr>
            <a:xfrm>
              <a:off x="6302885" y="2030750"/>
              <a:ext cx="3785768" cy="3508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</a:rPr>
                <a:t>提供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</a:rPr>
                <a:t>13</a:t>
              </a: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</a:rPr>
                <a:t>项开具出口退（免）税</a:t>
              </a: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</a:rPr>
                <a:t>证明业务功能。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6302884" y="1678126"/>
              <a:ext cx="3369843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 smtClean="0">
                  <a:solidFill>
                    <a:srgbClr val="44546A"/>
                  </a:solidFill>
                  <a:latin typeface="Arial"/>
                  <a:ea typeface="微软雅黑"/>
                </a:rPr>
                <a:t>证明开具</a:t>
              </a:r>
              <a:endParaRPr lang="zh-CN" altLang="en-US" b="1" dirty="0">
                <a:solidFill>
                  <a:srgbClr val="44546A"/>
                </a:solidFill>
                <a:latin typeface="Arial"/>
                <a:ea typeface="微软雅黑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298032" y="3958352"/>
            <a:ext cx="3785768" cy="703489"/>
            <a:chOff x="6302885" y="1678126"/>
            <a:chExt cx="3785768" cy="703489"/>
          </a:xfrm>
        </p:grpSpPr>
        <p:sp>
          <p:nvSpPr>
            <p:cNvPr id="72" name="矩形 71"/>
            <p:cNvSpPr/>
            <p:nvPr/>
          </p:nvSpPr>
          <p:spPr>
            <a:xfrm>
              <a:off x="6302885" y="2030750"/>
              <a:ext cx="3785768" cy="3508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</a:rPr>
                <a:t>提供可办理出口退税发票信息</a:t>
              </a: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</a:rPr>
                <a:t>查询业务功能。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6302885" y="1678126"/>
              <a:ext cx="2241974" cy="42473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 smtClean="0">
                  <a:solidFill>
                    <a:srgbClr val="FF9900"/>
                  </a:solidFill>
                  <a:latin typeface="Arial"/>
                  <a:ea typeface="微软雅黑"/>
                </a:rPr>
                <a:t>发票信息查询</a:t>
              </a:r>
              <a:endParaRPr lang="zh-CN" altLang="en-US" b="1" dirty="0">
                <a:solidFill>
                  <a:srgbClr val="FF9900"/>
                </a:solidFill>
                <a:latin typeface="Arial"/>
                <a:ea typeface="微软雅黑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6298032" y="4848256"/>
            <a:ext cx="3785768" cy="703489"/>
            <a:chOff x="6302885" y="1678126"/>
            <a:chExt cx="3785768" cy="703489"/>
          </a:xfrm>
        </p:grpSpPr>
        <p:sp>
          <p:nvSpPr>
            <p:cNvPr id="75" name="矩形 74"/>
            <p:cNvSpPr/>
            <p:nvPr/>
          </p:nvSpPr>
          <p:spPr>
            <a:xfrm>
              <a:off x="6302885" y="2030750"/>
              <a:ext cx="3785768" cy="3508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</a:rPr>
                <a:t>提供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</a:rPr>
                <a:t>10</a:t>
              </a: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微软雅黑"/>
                </a:rPr>
                <a:t>项出口退税信息查询功能。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软雅黑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6302885" y="1678126"/>
              <a:ext cx="2241974" cy="42473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 smtClean="0">
                  <a:solidFill>
                    <a:srgbClr val="44546A"/>
                  </a:solidFill>
                  <a:latin typeface="Arial"/>
                  <a:ea typeface="微软雅黑"/>
                </a:rPr>
                <a:t>出口退税信息查询</a:t>
              </a:r>
              <a:endParaRPr lang="zh-CN" altLang="en-US" b="1" dirty="0">
                <a:solidFill>
                  <a:srgbClr val="44546A"/>
                </a:solidFill>
                <a:latin typeface="Arial"/>
                <a:ea typeface="微软雅黑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405581" y="357230"/>
            <a:ext cx="2569576" cy="523220"/>
            <a:chOff x="453206" y="414380"/>
            <a:chExt cx="2569576" cy="523220"/>
          </a:xfrm>
        </p:grpSpPr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xmlns="" id="{93EC4EBA-3DA5-48DD-9749-919897D03C35}"/>
                </a:ext>
              </a:extLst>
            </p:cNvPr>
            <p:cNvSpPr txBox="1"/>
            <p:nvPr/>
          </p:nvSpPr>
          <p:spPr>
            <a:xfrm>
              <a:off x="683680" y="41438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业务事项清单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xmlns="" id="{D38D7321-86F0-44CD-8EB7-D70C7B76B451}"/>
                </a:ext>
              </a:extLst>
            </p:cNvPr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457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411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分类配单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1.2.2 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商品品名分类配单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显示绿色配比平衡，点击“提交”。</a:t>
            </a:r>
            <a:endParaRPr lang="en-US" altLang="zh-CN" sz="1400" dirty="0"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绿色代表匹配平衡，红色未匹配平衡</a:t>
            </a:r>
            <a:r>
              <a:rPr lang="zh-CN" altLang="en-US" sz="1400" dirty="0">
                <a:latin typeface="+mn-ea"/>
              </a:rPr>
              <a:t>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896" y="880450"/>
            <a:ext cx="8115104" cy="51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411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分类配单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1.2.2 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商品品名分类配单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配单完成后，可到明细数据采集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出口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/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进货明细申报表查看已生成的明细数据。</a:t>
            </a:r>
            <a:endParaRPr lang="en-US" altLang="zh-CN" sz="1600" dirty="0">
              <a:solidFill>
                <a:srgbClr val="535557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960" y="880450"/>
            <a:ext cx="8188040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6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明细数据采集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7727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>
                <a:solidFill>
                  <a:srgbClr val="FA6E00"/>
                </a:solidFill>
                <a:latin typeface="+mn-ea"/>
              </a:rPr>
              <a:t>2</a:t>
            </a:r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.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明细数据采集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明细数据采集页面，出口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/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进货明细申报表，点击“新建”按钮，根据报关单、增值税专用发票录入数据。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896" y="880450"/>
            <a:ext cx="8115104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明细数据采集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467558" cy="15265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出口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明细数据采集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明细数据采集页面，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出口明细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申报表，点击“新建”按钮，根据报关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单信息录入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数据。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896" y="839380"/>
            <a:ext cx="8115104" cy="521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3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明细数据采集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5265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出口明细数据采集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明细数据采集页面，出口明细申报表，点击“新建”按钮，根据报关单信息录入数据。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311" y="880451"/>
            <a:ext cx="8123689" cy="517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9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明细数据采集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5265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进货明细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数据采集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明细数据采集页面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，进货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明细申报表，点击“新建”按钮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，增值税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专用发票录入数据。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896" y="880450"/>
            <a:ext cx="8115104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明细数据采集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5265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2.2 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进货明细数据采集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明细数据采集页面，进货明细申报表，点击“新建”按钮，增值税专用发票录入数据。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897" y="880450"/>
            <a:ext cx="8115104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明细数据采集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2.3 </a:t>
            </a:r>
            <a:r>
              <a:rPr lang="zh-CN" altLang="en-US" sz="1600" dirty="0" smtClean="0">
                <a:solidFill>
                  <a:srgbClr val="FA6E00"/>
                </a:solidFill>
              </a:rPr>
              <a:t>其他</a:t>
            </a:r>
            <a:r>
              <a:rPr lang="zh-CN" altLang="en-US" sz="1600" dirty="0">
                <a:solidFill>
                  <a:srgbClr val="FA6E00"/>
                </a:solidFill>
              </a:rPr>
              <a:t>业务资料</a:t>
            </a:r>
            <a:endParaRPr lang="en-US" altLang="zh-CN" sz="1600" dirty="0">
              <a:solidFill>
                <a:srgbClr val="FA6E00"/>
              </a:solidFill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需要填报其他相关业务资料，可以在“明细数据采集”中录入其他相关资料。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附加资料包含商品码调整表等表单，有需要的情况下，选择对应表单新建录入即可。如无需要，直接进行下一步“退税申报”的操作。</a:t>
            </a:r>
            <a:endParaRPr lang="zh-CN" altLang="en-US" sz="1600" dirty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1" y="880450"/>
            <a:ext cx="8470899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6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退税申报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2803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退税申报</a:t>
            </a:r>
            <a:endParaRPr lang="en-US" altLang="zh-CN" sz="1600" dirty="0">
              <a:solidFill>
                <a:srgbClr val="FA6E00"/>
              </a:solidFill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出口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/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进货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明细申报表数据采集完成后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，点击第三步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退税申报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。</a:t>
            </a:r>
            <a:endParaRPr lang="zh-CN" altLang="en-US" sz="1600" dirty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6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2895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退税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申报</a:t>
            </a:r>
            <a:r>
              <a:rPr lang="en-US" altLang="zh-CN" sz="2000" b="1" dirty="0" smtClean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生成申报数据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5265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生成申报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数据</a:t>
            </a:r>
            <a:endParaRPr lang="en-US" altLang="zh-CN" sz="1600" dirty="0">
              <a:solidFill>
                <a:srgbClr val="FA6E00"/>
              </a:solidFill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点击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“生成申报数据”按钮，输入正确的所属期和批次，点击“确认”按钮，可生成申报数据</a:t>
            </a:r>
            <a:endParaRPr lang="zh-CN" altLang="en-US" sz="1600" dirty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785" y="880450"/>
            <a:ext cx="8470899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7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5083084" cy="523220"/>
            <a:chOff x="453206" y="414380"/>
            <a:chExt cx="5083084" cy="523220"/>
          </a:xfrm>
        </p:grpSpPr>
        <p:sp>
          <p:nvSpPr>
            <p:cNvPr id="11" name="文本框 10"/>
            <p:cNvSpPr txBox="1"/>
            <p:nvPr/>
          </p:nvSpPr>
          <p:spPr>
            <a:xfrm>
              <a:off x="683680" y="414380"/>
              <a:ext cx="4852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电子税务局出口退税功能介绍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05580" y="1023730"/>
            <a:ext cx="404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江苏省电子税务局→登录</a:t>
            </a:r>
            <a:r>
              <a:rPr lang="en-US" altLang="zh-CN" dirty="0" smtClean="0"/>
              <a:t>/</a:t>
            </a:r>
            <a:r>
              <a:rPr lang="zh-CN" altLang="en-US" dirty="0" smtClean="0"/>
              <a:t>我要办税</a:t>
            </a:r>
            <a:endParaRPr lang="en-US" altLang="zh-CN" dirty="0"/>
          </a:p>
        </p:txBody>
      </p:sp>
      <p:sp>
        <p:nvSpPr>
          <p:cNvPr id="9" name="TextBox 105"/>
          <p:cNvSpPr txBox="1"/>
          <p:nvPr/>
        </p:nvSpPr>
        <p:spPr>
          <a:xfrm>
            <a:off x="9385561" y="2181860"/>
            <a:ext cx="2208245" cy="1938976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登录方式</a:t>
            </a:r>
          </a:p>
          <a:p>
            <a:pPr algn="just">
              <a:lnSpc>
                <a:spcPct val="150000"/>
              </a:lnSpc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电子税务局登录</a:t>
            </a:r>
          </a:p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主页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江苏省电子税务局实名登录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0" y="1393063"/>
            <a:ext cx="10899728" cy="5275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2895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退税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申报</a:t>
            </a:r>
            <a:r>
              <a:rPr lang="en-US" altLang="zh-CN" sz="2000" b="1" dirty="0" smtClean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生成申报数据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2803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申报明细查看</a:t>
            </a:r>
            <a:endParaRPr lang="en-US" altLang="zh-CN" sz="1600" dirty="0">
              <a:solidFill>
                <a:srgbClr val="FA6E00"/>
              </a:solidFill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数据生成成功后，可点击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申报明细查看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按钮查询该笔申报数据。</a:t>
            </a:r>
            <a:endParaRPr lang="zh-CN" altLang="en-US" sz="1600" dirty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7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2379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退税申报</a:t>
            </a:r>
            <a:r>
              <a:rPr lang="en-US" altLang="zh-CN" sz="2000" b="1" dirty="0" smtClean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数据自检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3.3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数据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自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检</a:t>
            </a:r>
            <a:endParaRPr lang="en-US" altLang="zh-CN" sz="1600" dirty="0">
              <a:solidFill>
                <a:srgbClr val="FA6E00"/>
              </a:solidFill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勾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选数据，点击“数据自检”按钮。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自检排位状态显示为“自检成功”。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</p:txBody>
      </p:sp>
      <p:pic>
        <p:nvPicPr>
          <p:cNvPr id="12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1" y="883969"/>
            <a:ext cx="8247986" cy="519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11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2379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退税申报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数据自检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2803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3.3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数据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自检</a:t>
            </a:r>
            <a:endParaRPr lang="en-US" altLang="zh-CN" sz="1600" dirty="0">
              <a:solidFill>
                <a:srgbClr val="FA6E00"/>
              </a:solidFill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自检情况显示疑点个数，点击具体的数字可查看详细的疑点描述。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</p:txBody>
      </p:sp>
      <p:pic>
        <p:nvPicPr>
          <p:cNvPr id="11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1" y="901760"/>
            <a:ext cx="8247986" cy="517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54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2895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退税申报</a:t>
            </a:r>
            <a:r>
              <a:rPr lang="en-US" altLang="zh-CN" sz="2000" b="1" dirty="0" smtClean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撤销申报数据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0190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3.4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撤销申报数据</a:t>
            </a:r>
            <a:endParaRPr lang="en-US" altLang="zh-CN" sz="1600" dirty="0">
              <a:solidFill>
                <a:srgbClr val="FA6E00"/>
              </a:solidFill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若自检显示有不可调过的疑点，根据疑点提示的内容，需要撤销数据对数据进行修改。勾选数据，点击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</a:rPr>
              <a:t>【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撤销申报数据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</a:rPr>
              <a:t>】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按钮，点击确认就可以撤销数据成功。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5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2379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退税申报</a:t>
            </a:r>
            <a:r>
              <a:rPr lang="en-US" altLang="zh-CN" sz="2000" b="1" dirty="0" smtClean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正式申报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5265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3.5 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正式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申报</a:t>
            </a:r>
            <a:endParaRPr lang="en-US" altLang="zh-CN" sz="1600" dirty="0">
              <a:solidFill>
                <a:srgbClr val="FA6E00"/>
              </a:solidFill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若自检无不可调过的疑点后，可以勾选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数据，点击“正式申报”按钮，可将数据转为正式申报。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</p:txBody>
      </p:sp>
      <p:pic>
        <p:nvPicPr>
          <p:cNvPr id="12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1" y="901760"/>
            <a:ext cx="8097860" cy="517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94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2895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退税申报</a:t>
            </a:r>
            <a:r>
              <a:rPr lang="en-US" altLang="zh-CN" sz="2000" b="1" dirty="0" smtClean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打印报表下载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7727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3.6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打印报表下载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勾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选数据，点击“打印报表下载”按钮，将报表保存至本地电脑后，进行表单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打印，支持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</a:rPr>
              <a:t>EXCEL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和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</a:rPr>
              <a:t>PDF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两种文件方式下载。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</p:txBody>
      </p:sp>
      <p:pic>
        <p:nvPicPr>
          <p:cNvPr id="11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1" y="901760"/>
            <a:ext cx="8166099" cy="517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87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申报结果查询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5265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4</a:t>
            </a:r>
            <a:r>
              <a:rPr lang="en-US" altLang="zh-CN" sz="1600" dirty="0">
                <a:solidFill>
                  <a:srgbClr val="FA6E00"/>
                </a:solidFill>
                <a:latin typeface="+mn-ea"/>
              </a:rPr>
              <a:t>.</a:t>
            </a:r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申报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结果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查询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正式申报后，点击第四步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</a:rPr>
              <a:t>【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申报结果查询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</a:rPr>
              <a:t>】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查看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数据正式申报后的审核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状态。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0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申报结果查询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372221" cy="15265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4.1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申报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结果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查询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正式申报后，点击第四步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申报结果查询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查看数据正式申报后的审核状态。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97" y="903072"/>
            <a:ext cx="8152451" cy="51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64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4881106" cy="523220"/>
            <a:chOff x="453206" y="414380"/>
            <a:chExt cx="4881106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4650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411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申报结果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查询</a:t>
            </a:r>
            <a:r>
              <a:rPr lang="en-US" altLang="zh-CN" sz="2000" b="1" dirty="0" smtClean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历史申报记录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2803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4.2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历史申报记录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在历史申报结果查询中可以查询到所有已经正式申报过的数据。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508" y="880450"/>
            <a:ext cx="7903972" cy="495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610139"/>
            <a:ext cx="6811617" cy="5247861"/>
          </a:xfrm>
          <a:prstGeom prst="rect">
            <a:avLst/>
          </a:prstGeom>
          <a:blipFill>
            <a:blip r:embed="rId2" cstate="screen">
              <a:alphaModFix amt="58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2377937" y="3460060"/>
            <a:ext cx="9528313" cy="3140765"/>
          </a:xfrm>
          <a:prstGeom prst="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5830761" y="4566154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b="1">
                <a:solidFill>
                  <a:srgbClr val="F89E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免抵退税</a:t>
            </a:r>
            <a:endParaRPr kumimoji="1" lang="zh-CN" altLang="en-US" sz="40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1766769" y="2596807"/>
            <a:ext cx="106952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dirty="0">
                <a:solidFill>
                  <a:schemeClr val="bg1"/>
                </a:solidFill>
                <a:latin typeface="Arial Black" panose="020B0A04020102020204"/>
              </a:rPr>
              <a:t>“</a:t>
            </a:r>
            <a:endParaRPr kumimoji="1" lang="zh-CN" altLang="en-US" sz="13800" dirty="0">
              <a:solidFill>
                <a:schemeClr val="bg1"/>
              </a:solidFill>
              <a:latin typeface="Arial Black" panose="020B0A04020102020204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19" name="文本框 18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  <a:endParaRPr lang="zh-CN" altLang="en-US" sz="28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5083084" cy="523220"/>
            <a:chOff x="453206" y="414380"/>
            <a:chExt cx="5083084" cy="523220"/>
          </a:xfrm>
        </p:grpSpPr>
        <p:sp>
          <p:nvSpPr>
            <p:cNvPr id="11" name="文本框 10"/>
            <p:cNvSpPr txBox="1"/>
            <p:nvPr/>
          </p:nvSpPr>
          <p:spPr>
            <a:xfrm>
              <a:off x="683680" y="414380"/>
              <a:ext cx="4852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电子税务局出口退税功能介绍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05581" y="1023730"/>
            <a:ext cx="6466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</a:t>
            </a:r>
            <a:r>
              <a:rPr lang="zh-CN" altLang="en-US" dirty="0" smtClean="0"/>
              <a:t>管理→出口退（免）税企业资格信息报告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2" y="1393064"/>
            <a:ext cx="10800000" cy="502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0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1" y="1327570"/>
            <a:ext cx="11372289" cy="51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Box 105"/>
          <p:cNvSpPr txBox="1"/>
          <p:nvPr/>
        </p:nvSpPr>
        <p:spPr>
          <a:xfrm>
            <a:off x="9385561" y="2181860"/>
            <a:ext cx="2208245" cy="3416304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在“我要办税”下“出口退税管理”功能模块内，可以办理出口退（免）税企业资格信息报告、出口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退免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）税申报、出口企业分类管理、出口退税自检服务等四类业务功能。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05581" y="972235"/>
            <a:ext cx="5060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我要办税→出口退税管理→出口退（免）税</a:t>
            </a:r>
            <a:r>
              <a:rPr lang="zh-CN" altLang="en-US" dirty="0" smtClean="0"/>
              <a:t>申报</a:t>
            </a:r>
            <a:endParaRPr lang="en-US" altLang="zh-CN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341567"/>
            <a:ext cx="10846532" cy="50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8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Box 105"/>
          <p:cNvSpPr txBox="1"/>
          <p:nvPr/>
        </p:nvSpPr>
        <p:spPr>
          <a:xfrm>
            <a:off x="9385561" y="2181860"/>
            <a:ext cx="2208245" cy="3416304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在“我要办税”下“出口退税管理”功能模块内，可以办理出口退（免）税企业资格信息报告、出口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退免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）税申报、出口企业分类管理、出口退税自检服务等四类业务功能。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05581" y="972235"/>
            <a:ext cx="7088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我要办税→出口退税管理→出口退（免）税申报→免抵退税申报</a:t>
            </a:r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433352"/>
            <a:ext cx="11938000" cy="496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3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1" y="1433352"/>
            <a:ext cx="11206644" cy="53027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05581" y="972235"/>
            <a:ext cx="6802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我要办税→出口退税管理→出口退（免）税申报</a:t>
            </a:r>
            <a:r>
              <a:rPr lang="zh-CN" altLang="en-US" dirty="0" smtClean="0"/>
              <a:t>→免抵退税申报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2291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568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基础数据管理</a:t>
            </a:r>
            <a:r>
              <a:rPr lang="en-US" altLang="zh-CN" sz="2000" b="1" dirty="0" smtClean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出口货物报关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501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</a:t>
            </a:r>
            <a:r>
              <a:rPr lang="en-US" altLang="zh-CN" sz="1600" dirty="0">
                <a:solidFill>
                  <a:srgbClr val="FA6E00"/>
                </a:solidFill>
                <a:latin typeface="+mn-ea"/>
              </a:rPr>
              <a:t>.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明细数据采集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明细数据采集包含四大块内容。</a:t>
            </a: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5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568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基础数据管理</a:t>
            </a:r>
            <a:r>
              <a:rPr lang="en-US" altLang="zh-CN" sz="2000" b="1" dirty="0" smtClean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出口货物报关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9943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基础数据管理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基础数据管理提供三块功能，分别是“汇率管理”、“出口报关单管理”、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“代理出口货物证明管理”。</a:t>
            </a: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2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568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基础数据管理</a:t>
            </a:r>
            <a:r>
              <a:rPr lang="en-US" altLang="zh-CN" sz="2000" b="1" dirty="0" smtClean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出口货物报关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760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汇率管理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汇率管理主要进行汇率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维护。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2379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汇率管理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7453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1.1.1.1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使用规则设置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点击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使用规则设置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功能按钮，可以选择以哪种方式进行维护汇率。一种是以出口日期为准的汇率，一种是以关注日的日期为主。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2379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智能配单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汇率管理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252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1.1.1.2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新建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设置完使用规则后，可以进行汇率维护。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1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568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基础数据管理</a:t>
            </a:r>
            <a:r>
              <a:rPr lang="en-US" altLang="zh-CN" sz="2000" b="1" dirty="0" smtClean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出口货物报关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252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 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出口货物报关单管理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可读入电子口岸下载的报关单数据。，也可以通过不同的按钮功能生成对应的明细数据。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3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5083084" cy="523220"/>
            <a:chOff x="453206" y="414380"/>
            <a:chExt cx="5083084" cy="523220"/>
          </a:xfrm>
        </p:grpSpPr>
        <p:sp>
          <p:nvSpPr>
            <p:cNvPr id="11" name="文本框 10"/>
            <p:cNvSpPr txBox="1"/>
            <p:nvPr/>
          </p:nvSpPr>
          <p:spPr>
            <a:xfrm>
              <a:off x="683680" y="414380"/>
              <a:ext cx="4852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电子税务局出口退税功能介绍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05581" y="1023730"/>
            <a:ext cx="508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</a:t>
            </a:r>
            <a:r>
              <a:rPr lang="zh-CN" altLang="en-US" dirty="0" smtClean="0"/>
              <a:t>管理→出口退（免）税申报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2" y="1393062"/>
            <a:ext cx="10846532" cy="50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2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568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基础数据管理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252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关单</a:t>
            </a: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导入前准备工作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（</a:t>
            </a:r>
            <a:r>
              <a:rPr lang="en-US" altLang="zh-CN" sz="1600" dirty="0">
                <a:latin typeface="+mn-ea"/>
              </a:rPr>
              <a:t>1</a:t>
            </a:r>
            <a:r>
              <a:rPr lang="zh-CN" altLang="en-US" sz="1600" dirty="0">
                <a:latin typeface="+mn-ea"/>
              </a:rPr>
              <a:t>）下载报关单。需要登录中国电子口岸下载</a:t>
            </a:r>
            <a:r>
              <a:rPr lang="en-US" altLang="zh-CN" sz="1600" dirty="0">
                <a:latin typeface="+mn-ea"/>
              </a:rPr>
              <a:t>XML</a:t>
            </a:r>
            <a:r>
              <a:rPr lang="zh-CN" altLang="en-US" sz="1600" dirty="0">
                <a:latin typeface="+mn-ea"/>
              </a:rPr>
              <a:t>格式的报关单数据。</a:t>
            </a:r>
            <a:endParaRPr lang="en-US" altLang="zh-CN" sz="1600" dirty="0"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8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568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基础数据管理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760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关单</a:t>
            </a: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导入前准备工作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（</a:t>
            </a:r>
            <a:r>
              <a:rPr lang="en-US" altLang="zh-CN" sz="1600" dirty="0">
                <a:latin typeface="+mn-ea"/>
              </a:rPr>
              <a:t>2</a:t>
            </a:r>
            <a:r>
              <a:rPr lang="zh-CN" altLang="en-US" sz="1600" dirty="0">
                <a:latin typeface="+mn-ea"/>
              </a:rPr>
              <a:t>）下载解密软件</a:t>
            </a:r>
            <a:endParaRPr lang="en-US" altLang="zh-CN" sz="1600" dirty="0"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4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568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基础数据管理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47766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关单</a:t>
            </a: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导入前准备工作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（</a:t>
            </a:r>
            <a:r>
              <a:rPr lang="en-US" altLang="zh-CN" sz="1600" dirty="0">
                <a:latin typeface="+mn-ea"/>
              </a:rPr>
              <a:t>3</a:t>
            </a:r>
            <a:r>
              <a:rPr lang="zh-CN" altLang="en-US" sz="1600" dirty="0">
                <a:latin typeface="+mn-ea"/>
              </a:rPr>
              <a:t>）解密报关单</a:t>
            </a:r>
            <a:endParaRPr lang="en-US" altLang="zh-CN" sz="1600" dirty="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sz="1400" dirty="0"/>
              <a:t>客户端工具下载后需进行解压缩，解压缩后，双击快捷方式运行客户端工具</a:t>
            </a:r>
            <a:endParaRPr lang="en-US" altLang="zh-CN" sz="1400" dirty="0"/>
          </a:p>
          <a:p>
            <a:endParaRPr lang="zh-CN" altLang="en-US" sz="1400" dirty="0"/>
          </a:p>
          <a:p>
            <a:pPr marL="342900" indent="-342900">
              <a:buFont typeface="+mj-ea"/>
              <a:buAutoNum type="circleNumDbPlain" startAt="2"/>
            </a:pPr>
            <a:r>
              <a:rPr lang="zh-CN" altLang="en-US" sz="1400" dirty="0"/>
              <a:t>客户端工具运行后，电脑上插入电子口岸卡，输入口岸卡密码，选择已下载至本地电脑的</a:t>
            </a:r>
            <a:r>
              <a:rPr lang="en-US" altLang="zh-CN" sz="1400" dirty="0"/>
              <a:t>XML</a:t>
            </a:r>
            <a:r>
              <a:rPr lang="zh-CN" altLang="en-US" sz="1400" dirty="0"/>
              <a:t>格式的报关单，点击“开始解密”按钮，进行出口报关单解密。</a:t>
            </a:r>
            <a:endParaRPr lang="en-US" altLang="zh-CN" sz="1400" dirty="0"/>
          </a:p>
          <a:p>
            <a:pPr marL="342900" indent="-342900">
              <a:buFont typeface="+mj-ea"/>
              <a:buAutoNum type="circleNumDbPlain" startAt="2"/>
            </a:pPr>
            <a:endParaRPr lang="en-US" altLang="zh-CN" sz="1400" dirty="0"/>
          </a:p>
          <a:p>
            <a:endParaRPr lang="en-US" altLang="zh-CN" sz="1400" dirty="0"/>
          </a:p>
          <a:p>
            <a:r>
              <a:rPr lang="zh-CN" altLang="en-US" sz="1400" dirty="0">
                <a:solidFill>
                  <a:srgbClr val="FF0000"/>
                </a:solidFill>
              </a:rPr>
              <a:t>输入的口岸卡密码必须与下载报关单时所用的电子口岸卡对应一致，</a:t>
            </a:r>
            <a:endParaRPr lang="en-US" altLang="zh-CN" sz="1400" dirty="0">
              <a:solidFill>
                <a:srgbClr val="FF0000"/>
              </a:solidFill>
            </a:endParaRPr>
          </a:p>
          <a:p>
            <a:r>
              <a:rPr lang="zh-CN" altLang="en-US" sz="1400" dirty="0">
                <a:solidFill>
                  <a:srgbClr val="FF0000"/>
                </a:solidFill>
              </a:rPr>
              <a:t>工具下载后必须要进行解压缩。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896" y="980619"/>
            <a:ext cx="5584103" cy="44226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681" y="1278606"/>
            <a:ext cx="685800" cy="1371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097" y="3753865"/>
            <a:ext cx="2590800" cy="428625"/>
          </a:xfrm>
          <a:prstGeom prst="rect">
            <a:avLst/>
          </a:prstGeom>
        </p:spPr>
      </p:pic>
      <p:sp>
        <p:nvSpPr>
          <p:cNvPr id="14" name="下箭头 13"/>
          <p:cNvSpPr/>
          <p:nvPr/>
        </p:nvSpPr>
        <p:spPr>
          <a:xfrm>
            <a:off x="4714520" y="2650206"/>
            <a:ext cx="362541" cy="110365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1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568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基础数据管理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4991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报关</a:t>
            </a:r>
            <a:r>
              <a:rPr lang="zh-CN" altLang="en-US" sz="1600" dirty="0">
                <a:solidFill>
                  <a:srgbClr val="FA6E00"/>
                </a:solidFill>
                <a:latin typeface="+mn-ea"/>
              </a:rPr>
              <a:t>单导入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基础数据管理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-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出口货物报关单管理，点击“报关单导入”按钮，选择解密后的</a:t>
            </a:r>
            <a:r>
              <a:rPr lang="en-US" altLang="zh-CN" sz="1600" dirty="0">
                <a:solidFill>
                  <a:srgbClr val="535557"/>
                </a:solidFill>
                <a:latin typeface="+mn-ea"/>
              </a:rPr>
              <a:t>XML</a:t>
            </a:r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文件，点击“确认”按钮，完成关单导入。</a:t>
            </a:r>
            <a:endParaRPr lang="en-US" altLang="zh-CN" sz="1600" kern="0" dirty="0">
              <a:solidFill>
                <a:srgbClr val="53555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5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568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基础数据管理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4991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1.1.2.3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数据检查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报关单导入完成，勾选数据，点击“数据检查”按钮，系统弹窗提示汇率配置，输入“当期汇率”，并点击“保存”按钮。</a:t>
            </a:r>
            <a:endParaRPr lang="en-US" altLang="zh-CN" sz="1600" dirty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568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基础数据管理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548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1.1.2.4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查看</a:t>
            </a: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信息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第一个“圆点”，红色表示未生成状态，绿色表示已生成状态。第二个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”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圆点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”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，红色表示关单信息不齐，绿色表示关单信息齐全。</a:t>
            </a:r>
            <a:endParaRPr lang="en-US" altLang="zh-CN" sz="1600" dirty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7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568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基础数据管理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20436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1.1.2.5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生成明细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点击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报关单生成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明细功能按钮，可以选择生成“退税申报”和“代理出口”，根据实际的业务需求。</a:t>
            </a: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8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568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基础数据管理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3570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1.1.2.5.1 </a:t>
            </a: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报关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单生成明细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点击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报关单生成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明细功能按钮，可以选择“退税申报”，填写相关的基本信息，点击确认就可以生成出口明细数据。</a:t>
            </a:r>
            <a:endParaRPr lang="en-US" altLang="zh-CN" sz="1600" dirty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F0000"/>
                </a:solidFill>
                <a:latin typeface="+mn-ea"/>
                <a:sym typeface="Arial" panose="020B0604020202020204" pitchFamily="34" charset="0"/>
              </a:rPr>
              <a:t>注：生成页面的数据必须是检查通过的并且是未使用状态的报关单数据。若数据为勾选的，则该页面只显示已勾选的数据，若数据未进行勾选，则显示全部可以生成明细的报关单数据</a:t>
            </a:r>
            <a:endParaRPr lang="en-US" altLang="zh-CN" sz="1400" dirty="0">
              <a:solidFill>
                <a:srgbClr val="FF00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2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568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基础数据管理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出口货物报关单</a:t>
            </a: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3570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1.1.2.5.2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生成代理出口明细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点击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报关单生成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明细功能按钮，可以选择 “代理出口” ，填写相关的基本信息，点击确认就可以生成代理出口数据。</a:t>
            </a:r>
            <a:endParaRPr lang="en-US" altLang="zh-CN" sz="1600" dirty="0">
              <a:solidFill>
                <a:srgbClr val="535557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F0000"/>
                </a:solidFill>
                <a:latin typeface="+mn-ea"/>
                <a:sym typeface="Arial" panose="020B0604020202020204" pitchFamily="34" charset="0"/>
              </a:rPr>
              <a:t>注：生成页面的数据必须是检查通过的并且是未使用状态的报关单数据。若数据为勾选的，则该页面只显示已勾选的数据，若数据未进行勾选，则显示全部可以生成明细的报关单数据</a:t>
            </a:r>
            <a:endParaRPr lang="en-US" altLang="zh-CN" sz="1400" dirty="0">
              <a:solidFill>
                <a:srgbClr val="FF00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80450"/>
            <a:ext cx="8174903" cy="517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1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411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基础数据管理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代理</a:t>
            </a:r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出口管理</a:t>
            </a:r>
            <a:endParaRPr lang="en-US" altLang="zh-CN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2434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1.1.3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代理出口货物证明管理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需要手动去获取数据无需手动采集。</a:t>
            </a: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2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581" y="357230"/>
            <a:ext cx="5083084" cy="523220"/>
            <a:chOff x="453206" y="414380"/>
            <a:chExt cx="5083084" cy="523220"/>
          </a:xfrm>
        </p:grpSpPr>
        <p:sp>
          <p:nvSpPr>
            <p:cNvPr id="11" name="文本框 10"/>
            <p:cNvSpPr txBox="1"/>
            <p:nvPr/>
          </p:nvSpPr>
          <p:spPr>
            <a:xfrm>
              <a:off x="683680" y="414380"/>
              <a:ext cx="4852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电子税务局出口退税功能介绍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05581" y="1023730"/>
            <a:ext cx="49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我要办税→出口退税管理</a:t>
            </a:r>
            <a:r>
              <a:rPr lang="zh-CN" altLang="en-US" dirty="0" smtClean="0"/>
              <a:t>→出口企业分类管理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0" y="1382902"/>
            <a:ext cx="10811059" cy="5087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411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基础数据管理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代理出口管理</a:t>
            </a:r>
            <a:endParaRPr lang="en-US" altLang="zh-CN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310463" cy="12434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1.1.3.1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数据获取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根据出口日期的区间段去获取数据。</a:t>
            </a: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411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基础数据管理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代理出口管理</a:t>
            </a:r>
            <a:endParaRPr lang="en-US" altLang="zh-CN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17481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1.1.3.2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数据检查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solidFill>
                  <a:srgbClr val="535557"/>
                </a:solidFill>
                <a:latin typeface="+mn-ea"/>
              </a:rPr>
              <a:t>勾选数据，点击“数据检查”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按钮，完成数据检查。</a:t>
            </a: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0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3411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基础数据管理</a:t>
            </a:r>
            <a:r>
              <a:rPr lang="en-US" altLang="zh-CN" sz="2000" b="1" dirty="0">
                <a:solidFill>
                  <a:srgbClr val="143C78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143C78"/>
                </a:solidFill>
                <a:latin typeface="+mn-ea"/>
              </a:rPr>
              <a:t>代理出口管理</a:t>
            </a:r>
            <a:endParaRPr lang="en-US" altLang="zh-CN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64687" cy="2252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 smtClean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1.1.3.3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生成明细数据</a:t>
            </a:r>
            <a:endParaRPr lang="en-US" altLang="zh-CN" sz="1600" dirty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勾选数据，点击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</a:rPr>
              <a:t>【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生成出口明细</a:t>
            </a:r>
            <a:r>
              <a:rPr lang="en-US" altLang="zh-CN" sz="1600" dirty="0" smtClean="0">
                <a:solidFill>
                  <a:srgbClr val="535557"/>
                </a:solidFill>
                <a:latin typeface="+mn-ea"/>
              </a:rPr>
              <a:t>】</a:t>
            </a:r>
            <a:r>
              <a:rPr lang="zh-CN" altLang="en-US" sz="1600" dirty="0" smtClean="0">
                <a:solidFill>
                  <a:srgbClr val="535557"/>
                </a:solidFill>
                <a:latin typeface="+mn-ea"/>
              </a:rPr>
              <a:t>按钮，填写相关信息可以直接生成出口明细数据。</a:t>
            </a:r>
            <a:endParaRPr lang="en-US" altLang="zh-CN" sz="1600" dirty="0" smtClean="0">
              <a:solidFill>
                <a:srgbClr val="535557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9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明细数据采集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17481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明细数据采集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生产企业出口货物免抵退税申报明细中“新建”手工录入明细数据。</a:t>
            </a:r>
            <a:endParaRPr lang="en-US" altLang="zh-CN" sz="1600" dirty="0"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880450"/>
            <a:ext cx="8174903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2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明细数据采集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17481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1.2.1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明细数据采集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生产企业出口货物免抵退税申报明细中“新建”手工录入明细数据。</a:t>
            </a:r>
            <a:endParaRPr lang="en-US" altLang="zh-CN" sz="1600" dirty="0"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901760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8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明细数据采集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17481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1.2.1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明细数据采集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生产企业出口货物免抵退税申报明细中“新建”手工录入明细数据。</a:t>
            </a:r>
            <a:endParaRPr lang="en-US" altLang="zh-CN" sz="1600" dirty="0"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97" y="880450"/>
            <a:ext cx="8174903" cy="519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13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确认汇总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37056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2.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确认汇总表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latin typeface="+mn-ea"/>
                <a:sym typeface="Arial" panose="020B0604020202020204" pitchFamily="34" charset="0"/>
              </a:rPr>
              <a:t>出口明细和附加资料采集之后，可进行确认汇总。</a:t>
            </a:r>
            <a:endParaRPr lang="en-US" altLang="zh-CN" sz="1600" dirty="0">
              <a:latin typeface="+mn-ea"/>
              <a:sym typeface="Arial" panose="020B0604020202020204" pitchFamily="34" charset="0"/>
            </a:endParaRPr>
          </a:p>
          <a:p>
            <a:endParaRPr lang="en-US" altLang="zh-CN" sz="1600" dirty="0">
              <a:latin typeface="+mn-ea"/>
              <a:sym typeface="Arial" panose="020B0604020202020204" pitchFamily="34" charset="0"/>
            </a:endParaRPr>
          </a:p>
          <a:p>
            <a:r>
              <a:rPr lang="zh-CN" altLang="en-US" sz="1600" dirty="0">
                <a:latin typeface="+mn-ea"/>
              </a:rPr>
              <a:t>点击“确认汇总表” ，依次填写“不得抵扣税额累加”和“期末留底税额”，点击“确认”即可显示汇总表数据。</a:t>
            </a:r>
            <a:endParaRPr lang="en-US" altLang="zh-CN" sz="1600" dirty="0">
              <a:latin typeface="+mn-ea"/>
            </a:endParaRPr>
          </a:p>
          <a:p>
            <a:endParaRPr lang="en-US" altLang="zh-CN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点击生成汇总表，可生成汇总表数据，“修改”按钮可以操作修改汇总表生成的数据</a:t>
            </a: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7" y="901761"/>
            <a:ext cx="8174903" cy="51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2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退税申报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9790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</a:t>
            </a:r>
            <a:r>
              <a:rPr lang="en-US" altLang="zh-CN" sz="1600" dirty="0">
                <a:solidFill>
                  <a:srgbClr val="FA6E00"/>
                </a:solidFill>
                <a:latin typeface="+mn-ea"/>
              </a:rPr>
              <a:t>.</a:t>
            </a:r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退税申报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汇总表采集之后</a:t>
            </a:r>
            <a:r>
              <a:rPr lang="zh-CN" altLang="en-US" sz="1600" dirty="0" smtClean="0">
                <a:latin typeface="+mn-ea"/>
              </a:rPr>
              <a:t>，第三步“退税申报”。</a:t>
            </a: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880450"/>
            <a:ext cx="8174904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9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退税申报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097901" cy="1489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3.1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生成申报数据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zh-CN" altLang="en-US" sz="1600" dirty="0" smtClean="0">
                <a:latin typeface="+mn-ea"/>
              </a:rPr>
              <a:t>点击</a:t>
            </a:r>
            <a:r>
              <a:rPr lang="zh-CN" altLang="en-US" sz="1600" dirty="0">
                <a:latin typeface="+mn-ea"/>
              </a:rPr>
              <a:t>“生成申报数据”，生成申报数据包。</a:t>
            </a:r>
            <a:endParaRPr lang="en-US" altLang="zh-CN" sz="1400" dirty="0">
              <a:latin typeface="+mn-ea"/>
            </a:endParaRP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97" y="901760"/>
            <a:ext cx="8174903" cy="517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86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405581" y="357230"/>
            <a:ext cx="5240179" cy="523220"/>
            <a:chOff x="453206" y="414380"/>
            <a:chExt cx="5240179" cy="523220"/>
          </a:xfrm>
        </p:grpSpPr>
        <p:sp>
          <p:nvSpPr>
            <p:cNvPr id="84" name="文本框 83"/>
            <p:cNvSpPr txBox="1"/>
            <p:nvPr/>
          </p:nvSpPr>
          <p:spPr>
            <a:xfrm>
              <a:off x="683680" y="414380"/>
              <a:ext cx="500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/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出口退（免）税申报</a:t>
              </a:r>
              <a:r>
                <a:rPr lang="en-US" altLang="zh-CN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</a:t>
              </a:r>
              <a:r>
                <a:rPr lang="zh-CN" altLang="en-US" sz="28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免抵退税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453206" y="469600"/>
              <a:ext cx="132735" cy="468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581" y="901760"/>
            <a:ext cx="3611516" cy="5174512"/>
            <a:chOff x="308791" y="1073888"/>
            <a:chExt cx="3272610" cy="5174512"/>
          </a:xfrm>
        </p:grpSpPr>
        <p:sp>
          <p:nvSpPr>
            <p:cNvPr id="6" name="矩形 5"/>
            <p:cNvSpPr/>
            <p:nvPr/>
          </p:nvSpPr>
          <p:spPr>
            <a:xfrm>
              <a:off x="308791" y="1073888"/>
              <a:ext cx="3272610" cy="51745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254000" dist="38100" dir="5400000" algn="t" rotWithShape="0">
                <a:srgbClr val="969F98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461" y="1571169"/>
              <a:ext cx="2700000" cy="36000"/>
            </a:xfrm>
            <a:prstGeom prst="rect">
              <a:avLst/>
            </a:prstGeom>
            <a:solidFill>
              <a:srgbClr val="14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48491" y="980619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143C78"/>
                </a:solidFill>
                <a:latin typeface="+mn-ea"/>
              </a:rPr>
              <a:t>退税申报</a:t>
            </a:r>
            <a:endParaRPr lang="zh-CN" altLang="en-US" sz="2000" b="1" dirty="0">
              <a:solidFill>
                <a:srgbClr val="143C78"/>
              </a:solidFill>
              <a:latin typeface="+mn-ea"/>
            </a:endParaRPr>
          </a:p>
        </p:txBody>
      </p:sp>
      <p:sp>
        <p:nvSpPr>
          <p:cNvPr id="9" name="文本框 43"/>
          <p:cNvSpPr txBox="1"/>
          <p:nvPr/>
        </p:nvSpPr>
        <p:spPr>
          <a:xfrm>
            <a:off x="549539" y="1517787"/>
            <a:ext cx="3274316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A6E00"/>
                </a:solidFill>
                <a:latin typeface="+mn-ea"/>
                <a:sym typeface="Arial" panose="020B0604020202020204" pitchFamily="34" charset="0"/>
              </a:rPr>
              <a:t>以一般贸易为例</a:t>
            </a:r>
            <a:endParaRPr lang="en-US" altLang="zh-CN" sz="1600" dirty="0">
              <a:solidFill>
                <a:srgbClr val="FA6E00"/>
              </a:solidFill>
              <a:latin typeface="+mn-ea"/>
              <a:sym typeface="Arial" panose="020B0604020202020204" pitchFamily="34" charset="0"/>
            </a:endParaRPr>
          </a:p>
          <a:p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3</a:t>
            </a:r>
            <a:r>
              <a:rPr lang="en-US" altLang="zh-CN" sz="1600" dirty="0">
                <a:solidFill>
                  <a:srgbClr val="FA6E00"/>
                </a:solidFill>
                <a:latin typeface="+mn-ea"/>
              </a:rPr>
              <a:t>.</a:t>
            </a:r>
            <a:r>
              <a:rPr lang="en-US" altLang="zh-CN" sz="1600" dirty="0" smtClean="0">
                <a:solidFill>
                  <a:srgbClr val="FA6E00"/>
                </a:solidFill>
                <a:latin typeface="+mn-ea"/>
              </a:rPr>
              <a:t>2 </a:t>
            </a:r>
            <a:r>
              <a:rPr lang="zh-CN" altLang="en-US" sz="1600" dirty="0" smtClean="0">
                <a:solidFill>
                  <a:srgbClr val="FA6E00"/>
                </a:solidFill>
                <a:latin typeface="+mn-ea"/>
              </a:rPr>
              <a:t>申报明细查看</a:t>
            </a:r>
            <a:endParaRPr lang="en-US" altLang="zh-CN" sz="1600" dirty="0" smtClean="0">
              <a:solidFill>
                <a:srgbClr val="FA6E00"/>
              </a:solidFill>
              <a:latin typeface="+mn-ea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数据生成成功后，可点击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【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申报明细查看</a:t>
            </a:r>
            <a:r>
              <a:rPr lang="en-US" altLang="zh-CN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】</a:t>
            </a:r>
            <a:r>
              <a:rPr lang="zh-CN" altLang="en-US" sz="1600" dirty="0">
                <a:solidFill>
                  <a:srgbClr val="535557"/>
                </a:solidFill>
                <a:latin typeface="+mn-ea"/>
                <a:sym typeface="Arial" panose="020B0604020202020204" pitchFamily="34" charset="0"/>
              </a:rPr>
              <a:t>按钮查询该笔申报数据。</a:t>
            </a:r>
          </a:p>
          <a:p>
            <a:pPr>
              <a:spcBef>
                <a:spcPct val="20000"/>
              </a:spcBef>
            </a:pPr>
            <a:endParaRPr lang="en-US" altLang="zh-CN" sz="1400" kern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96" y="880450"/>
            <a:ext cx="8174904" cy="51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7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5495d4c-16af-4c81-a74d-0f84aac54a1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5495d4c-16af-4c81-a74d-0f84aac54a1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5495d4c-16af-4c81-a74d-0f84aac54a1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5495d4c-16af-4c81-a74d-0f84aac54a1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5495d4c-16af-4c81-a74d-0f84aac54a1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5495d4c-16af-4c81-a74d-0f84aac54a17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2736</TotalTime>
  <Words>8899</Words>
  <Application>Microsoft Office PowerPoint</Application>
  <PresentationFormat>宽屏</PresentationFormat>
  <Paragraphs>1139</Paragraphs>
  <Slides>192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192</vt:i4>
      </vt:variant>
    </vt:vector>
  </HeadingPairs>
  <TitlesOfParts>
    <vt:vector size="203" baseType="lpstr">
      <vt:lpstr>inpin heiti</vt:lpstr>
      <vt:lpstr>等线</vt:lpstr>
      <vt:lpstr>等线 Light</vt:lpstr>
      <vt:lpstr>宋体</vt:lpstr>
      <vt:lpstr>微软雅黑</vt:lpstr>
      <vt:lpstr>印品黑体</vt:lpstr>
      <vt:lpstr>Arial</vt:lpstr>
      <vt:lpstr>Arial Black</vt:lpstr>
      <vt:lpstr>Calibri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申涛</cp:lastModifiedBy>
  <cp:revision>522</cp:revision>
  <dcterms:created xsi:type="dcterms:W3CDTF">2020-04-14T10:21:00Z</dcterms:created>
  <dcterms:modified xsi:type="dcterms:W3CDTF">2021-05-18T06:44:49Z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